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59" r:id="rId3"/>
    <p:sldId id="260" r:id="rId4"/>
    <p:sldId id="261" r:id="rId5"/>
    <p:sldId id="262" r:id="rId6"/>
    <p:sldId id="263" r:id="rId7"/>
    <p:sldId id="266" r:id="rId8"/>
    <p:sldId id="267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A688347-5AB5-4E32-B02D-0FAA6164DB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954832-DB53-4EE6-9E94-8BFAE386B88B}" type="slidenum">
              <a:rPr lang="fr-FR"/>
              <a:pPr/>
              <a:t>2</a:t>
            </a:fld>
            <a:endParaRPr lang="fr-FR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C726CC-190D-453E-9A7B-5053EE3734F6}" type="slidenum">
              <a:rPr lang="fr-FR"/>
              <a:pPr/>
              <a:t>3</a:t>
            </a:fld>
            <a:endParaRPr lang="fr-FR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E38CC4-C782-4926-A1CD-902873CA854A}" type="slidenum">
              <a:rPr lang="fr-FR"/>
              <a:pPr/>
              <a:t>4</a:t>
            </a:fld>
            <a:endParaRPr lang="fr-FR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22568B-AC01-4698-A816-733E0442BC22}" type="slidenum">
              <a:rPr lang="fr-FR"/>
              <a:pPr/>
              <a:t>6</a:t>
            </a:fld>
            <a:endParaRPr lang="fr-FR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150C-EC34-4492-A418-ED5B675AA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B10E8-ADE4-47B1-AABE-4DA9A02F6EA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4866A-DE55-475D-915B-65236B72C5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BA0B2-702C-4CDD-AE5E-FAB3144B28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CBD80-92C2-4E18-BC70-B61A7930254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A5B53-4621-41D0-8603-CC1851C8B5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D9536-8623-4167-A72A-B2658F40B6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44EFF-9E7D-45CF-B957-FE18DAED49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F1B79-2E30-4B9A-91DA-6497B71EA1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F7C03-F1D9-4B2D-A37E-FE9352C09B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49BF7-DF8E-41B1-A2DB-A4D21749C1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A7990A4-8212-49D9-B678-FA038780E3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Affiliation  et homoparenté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074" name="Line 95"/>
          <p:cNvSpPr>
            <a:spLocks noChangeShapeType="1"/>
          </p:cNvSpPr>
          <p:nvPr/>
        </p:nvSpPr>
        <p:spPr bwMode="auto">
          <a:xfrm>
            <a:off x="6588125" y="1773238"/>
            <a:ext cx="431800" cy="1150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541338" y="28543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179388" y="1414463"/>
            <a:ext cx="360362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1404938" y="1414463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 flipV="1">
            <a:off x="395288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79" name="Line 6"/>
          <p:cNvSpPr>
            <a:spLocks noChangeShapeType="1"/>
          </p:cNvSpPr>
          <p:nvPr/>
        </p:nvSpPr>
        <p:spPr bwMode="auto">
          <a:xfrm>
            <a:off x="395288" y="22066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>
            <a:off x="973138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828675" y="1414463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82" name="Line 9"/>
          <p:cNvSpPr>
            <a:spLocks noChangeShapeType="1"/>
          </p:cNvSpPr>
          <p:nvPr/>
        </p:nvSpPr>
        <p:spPr bwMode="auto">
          <a:xfrm flipV="1">
            <a:off x="1547813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3" name="Line 10"/>
          <p:cNvSpPr>
            <a:spLocks noChangeShapeType="1"/>
          </p:cNvSpPr>
          <p:nvPr/>
        </p:nvSpPr>
        <p:spPr bwMode="auto">
          <a:xfrm>
            <a:off x="1547813" y="220662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4" name="Line 11"/>
          <p:cNvSpPr>
            <a:spLocks noChangeShapeType="1"/>
          </p:cNvSpPr>
          <p:nvPr/>
        </p:nvSpPr>
        <p:spPr bwMode="auto">
          <a:xfrm>
            <a:off x="2197100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5" name="AutoShape 12"/>
          <p:cNvSpPr>
            <a:spLocks noChangeArrowheads="1"/>
          </p:cNvSpPr>
          <p:nvPr/>
        </p:nvSpPr>
        <p:spPr bwMode="auto">
          <a:xfrm>
            <a:off x="1979613" y="1414463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86" name="AutoShape 13"/>
          <p:cNvSpPr>
            <a:spLocks noChangeArrowheads="1"/>
          </p:cNvSpPr>
          <p:nvPr/>
        </p:nvSpPr>
        <p:spPr bwMode="auto">
          <a:xfrm>
            <a:off x="754063" y="4437063"/>
            <a:ext cx="360362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87" name="AutoShape 14"/>
          <p:cNvSpPr>
            <a:spLocks noChangeArrowheads="1"/>
          </p:cNvSpPr>
          <p:nvPr/>
        </p:nvSpPr>
        <p:spPr bwMode="auto">
          <a:xfrm>
            <a:off x="2122488" y="4437063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88" name="Line 15"/>
          <p:cNvSpPr>
            <a:spLocks noChangeShapeType="1"/>
          </p:cNvSpPr>
          <p:nvPr/>
        </p:nvSpPr>
        <p:spPr bwMode="auto">
          <a:xfrm flipV="1">
            <a:off x="969963" y="48688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9" name="Line 16"/>
          <p:cNvSpPr>
            <a:spLocks noChangeShapeType="1"/>
          </p:cNvSpPr>
          <p:nvPr/>
        </p:nvSpPr>
        <p:spPr bwMode="auto">
          <a:xfrm>
            <a:off x="969963" y="522922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0" name="Line 17"/>
          <p:cNvSpPr>
            <a:spLocks noChangeShapeType="1"/>
          </p:cNvSpPr>
          <p:nvPr/>
        </p:nvSpPr>
        <p:spPr bwMode="auto">
          <a:xfrm>
            <a:off x="1619250" y="48688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1" name="AutoShape 18"/>
          <p:cNvSpPr>
            <a:spLocks noChangeArrowheads="1"/>
          </p:cNvSpPr>
          <p:nvPr/>
        </p:nvSpPr>
        <p:spPr bwMode="auto">
          <a:xfrm>
            <a:off x="1474788" y="4437063"/>
            <a:ext cx="360362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92" name="Line 19"/>
          <p:cNvSpPr>
            <a:spLocks noChangeShapeType="1"/>
          </p:cNvSpPr>
          <p:nvPr/>
        </p:nvSpPr>
        <p:spPr bwMode="auto">
          <a:xfrm flipV="1">
            <a:off x="2266950" y="48688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3" name="Line 20"/>
          <p:cNvSpPr>
            <a:spLocks noChangeShapeType="1"/>
          </p:cNvSpPr>
          <p:nvPr/>
        </p:nvSpPr>
        <p:spPr bwMode="auto">
          <a:xfrm>
            <a:off x="2266950" y="5229225"/>
            <a:ext cx="64928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4" name="Line 21"/>
          <p:cNvSpPr>
            <a:spLocks noChangeShapeType="1"/>
          </p:cNvSpPr>
          <p:nvPr/>
        </p:nvSpPr>
        <p:spPr bwMode="auto">
          <a:xfrm>
            <a:off x="2916238" y="48688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5" name="AutoShape 22"/>
          <p:cNvSpPr>
            <a:spLocks noChangeArrowheads="1"/>
          </p:cNvSpPr>
          <p:nvPr/>
        </p:nvSpPr>
        <p:spPr bwMode="auto">
          <a:xfrm>
            <a:off x="2698750" y="4437063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096" name="Line 23"/>
          <p:cNvSpPr>
            <a:spLocks noChangeShapeType="1"/>
          </p:cNvSpPr>
          <p:nvPr/>
        </p:nvSpPr>
        <p:spPr bwMode="auto">
          <a:xfrm>
            <a:off x="468313" y="2351088"/>
            <a:ext cx="287337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7" name="Line 24"/>
          <p:cNvSpPr>
            <a:spLocks noChangeShapeType="1"/>
          </p:cNvSpPr>
          <p:nvPr/>
        </p:nvSpPr>
        <p:spPr bwMode="auto">
          <a:xfrm flipV="1">
            <a:off x="900113" y="2422525"/>
            <a:ext cx="64770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8" name="Line 25"/>
          <p:cNvSpPr>
            <a:spLocks noChangeShapeType="1"/>
          </p:cNvSpPr>
          <p:nvPr/>
        </p:nvSpPr>
        <p:spPr bwMode="auto">
          <a:xfrm flipH="1">
            <a:off x="828675" y="2351088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9" name="Line 26"/>
          <p:cNvSpPr>
            <a:spLocks noChangeShapeType="1"/>
          </p:cNvSpPr>
          <p:nvPr/>
        </p:nvSpPr>
        <p:spPr bwMode="auto">
          <a:xfrm flipV="1">
            <a:off x="1117600" y="2422525"/>
            <a:ext cx="1077913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0" name="AutoShape 27"/>
          <p:cNvSpPr>
            <a:spLocks noChangeArrowheads="1"/>
          </p:cNvSpPr>
          <p:nvPr/>
        </p:nvSpPr>
        <p:spPr bwMode="auto">
          <a:xfrm>
            <a:off x="250825" y="4414838"/>
            <a:ext cx="288925" cy="3095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01" name="Rectangle 28"/>
          <p:cNvSpPr>
            <a:spLocks noChangeArrowheads="1"/>
          </p:cNvSpPr>
          <p:nvPr/>
        </p:nvSpPr>
        <p:spPr bwMode="auto">
          <a:xfrm>
            <a:off x="1258888" y="56610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02" name="Line 29"/>
          <p:cNvSpPr>
            <a:spLocks noChangeShapeType="1"/>
          </p:cNvSpPr>
          <p:nvPr/>
        </p:nvSpPr>
        <p:spPr bwMode="auto">
          <a:xfrm>
            <a:off x="1042988" y="5300663"/>
            <a:ext cx="287337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3" name="Line 30"/>
          <p:cNvSpPr>
            <a:spLocks noChangeShapeType="1"/>
          </p:cNvSpPr>
          <p:nvPr/>
        </p:nvSpPr>
        <p:spPr bwMode="auto">
          <a:xfrm>
            <a:off x="466725" y="4868863"/>
            <a:ext cx="576263" cy="863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4" name="Line 31"/>
          <p:cNvSpPr>
            <a:spLocks noChangeShapeType="1"/>
          </p:cNvSpPr>
          <p:nvPr/>
        </p:nvSpPr>
        <p:spPr bwMode="auto">
          <a:xfrm flipV="1">
            <a:off x="1617663" y="5300663"/>
            <a:ext cx="73025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5" name="AutoShape 32"/>
          <p:cNvSpPr>
            <a:spLocks noChangeArrowheads="1"/>
          </p:cNvSpPr>
          <p:nvPr/>
        </p:nvSpPr>
        <p:spPr bwMode="auto">
          <a:xfrm>
            <a:off x="3275013" y="4365625"/>
            <a:ext cx="288925" cy="287338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06" name="Rectangle 33"/>
          <p:cNvSpPr>
            <a:spLocks noChangeArrowheads="1"/>
          </p:cNvSpPr>
          <p:nvPr/>
        </p:nvSpPr>
        <p:spPr bwMode="auto">
          <a:xfrm>
            <a:off x="2482850" y="5661025"/>
            <a:ext cx="2873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07" name="Line 34"/>
          <p:cNvSpPr>
            <a:spLocks noChangeShapeType="1"/>
          </p:cNvSpPr>
          <p:nvPr/>
        </p:nvSpPr>
        <p:spPr bwMode="auto">
          <a:xfrm flipH="1">
            <a:off x="2700338" y="5300663"/>
            <a:ext cx="21590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8" name="Line 35"/>
          <p:cNvSpPr>
            <a:spLocks noChangeShapeType="1"/>
          </p:cNvSpPr>
          <p:nvPr/>
        </p:nvSpPr>
        <p:spPr bwMode="auto">
          <a:xfrm>
            <a:off x="2124075" y="5373688"/>
            <a:ext cx="287338" cy="287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09" name="Line 36"/>
          <p:cNvSpPr>
            <a:spLocks noChangeShapeType="1"/>
          </p:cNvSpPr>
          <p:nvPr/>
        </p:nvSpPr>
        <p:spPr bwMode="auto">
          <a:xfrm flipV="1">
            <a:off x="2916238" y="4724400"/>
            <a:ext cx="503237" cy="10080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0" name="Text Box 37"/>
          <p:cNvSpPr txBox="1">
            <a:spLocks noChangeArrowheads="1"/>
          </p:cNvSpPr>
          <p:nvPr/>
        </p:nvSpPr>
        <p:spPr bwMode="auto">
          <a:xfrm>
            <a:off x="3851275" y="803275"/>
            <a:ext cx="172878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/>
              <a:t>CO-PARENTE</a:t>
            </a:r>
          </a:p>
          <a:p>
            <a:r>
              <a:rPr lang="fr-FR"/>
              <a:t>    </a:t>
            </a:r>
          </a:p>
        </p:txBody>
      </p:sp>
      <p:sp>
        <p:nvSpPr>
          <p:cNvPr id="3111" name="Text Box 38"/>
          <p:cNvSpPr txBox="1">
            <a:spLocks noChangeArrowheads="1"/>
          </p:cNvSpPr>
          <p:nvPr/>
        </p:nvSpPr>
        <p:spPr bwMode="auto">
          <a:xfrm>
            <a:off x="1763713" y="3668713"/>
            <a:ext cx="623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/>
              <a:t>AMP</a:t>
            </a:r>
          </a:p>
        </p:txBody>
      </p:sp>
      <p:sp>
        <p:nvSpPr>
          <p:cNvPr id="3112" name="AutoShape 39"/>
          <p:cNvSpPr>
            <a:spLocks noChangeArrowheads="1"/>
          </p:cNvSpPr>
          <p:nvPr/>
        </p:nvSpPr>
        <p:spPr bwMode="auto">
          <a:xfrm>
            <a:off x="6731000" y="4652963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13" name="Line 40"/>
          <p:cNvSpPr>
            <a:spLocks noChangeShapeType="1"/>
          </p:cNvSpPr>
          <p:nvPr/>
        </p:nvSpPr>
        <p:spPr bwMode="auto">
          <a:xfrm flipV="1">
            <a:off x="5360988" y="5013325"/>
            <a:ext cx="0" cy="28733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4" name="Line 41"/>
          <p:cNvSpPr>
            <a:spLocks noChangeShapeType="1"/>
          </p:cNvSpPr>
          <p:nvPr/>
        </p:nvSpPr>
        <p:spPr bwMode="auto">
          <a:xfrm>
            <a:off x="5360988" y="5300663"/>
            <a:ext cx="72072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5" name="Line 42"/>
          <p:cNvSpPr>
            <a:spLocks noChangeShapeType="1"/>
          </p:cNvSpPr>
          <p:nvPr/>
        </p:nvSpPr>
        <p:spPr bwMode="auto">
          <a:xfrm>
            <a:off x="6083300" y="5013325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6" name="AutoShape 43"/>
          <p:cNvSpPr>
            <a:spLocks noChangeArrowheads="1"/>
          </p:cNvSpPr>
          <p:nvPr/>
        </p:nvSpPr>
        <p:spPr bwMode="auto">
          <a:xfrm>
            <a:off x="5938838" y="4652963"/>
            <a:ext cx="360362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17" name="Line 44"/>
          <p:cNvSpPr>
            <a:spLocks noChangeShapeType="1"/>
          </p:cNvSpPr>
          <p:nvPr/>
        </p:nvSpPr>
        <p:spPr bwMode="auto">
          <a:xfrm>
            <a:off x="6875463" y="5300663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8" name="Line 45"/>
          <p:cNvSpPr>
            <a:spLocks noChangeShapeType="1"/>
          </p:cNvSpPr>
          <p:nvPr/>
        </p:nvSpPr>
        <p:spPr bwMode="auto">
          <a:xfrm>
            <a:off x="7596188" y="5013325"/>
            <a:ext cx="0" cy="3603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649913" y="56610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0" name="Line 47"/>
          <p:cNvSpPr>
            <a:spLocks noChangeShapeType="1"/>
          </p:cNvSpPr>
          <p:nvPr/>
        </p:nvSpPr>
        <p:spPr bwMode="auto">
          <a:xfrm>
            <a:off x="5434013" y="5300663"/>
            <a:ext cx="287337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21" name="Line 48"/>
          <p:cNvSpPr>
            <a:spLocks noChangeShapeType="1"/>
          </p:cNvSpPr>
          <p:nvPr/>
        </p:nvSpPr>
        <p:spPr bwMode="auto">
          <a:xfrm flipV="1">
            <a:off x="5865813" y="5300663"/>
            <a:ext cx="217487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22" name="Rectangle 49"/>
          <p:cNvSpPr>
            <a:spLocks noChangeArrowheads="1"/>
          </p:cNvSpPr>
          <p:nvPr/>
        </p:nvSpPr>
        <p:spPr bwMode="auto">
          <a:xfrm>
            <a:off x="7307263" y="56610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3" name="Line 50"/>
          <p:cNvSpPr>
            <a:spLocks noChangeShapeType="1"/>
          </p:cNvSpPr>
          <p:nvPr/>
        </p:nvSpPr>
        <p:spPr bwMode="auto">
          <a:xfrm flipH="1">
            <a:off x="7524750" y="5084763"/>
            <a:ext cx="71438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24" name="Line 51"/>
          <p:cNvSpPr>
            <a:spLocks noChangeShapeType="1"/>
          </p:cNvSpPr>
          <p:nvPr/>
        </p:nvSpPr>
        <p:spPr bwMode="auto">
          <a:xfrm>
            <a:off x="6948488" y="5373688"/>
            <a:ext cx="287337" cy="287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25" name="AutoShape 52"/>
          <p:cNvSpPr>
            <a:spLocks noChangeArrowheads="1"/>
          </p:cNvSpPr>
          <p:nvPr/>
        </p:nvSpPr>
        <p:spPr bwMode="auto">
          <a:xfrm>
            <a:off x="5145088" y="4652963"/>
            <a:ext cx="360362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6" name="AutoShape 53"/>
          <p:cNvSpPr>
            <a:spLocks noChangeArrowheads="1"/>
          </p:cNvSpPr>
          <p:nvPr/>
        </p:nvSpPr>
        <p:spPr bwMode="auto">
          <a:xfrm>
            <a:off x="7380288" y="4652963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7" name="AutoShape 54"/>
          <p:cNvSpPr>
            <a:spLocks noChangeArrowheads="1"/>
          </p:cNvSpPr>
          <p:nvPr/>
        </p:nvSpPr>
        <p:spPr bwMode="auto">
          <a:xfrm>
            <a:off x="4929188" y="4362450"/>
            <a:ext cx="360362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8" name="AutoShape 55"/>
          <p:cNvSpPr>
            <a:spLocks noChangeArrowheads="1"/>
          </p:cNvSpPr>
          <p:nvPr/>
        </p:nvSpPr>
        <p:spPr bwMode="auto">
          <a:xfrm>
            <a:off x="4352925" y="4364038"/>
            <a:ext cx="360363" cy="2159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29" name="AutoShape 56"/>
          <p:cNvSpPr>
            <a:spLocks noChangeArrowheads="1"/>
          </p:cNvSpPr>
          <p:nvPr/>
        </p:nvSpPr>
        <p:spPr bwMode="auto">
          <a:xfrm>
            <a:off x="8388350" y="4364038"/>
            <a:ext cx="360363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30" name="AutoShape 57"/>
          <p:cNvSpPr>
            <a:spLocks noChangeArrowheads="1"/>
          </p:cNvSpPr>
          <p:nvPr/>
        </p:nvSpPr>
        <p:spPr bwMode="auto">
          <a:xfrm>
            <a:off x="7812088" y="4365625"/>
            <a:ext cx="360362" cy="2159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31" name="Line 58"/>
          <p:cNvSpPr>
            <a:spLocks noChangeShapeType="1"/>
          </p:cNvSpPr>
          <p:nvPr/>
        </p:nvSpPr>
        <p:spPr bwMode="auto">
          <a:xfrm>
            <a:off x="6875463" y="5013325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32" name="Line 59"/>
          <p:cNvSpPr>
            <a:spLocks noChangeShapeType="1"/>
          </p:cNvSpPr>
          <p:nvPr/>
        </p:nvSpPr>
        <p:spPr bwMode="auto">
          <a:xfrm>
            <a:off x="4497388" y="4795838"/>
            <a:ext cx="720725" cy="6492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33" name="Line 60"/>
          <p:cNvSpPr>
            <a:spLocks noChangeShapeType="1"/>
          </p:cNvSpPr>
          <p:nvPr/>
        </p:nvSpPr>
        <p:spPr bwMode="auto">
          <a:xfrm>
            <a:off x="5073650" y="4724400"/>
            <a:ext cx="503238" cy="10080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34" name="Line 61"/>
          <p:cNvSpPr>
            <a:spLocks noChangeShapeType="1"/>
          </p:cNvSpPr>
          <p:nvPr/>
        </p:nvSpPr>
        <p:spPr bwMode="auto">
          <a:xfrm flipH="1">
            <a:off x="7740650" y="4652963"/>
            <a:ext cx="287338" cy="10080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35" name="Line 62"/>
          <p:cNvSpPr>
            <a:spLocks noChangeShapeType="1"/>
          </p:cNvSpPr>
          <p:nvPr/>
        </p:nvSpPr>
        <p:spPr bwMode="auto">
          <a:xfrm flipH="1">
            <a:off x="7883525" y="4724400"/>
            <a:ext cx="649288" cy="9366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36" name="Text Box 63"/>
          <p:cNvSpPr txBox="1">
            <a:spLocks noChangeArrowheads="1"/>
          </p:cNvSpPr>
          <p:nvPr/>
        </p:nvSpPr>
        <p:spPr bwMode="auto">
          <a:xfrm>
            <a:off x="5919788" y="3668713"/>
            <a:ext cx="1244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/>
              <a:t>ADOPTION</a:t>
            </a:r>
          </a:p>
        </p:txBody>
      </p:sp>
      <p:sp>
        <p:nvSpPr>
          <p:cNvPr id="3137" name="Rectangle 64"/>
          <p:cNvSpPr>
            <a:spLocks noChangeArrowheads="1"/>
          </p:cNvSpPr>
          <p:nvPr/>
        </p:nvSpPr>
        <p:spPr bwMode="auto">
          <a:xfrm>
            <a:off x="3636963" y="285432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38" name="AutoShape 65"/>
          <p:cNvSpPr>
            <a:spLocks noChangeArrowheads="1"/>
          </p:cNvSpPr>
          <p:nvPr/>
        </p:nvSpPr>
        <p:spPr bwMode="auto">
          <a:xfrm>
            <a:off x="3346450" y="1414463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39" name="AutoShape 66"/>
          <p:cNvSpPr>
            <a:spLocks noChangeArrowheads="1"/>
          </p:cNvSpPr>
          <p:nvPr/>
        </p:nvSpPr>
        <p:spPr bwMode="auto">
          <a:xfrm>
            <a:off x="4498975" y="1414463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40" name="Line 67"/>
          <p:cNvSpPr>
            <a:spLocks noChangeShapeType="1"/>
          </p:cNvSpPr>
          <p:nvPr/>
        </p:nvSpPr>
        <p:spPr bwMode="auto">
          <a:xfrm flipV="1">
            <a:off x="3490913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1" name="Line 68"/>
          <p:cNvSpPr>
            <a:spLocks noChangeShapeType="1"/>
          </p:cNvSpPr>
          <p:nvPr/>
        </p:nvSpPr>
        <p:spPr bwMode="auto">
          <a:xfrm>
            <a:off x="3490913" y="2206625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2" name="Line 69"/>
          <p:cNvSpPr>
            <a:spLocks noChangeShapeType="1"/>
          </p:cNvSpPr>
          <p:nvPr/>
        </p:nvSpPr>
        <p:spPr bwMode="auto">
          <a:xfrm>
            <a:off x="4068763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3" name="AutoShape 70"/>
          <p:cNvSpPr>
            <a:spLocks noChangeArrowheads="1"/>
          </p:cNvSpPr>
          <p:nvPr/>
        </p:nvSpPr>
        <p:spPr bwMode="auto">
          <a:xfrm>
            <a:off x="3924300" y="1414463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44" name="Line 71"/>
          <p:cNvSpPr>
            <a:spLocks noChangeShapeType="1"/>
          </p:cNvSpPr>
          <p:nvPr/>
        </p:nvSpPr>
        <p:spPr bwMode="auto">
          <a:xfrm flipV="1">
            <a:off x="4643438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5" name="Line 72"/>
          <p:cNvSpPr>
            <a:spLocks noChangeShapeType="1"/>
          </p:cNvSpPr>
          <p:nvPr/>
        </p:nvSpPr>
        <p:spPr bwMode="auto">
          <a:xfrm>
            <a:off x="4643438" y="220662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6" name="Line 73"/>
          <p:cNvSpPr>
            <a:spLocks noChangeShapeType="1"/>
          </p:cNvSpPr>
          <p:nvPr/>
        </p:nvSpPr>
        <p:spPr bwMode="auto">
          <a:xfrm>
            <a:off x="5292725" y="1846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7" name="AutoShape 74"/>
          <p:cNvSpPr>
            <a:spLocks noChangeArrowheads="1"/>
          </p:cNvSpPr>
          <p:nvPr/>
        </p:nvSpPr>
        <p:spPr bwMode="auto">
          <a:xfrm>
            <a:off x="5075238" y="1414463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48" name="Line 75"/>
          <p:cNvSpPr>
            <a:spLocks noChangeShapeType="1"/>
          </p:cNvSpPr>
          <p:nvPr/>
        </p:nvSpPr>
        <p:spPr bwMode="auto">
          <a:xfrm>
            <a:off x="3563938" y="2351088"/>
            <a:ext cx="287337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49" name="Line 76"/>
          <p:cNvSpPr>
            <a:spLocks noChangeShapeType="1"/>
          </p:cNvSpPr>
          <p:nvPr/>
        </p:nvSpPr>
        <p:spPr bwMode="auto">
          <a:xfrm flipV="1">
            <a:off x="3995738" y="2422525"/>
            <a:ext cx="64770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0" name="Line 77"/>
          <p:cNvSpPr>
            <a:spLocks noChangeShapeType="1"/>
          </p:cNvSpPr>
          <p:nvPr/>
        </p:nvSpPr>
        <p:spPr bwMode="auto">
          <a:xfrm flipH="1">
            <a:off x="3924300" y="2351088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1" name="Line 78"/>
          <p:cNvSpPr>
            <a:spLocks noChangeShapeType="1"/>
          </p:cNvSpPr>
          <p:nvPr/>
        </p:nvSpPr>
        <p:spPr bwMode="auto">
          <a:xfrm flipV="1">
            <a:off x="4213225" y="2422525"/>
            <a:ext cx="1077913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2" name="Line 79"/>
          <p:cNvSpPr>
            <a:spLocks noChangeShapeType="1"/>
          </p:cNvSpPr>
          <p:nvPr/>
        </p:nvSpPr>
        <p:spPr bwMode="auto">
          <a:xfrm flipH="1" flipV="1">
            <a:off x="539750" y="2062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3" name="Line 80"/>
          <p:cNvSpPr>
            <a:spLocks noChangeShapeType="1"/>
          </p:cNvSpPr>
          <p:nvPr/>
        </p:nvSpPr>
        <p:spPr bwMode="auto">
          <a:xfrm>
            <a:off x="539750" y="2279650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4" name="Line 81"/>
          <p:cNvSpPr>
            <a:spLocks noChangeShapeType="1"/>
          </p:cNvSpPr>
          <p:nvPr/>
        </p:nvSpPr>
        <p:spPr bwMode="auto">
          <a:xfrm>
            <a:off x="1620838" y="20621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5" name="Line 82"/>
          <p:cNvSpPr>
            <a:spLocks noChangeShapeType="1"/>
          </p:cNvSpPr>
          <p:nvPr/>
        </p:nvSpPr>
        <p:spPr bwMode="auto">
          <a:xfrm flipH="1">
            <a:off x="1187450" y="1990725"/>
            <a:ext cx="73025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6" name="Line 83"/>
          <p:cNvSpPr>
            <a:spLocks noChangeShapeType="1"/>
          </p:cNvSpPr>
          <p:nvPr/>
        </p:nvSpPr>
        <p:spPr bwMode="auto">
          <a:xfrm flipH="1">
            <a:off x="1187450" y="1990725"/>
            <a:ext cx="1444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7" name="Text Box 84"/>
          <p:cNvSpPr txBox="1">
            <a:spLocks noChangeArrowheads="1"/>
          </p:cNvSpPr>
          <p:nvPr/>
        </p:nvSpPr>
        <p:spPr bwMode="auto">
          <a:xfrm>
            <a:off x="1311275" y="62563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3158" name="Line 85"/>
          <p:cNvSpPr>
            <a:spLocks noChangeShapeType="1"/>
          </p:cNvSpPr>
          <p:nvPr/>
        </p:nvSpPr>
        <p:spPr bwMode="auto">
          <a:xfrm>
            <a:off x="533400" y="647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59" name="Line 86"/>
          <p:cNvSpPr>
            <a:spLocks noChangeShapeType="1"/>
          </p:cNvSpPr>
          <p:nvPr/>
        </p:nvSpPr>
        <p:spPr bwMode="auto">
          <a:xfrm>
            <a:off x="533400" y="6629400"/>
            <a:ext cx="304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60" name="Text Box 87"/>
          <p:cNvSpPr txBox="1">
            <a:spLocks noChangeArrowheads="1"/>
          </p:cNvSpPr>
          <p:nvPr/>
        </p:nvSpPr>
        <p:spPr bwMode="auto">
          <a:xfrm>
            <a:off x="900113" y="6381750"/>
            <a:ext cx="850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000"/>
              <a:t>Lien officiel </a:t>
            </a:r>
          </a:p>
        </p:txBody>
      </p:sp>
      <p:sp>
        <p:nvSpPr>
          <p:cNvPr id="3161" name="Text Box 88"/>
          <p:cNvSpPr txBox="1">
            <a:spLocks noChangeArrowheads="1"/>
          </p:cNvSpPr>
          <p:nvPr/>
        </p:nvSpPr>
        <p:spPr bwMode="auto">
          <a:xfrm>
            <a:off x="914400" y="6491288"/>
            <a:ext cx="485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000"/>
              <a:t>Lien</a:t>
            </a:r>
            <a:r>
              <a:rPr lang="fr-FR"/>
              <a:t> </a:t>
            </a:r>
          </a:p>
        </p:txBody>
      </p:sp>
      <p:sp>
        <p:nvSpPr>
          <p:cNvPr id="3162" name="Line 89"/>
          <p:cNvSpPr>
            <a:spLocks noChangeShapeType="1"/>
          </p:cNvSpPr>
          <p:nvPr/>
        </p:nvSpPr>
        <p:spPr bwMode="auto">
          <a:xfrm>
            <a:off x="539750" y="6308725"/>
            <a:ext cx="287338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163" name="Text Box 90"/>
          <p:cNvSpPr txBox="1">
            <a:spLocks noChangeArrowheads="1"/>
          </p:cNvSpPr>
          <p:nvPr/>
        </p:nvSpPr>
        <p:spPr bwMode="auto">
          <a:xfrm>
            <a:off x="900113" y="6165850"/>
            <a:ext cx="898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000"/>
              <a:t>Lien inconnu</a:t>
            </a:r>
          </a:p>
        </p:txBody>
      </p:sp>
      <p:sp>
        <p:nvSpPr>
          <p:cNvPr id="3164" name="Text Box 91"/>
          <p:cNvSpPr txBox="1">
            <a:spLocks noChangeArrowheads="1"/>
          </p:cNvSpPr>
          <p:nvPr/>
        </p:nvSpPr>
        <p:spPr bwMode="auto">
          <a:xfrm>
            <a:off x="5992813" y="109538"/>
            <a:ext cx="168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/>
              <a:t>Homofamilles</a:t>
            </a:r>
          </a:p>
        </p:txBody>
      </p:sp>
      <p:sp>
        <p:nvSpPr>
          <p:cNvPr id="3165" name="AutoShape 92"/>
          <p:cNvSpPr>
            <a:spLocks noChangeArrowheads="1"/>
          </p:cNvSpPr>
          <p:nvPr/>
        </p:nvSpPr>
        <p:spPr bwMode="auto">
          <a:xfrm>
            <a:off x="6299200" y="1412875"/>
            <a:ext cx="360363" cy="382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66" name="AutoShape 93"/>
          <p:cNvSpPr>
            <a:spLocks noChangeArrowheads="1"/>
          </p:cNvSpPr>
          <p:nvPr/>
        </p:nvSpPr>
        <p:spPr bwMode="auto">
          <a:xfrm>
            <a:off x="7451725" y="1412875"/>
            <a:ext cx="360363" cy="360363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67" name="Rectangle 94"/>
          <p:cNvSpPr>
            <a:spLocks noChangeArrowheads="1"/>
          </p:cNvSpPr>
          <p:nvPr/>
        </p:nvSpPr>
        <p:spPr bwMode="auto">
          <a:xfrm>
            <a:off x="6948488" y="2781300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3168" name="Line 96"/>
          <p:cNvSpPr>
            <a:spLocks noChangeShapeType="1"/>
          </p:cNvSpPr>
          <p:nvPr/>
        </p:nvSpPr>
        <p:spPr bwMode="auto">
          <a:xfrm flipH="1">
            <a:off x="7235825" y="1773238"/>
            <a:ext cx="360363" cy="10080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124075" y="2133600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1187450" y="5230813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1885950" y="5230813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524625" y="3605213"/>
            <a:ext cx="312738" cy="3286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881688" y="1989138"/>
            <a:ext cx="395287" cy="4064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7562850" y="1989138"/>
            <a:ext cx="395288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V="1">
            <a:off x="6084888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143625" y="2636838"/>
            <a:ext cx="561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6786563" y="2230438"/>
            <a:ext cx="31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8139113" y="1989138"/>
            <a:ext cx="395287" cy="4064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6673850" y="1989138"/>
            <a:ext cx="395288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6324600" y="2590800"/>
            <a:ext cx="3937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6732588" y="2781300"/>
            <a:ext cx="144462" cy="7762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6962775" y="2695575"/>
            <a:ext cx="1338263" cy="8096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1598613" y="602297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1476375" y="5662613"/>
            <a:ext cx="287338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900113" y="5230813"/>
            <a:ext cx="576262" cy="863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 flipV="1">
            <a:off x="1903413" y="5662613"/>
            <a:ext cx="220662" cy="342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093788" y="4565650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/>
              <a:t>AMP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1493838" y="333057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917575" y="2560638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19" name="AutoShape 23"/>
          <p:cNvSpPr>
            <a:spLocks noChangeArrowheads="1"/>
          </p:cNvSpPr>
          <p:nvPr/>
        </p:nvSpPr>
        <p:spPr bwMode="auto">
          <a:xfrm>
            <a:off x="1690688" y="2560638"/>
            <a:ext cx="360362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701675" y="2054225"/>
            <a:ext cx="360363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274638" y="2568575"/>
            <a:ext cx="720725" cy="6492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846138" y="2416175"/>
            <a:ext cx="503237" cy="100806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506413" y="1484313"/>
            <a:ext cx="9810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ADOPTION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1311275" y="5970588"/>
            <a:ext cx="184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 sz="1200"/>
          </a:p>
        </p:txBody>
      </p:sp>
      <p:sp>
        <p:nvSpPr>
          <p:cNvPr id="4125" name="Line 29"/>
          <p:cNvSpPr>
            <a:spLocks noChangeShapeType="1"/>
          </p:cNvSpPr>
          <p:nvPr/>
        </p:nvSpPr>
        <p:spPr bwMode="auto">
          <a:xfrm flipH="1">
            <a:off x="6324600" y="2479675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 flipH="1">
            <a:off x="6400800" y="2479675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 flipV="1">
            <a:off x="5940425" y="2455863"/>
            <a:ext cx="3175" cy="252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8" name="Line 32"/>
          <p:cNvSpPr>
            <a:spLocks noChangeShapeType="1"/>
          </p:cNvSpPr>
          <p:nvPr/>
        </p:nvSpPr>
        <p:spPr bwMode="auto">
          <a:xfrm>
            <a:off x="5943600" y="2708275"/>
            <a:ext cx="1724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29" name="AutoShape 33"/>
          <p:cNvSpPr>
            <a:spLocks noChangeArrowheads="1"/>
          </p:cNvSpPr>
          <p:nvPr/>
        </p:nvSpPr>
        <p:spPr bwMode="auto">
          <a:xfrm>
            <a:off x="3665538" y="889000"/>
            <a:ext cx="360362" cy="360363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30" name="AutoShape 34"/>
          <p:cNvSpPr>
            <a:spLocks noChangeArrowheads="1"/>
          </p:cNvSpPr>
          <p:nvPr/>
        </p:nvSpPr>
        <p:spPr bwMode="auto">
          <a:xfrm>
            <a:off x="4364038" y="889000"/>
            <a:ext cx="360362" cy="382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4114800" y="1681163"/>
            <a:ext cx="287338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>
            <a:off x="3810000" y="1295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 flipV="1">
            <a:off x="3810000" y="15240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flipV="1">
            <a:off x="4572000" y="1295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5" name="Line 39"/>
          <p:cNvSpPr>
            <a:spLocks noChangeShapeType="1"/>
          </p:cNvSpPr>
          <p:nvPr/>
        </p:nvSpPr>
        <p:spPr bwMode="auto">
          <a:xfrm>
            <a:off x="4267200" y="1524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6" name="Line 40"/>
          <p:cNvSpPr>
            <a:spLocks noChangeShapeType="1"/>
          </p:cNvSpPr>
          <p:nvPr/>
        </p:nvSpPr>
        <p:spPr bwMode="auto">
          <a:xfrm>
            <a:off x="1189038" y="294957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7" name="Line 41"/>
          <p:cNvSpPr>
            <a:spLocks noChangeShapeType="1"/>
          </p:cNvSpPr>
          <p:nvPr/>
        </p:nvSpPr>
        <p:spPr bwMode="auto">
          <a:xfrm flipV="1">
            <a:off x="1189038" y="3178175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8" name="Line 42"/>
          <p:cNvSpPr>
            <a:spLocks noChangeShapeType="1"/>
          </p:cNvSpPr>
          <p:nvPr/>
        </p:nvSpPr>
        <p:spPr bwMode="auto">
          <a:xfrm flipV="1">
            <a:off x="1951038" y="294957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39" name="Line 43"/>
          <p:cNvSpPr>
            <a:spLocks noChangeShapeType="1"/>
          </p:cNvSpPr>
          <p:nvPr/>
        </p:nvSpPr>
        <p:spPr bwMode="auto">
          <a:xfrm>
            <a:off x="1646238" y="3178175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 flipH="1" flipV="1">
            <a:off x="4095750" y="177800"/>
            <a:ext cx="47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s-ES" sz="1200"/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708400" y="346075"/>
            <a:ext cx="11223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REFERENCE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6156325" y="1354138"/>
            <a:ext cx="1276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RECOMPOSEE</a:t>
            </a:r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7561263" y="5427663"/>
            <a:ext cx="287337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7543800" y="6096000"/>
            <a:ext cx="287338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7696200" y="5715000"/>
            <a:ext cx="1588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46" name="AutoShape 50"/>
          <p:cNvSpPr>
            <a:spLocks noChangeArrowheads="1"/>
          </p:cNvSpPr>
          <p:nvPr/>
        </p:nvSpPr>
        <p:spPr bwMode="auto">
          <a:xfrm>
            <a:off x="7031038" y="5084763"/>
            <a:ext cx="360362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>
            <a:off x="6604000" y="5599113"/>
            <a:ext cx="720725" cy="64928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>
            <a:off x="7239000" y="5486400"/>
            <a:ext cx="15240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6715125" y="4522788"/>
            <a:ext cx="1377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MONOPARENTE</a:t>
            </a:r>
          </a:p>
        </p:txBody>
      </p:sp>
      <p:sp>
        <p:nvSpPr>
          <p:cNvPr id="4150" name="AutoShape 54"/>
          <p:cNvSpPr>
            <a:spLocks noChangeArrowheads="1"/>
          </p:cNvSpPr>
          <p:nvPr/>
        </p:nvSpPr>
        <p:spPr bwMode="auto">
          <a:xfrm>
            <a:off x="153988" y="2085975"/>
            <a:ext cx="288925" cy="288925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51" name="AutoShape 55"/>
          <p:cNvSpPr>
            <a:spLocks noChangeArrowheads="1"/>
          </p:cNvSpPr>
          <p:nvPr/>
        </p:nvSpPr>
        <p:spPr bwMode="auto">
          <a:xfrm>
            <a:off x="6370638" y="5156200"/>
            <a:ext cx="288925" cy="288925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52" name="Line 56"/>
          <p:cNvSpPr>
            <a:spLocks noChangeShapeType="1"/>
          </p:cNvSpPr>
          <p:nvPr/>
        </p:nvSpPr>
        <p:spPr bwMode="auto">
          <a:xfrm flipV="1">
            <a:off x="7767638" y="2420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3" name="Line 57"/>
          <p:cNvSpPr>
            <a:spLocks noChangeShapeType="1"/>
          </p:cNvSpPr>
          <p:nvPr/>
        </p:nvSpPr>
        <p:spPr bwMode="auto">
          <a:xfrm>
            <a:off x="7812088" y="2636838"/>
            <a:ext cx="561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4" name="Line 58"/>
          <p:cNvSpPr>
            <a:spLocks noChangeShapeType="1"/>
          </p:cNvSpPr>
          <p:nvPr/>
        </p:nvSpPr>
        <p:spPr bwMode="auto">
          <a:xfrm flipH="1">
            <a:off x="8007350" y="2479675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 flipH="1">
            <a:off x="8083550" y="2479675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6" name="Line 60"/>
          <p:cNvSpPr>
            <a:spLocks noChangeShapeType="1"/>
          </p:cNvSpPr>
          <p:nvPr/>
        </p:nvSpPr>
        <p:spPr bwMode="auto">
          <a:xfrm flipV="1">
            <a:off x="8388350" y="23495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7" name="Line 61"/>
          <p:cNvSpPr>
            <a:spLocks noChangeShapeType="1"/>
          </p:cNvSpPr>
          <p:nvPr/>
        </p:nvSpPr>
        <p:spPr bwMode="auto">
          <a:xfrm flipV="1">
            <a:off x="7667625" y="2492375"/>
            <a:ext cx="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755650" y="4941888"/>
            <a:ext cx="287338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59" name="AutoShape 63"/>
          <p:cNvSpPr>
            <a:spLocks noChangeArrowheads="1"/>
          </p:cNvSpPr>
          <p:nvPr/>
        </p:nvSpPr>
        <p:spPr bwMode="auto">
          <a:xfrm>
            <a:off x="3390900" y="3068638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60" name="AutoShape 64"/>
          <p:cNvSpPr>
            <a:spLocks noChangeArrowheads="1"/>
          </p:cNvSpPr>
          <p:nvPr/>
        </p:nvSpPr>
        <p:spPr bwMode="auto">
          <a:xfrm>
            <a:off x="4089400" y="3068638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61" name="Line 65"/>
          <p:cNvSpPr>
            <a:spLocks noChangeShapeType="1"/>
          </p:cNvSpPr>
          <p:nvPr/>
        </p:nvSpPr>
        <p:spPr bwMode="auto">
          <a:xfrm flipV="1">
            <a:off x="3584575" y="341471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2" name="Line 66"/>
          <p:cNvSpPr>
            <a:spLocks noChangeShapeType="1"/>
          </p:cNvSpPr>
          <p:nvPr/>
        </p:nvSpPr>
        <p:spPr bwMode="auto">
          <a:xfrm>
            <a:off x="3609975" y="3787775"/>
            <a:ext cx="6477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3" name="Line 67"/>
          <p:cNvSpPr>
            <a:spLocks noChangeShapeType="1"/>
          </p:cNvSpPr>
          <p:nvPr/>
        </p:nvSpPr>
        <p:spPr bwMode="auto">
          <a:xfrm flipH="1">
            <a:off x="4219575" y="344963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4" name="Rectangle 68"/>
          <p:cNvSpPr>
            <a:spLocks noChangeArrowheads="1"/>
          </p:cNvSpPr>
          <p:nvPr/>
        </p:nvSpPr>
        <p:spPr bwMode="auto">
          <a:xfrm>
            <a:off x="3851275" y="4221163"/>
            <a:ext cx="287338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4165" name="Line 69"/>
          <p:cNvSpPr>
            <a:spLocks noChangeShapeType="1"/>
          </p:cNvSpPr>
          <p:nvPr/>
        </p:nvSpPr>
        <p:spPr bwMode="auto">
          <a:xfrm>
            <a:off x="3635375" y="3573463"/>
            <a:ext cx="238125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6" name="Line 70"/>
          <p:cNvSpPr>
            <a:spLocks noChangeShapeType="1"/>
          </p:cNvSpPr>
          <p:nvPr/>
        </p:nvSpPr>
        <p:spPr bwMode="auto">
          <a:xfrm flipV="1">
            <a:off x="4067175" y="3500438"/>
            <a:ext cx="238125" cy="649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3203575" y="2563813"/>
            <a:ext cx="1317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CONCUBINAGE</a:t>
            </a:r>
          </a:p>
        </p:txBody>
      </p:sp>
      <p:sp>
        <p:nvSpPr>
          <p:cNvPr id="4168" name="Line 72"/>
          <p:cNvSpPr>
            <a:spLocks noChangeShapeType="1"/>
          </p:cNvSpPr>
          <p:nvPr/>
        </p:nvSpPr>
        <p:spPr bwMode="auto">
          <a:xfrm>
            <a:off x="468313" y="260350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69" name="Line 73"/>
          <p:cNvSpPr>
            <a:spLocks noChangeShapeType="1"/>
          </p:cNvSpPr>
          <p:nvPr/>
        </p:nvSpPr>
        <p:spPr bwMode="auto">
          <a:xfrm>
            <a:off x="468313" y="476250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1258888" y="73025"/>
            <a:ext cx="942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officiel</a:t>
            </a:r>
          </a:p>
        </p:txBody>
      </p:sp>
      <p:sp>
        <p:nvSpPr>
          <p:cNvPr id="4171" name="Text Box 75"/>
          <p:cNvSpPr txBox="1">
            <a:spLocks noChangeArrowheads="1"/>
          </p:cNvSpPr>
          <p:nvPr/>
        </p:nvSpPr>
        <p:spPr bwMode="auto">
          <a:xfrm>
            <a:off x="1239838" y="354013"/>
            <a:ext cx="12017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biologique</a:t>
            </a:r>
          </a:p>
        </p:txBody>
      </p:sp>
      <p:sp>
        <p:nvSpPr>
          <p:cNvPr id="4172" name="Line 76"/>
          <p:cNvSpPr>
            <a:spLocks noChangeShapeType="1"/>
          </p:cNvSpPr>
          <p:nvPr/>
        </p:nvSpPr>
        <p:spPr bwMode="auto">
          <a:xfrm flipH="1">
            <a:off x="468313" y="692150"/>
            <a:ext cx="7191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73" name="Text Box 77"/>
          <p:cNvSpPr txBox="1">
            <a:spLocks noChangeArrowheads="1"/>
          </p:cNvSpPr>
          <p:nvPr/>
        </p:nvSpPr>
        <p:spPr bwMode="auto">
          <a:xfrm>
            <a:off x="1223963" y="549275"/>
            <a:ext cx="1044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éducatif</a:t>
            </a:r>
          </a:p>
        </p:txBody>
      </p:sp>
      <p:sp>
        <p:nvSpPr>
          <p:cNvPr id="4174" name="Text Box 78"/>
          <p:cNvSpPr txBox="1">
            <a:spLocks noChangeArrowheads="1"/>
          </p:cNvSpPr>
          <p:nvPr/>
        </p:nvSpPr>
        <p:spPr bwMode="auto">
          <a:xfrm>
            <a:off x="6351588" y="207963"/>
            <a:ext cx="175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/>
              <a:t>Hétérofamilles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133600" y="2133600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3665538" y="889000"/>
            <a:ext cx="360362" cy="360363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4364038" y="889000"/>
            <a:ext cx="360362" cy="382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114800" y="1681163"/>
            <a:ext cx="287338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3810000" y="1295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3810000" y="1524000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V="1">
            <a:off x="4572000" y="1295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4267200" y="152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 flipH="1" flipV="1">
            <a:off x="4095750" y="177800"/>
            <a:ext cx="47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s-ES" sz="1200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886200" y="-22225"/>
            <a:ext cx="1282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REFERENCE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023938" y="3062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863850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400" smtClean="0"/>
              <a:t>ALLIANCE MATRIMONIALE</a:t>
            </a:r>
          </a:p>
          <a:p>
            <a:pPr eaLnBrk="1" hangingPunct="1"/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FILIATION</a:t>
            </a:r>
          </a:p>
          <a:p>
            <a:pPr eaLnBrk="1" hangingPunct="1">
              <a:buFontTx/>
              <a:buNone/>
            </a:pPr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SEXUALITE</a:t>
            </a:r>
          </a:p>
          <a:p>
            <a:pPr eaLnBrk="1" hangingPunct="1">
              <a:buFontTx/>
              <a:buNone/>
            </a:pPr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PROCREATION</a:t>
            </a:r>
          </a:p>
          <a:p>
            <a:pPr eaLnBrk="1" hangingPunct="1">
              <a:buFontTx/>
              <a:buNone/>
            </a:pPr>
            <a:endParaRPr lang="fr-FR" sz="1400" smtClean="0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90825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600" smtClean="0"/>
              <a:t>Une seule chair </a:t>
            </a:r>
          </a:p>
          <a:p>
            <a:pPr eaLnBrk="1" hangingPunct="1">
              <a:buFontTx/>
              <a:buNone/>
            </a:pPr>
            <a:endParaRPr lang="fr-FR" sz="1600" smtClean="0"/>
          </a:p>
          <a:p>
            <a:pPr eaLnBrk="1" hangingPunct="1">
              <a:buFontTx/>
              <a:buNone/>
            </a:pPr>
            <a:r>
              <a:rPr lang="fr-FR" sz="1600" smtClean="0"/>
              <a:t>Filiation indivisible</a:t>
            </a:r>
          </a:p>
          <a:p>
            <a:pPr eaLnBrk="1" hangingPunct="1">
              <a:buFontTx/>
              <a:buNone/>
            </a:pPr>
            <a:endParaRPr lang="fr-FR" sz="1600" smtClean="0"/>
          </a:p>
          <a:p>
            <a:pPr eaLnBrk="1" hangingPunct="1">
              <a:buFontTx/>
              <a:buNone/>
            </a:pPr>
            <a:r>
              <a:rPr lang="fr-FR" sz="1600" smtClean="0"/>
              <a:t>Régulation sexuelle</a:t>
            </a:r>
          </a:p>
          <a:p>
            <a:pPr eaLnBrk="1" hangingPunct="1">
              <a:buFontTx/>
              <a:buNone/>
            </a:pPr>
            <a:endParaRPr lang="fr-FR" sz="1600" smtClean="0"/>
          </a:p>
          <a:p>
            <a:pPr eaLnBrk="1" hangingPunct="1">
              <a:buFontTx/>
              <a:buNone/>
            </a:pPr>
            <a:r>
              <a:rPr lang="fr-FR" sz="1600" smtClean="0"/>
              <a:t>Liens de sang</a:t>
            </a: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468313" y="260350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468313" y="476250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258888" y="73025"/>
            <a:ext cx="942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officiel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1239838" y="354013"/>
            <a:ext cx="12017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biologique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 flipH="1">
            <a:off x="468313" y="692150"/>
            <a:ext cx="7191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223963" y="549275"/>
            <a:ext cx="1044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éducatif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modèle de référence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r-FR" smtClean="0"/>
              <a:t>    </a:t>
            </a:r>
          </a:p>
          <a:p>
            <a:pPr eaLnBrk="1" hangingPunct="1">
              <a:buFontTx/>
              <a:buNone/>
            </a:pPr>
            <a:r>
              <a:rPr lang="fr-FR" smtClean="0"/>
              <a:t>    Une seule mère et un seul père sur lesquels reposent toutes les fonctions parentales de concevoir, nourrir, élever, donner un statut </a:t>
            </a:r>
          </a:p>
          <a:p>
            <a:pPr eaLnBrk="1" hangingPunct="1">
              <a:buFontTx/>
              <a:buNone/>
            </a:pPr>
            <a:r>
              <a:rPr lang="fr-FR" smtClean="0"/>
              <a:t>   </a:t>
            </a:r>
          </a:p>
          <a:p>
            <a:pPr eaLnBrk="1" hangingPunct="1">
              <a:buFontTx/>
              <a:buNone/>
            </a:pPr>
            <a:r>
              <a:rPr lang="fr-FR" sz="1600" smtClean="0"/>
              <a:t>     (Cf.E.Goody).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133600" y="2133600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endParaRPr lang="fr-FR" sz="1200">
              <a:solidFill>
                <a:schemeClr val="tx2"/>
              </a:solidFill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619250" y="1412875"/>
            <a:ext cx="360363" cy="360363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317750" y="1412875"/>
            <a:ext cx="360363" cy="3825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068513" y="2205038"/>
            <a:ext cx="287337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763713" y="181927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1763713" y="2047875"/>
            <a:ext cx="76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2525713" y="181927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220913" y="20478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 flipH="1" flipV="1">
            <a:off x="4095750" y="177800"/>
            <a:ext cx="476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s-ES" sz="120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258888" y="260350"/>
            <a:ext cx="1001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Réfèrence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023938" y="3062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81300"/>
            <a:ext cx="1882775" cy="46085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400" smtClean="0"/>
              <a:t>Alliance matrimoniale</a:t>
            </a:r>
          </a:p>
          <a:p>
            <a:pPr eaLnBrk="1" hangingPunct="1"/>
            <a:endParaRPr lang="fr-FR" sz="14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fr-FR" sz="1400" smtClean="0">
                <a:latin typeface="Times New Roman" pitchFamily="18" charset="0"/>
              </a:rPr>
              <a:t>Filiation</a:t>
            </a:r>
          </a:p>
          <a:p>
            <a:pPr eaLnBrk="1" hangingPunct="1">
              <a:buFontTx/>
              <a:buNone/>
            </a:pPr>
            <a:endParaRPr lang="fr-FR" sz="14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fr-FR" sz="1400" smtClean="0">
                <a:latin typeface="Times New Roman" pitchFamily="18" charset="0"/>
              </a:rPr>
              <a:t>Sexualité</a:t>
            </a:r>
          </a:p>
          <a:p>
            <a:pPr eaLnBrk="1" hangingPunct="1">
              <a:buFontTx/>
              <a:buNone/>
            </a:pPr>
            <a:endParaRPr lang="fr-FR" sz="14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fr-FR" sz="1400" smtClean="0">
                <a:latin typeface="Times New Roman" pitchFamily="18" charset="0"/>
              </a:rPr>
              <a:t>Procréation</a:t>
            </a:r>
          </a:p>
          <a:p>
            <a:pPr eaLnBrk="1" hangingPunct="1">
              <a:buFontTx/>
              <a:buNone/>
            </a:pPr>
            <a:endParaRPr lang="fr-FR" sz="1400" smtClean="0">
              <a:latin typeface="Times New Roman" pitchFamily="18" charset="0"/>
            </a:endParaRP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2916238" y="2781300"/>
            <a:ext cx="1871662" cy="45354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1400" smtClean="0"/>
              <a:t>Une seule chair </a:t>
            </a:r>
          </a:p>
          <a:p>
            <a:pPr eaLnBrk="1" hangingPunct="1">
              <a:buFontTx/>
              <a:buNone/>
            </a:pPr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Filiation indivisible</a:t>
            </a:r>
          </a:p>
          <a:p>
            <a:pPr eaLnBrk="1" hangingPunct="1">
              <a:buFontTx/>
              <a:buNone/>
            </a:pPr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Régulation sexuelle</a:t>
            </a:r>
          </a:p>
          <a:p>
            <a:pPr eaLnBrk="1" hangingPunct="1">
              <a:buFontTx/>
              <a:buNone/>
            </a:pPr>
            <a:endParaRPr lang="fr-FR" sz="1400" smtClean="0"/>
          </a:p>
          <a:p>
            <a:pPr eaLnBrk="1" hangingPunct="1">
              <a:buFontTx/>
              <a:buNone/>
            </a:pPr>
            <a:r>
              <a:rPr lang="fr-FR" sz="1400" smtClean="0"/>
              <a:t>Liens de sang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382838" y="5961063"/>
            <a:ext cx="7191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2382838" y="6176963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173413" y="5773738"/>
            <a:ext cx="9429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officiel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154363" y="6054725"/>
            <a:ext cx="12017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biologique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>
            <a:off x="2382838" y="6392863"/>
            <a:ext cx="719137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138488" y="6249988"/>
            <a:ext cx="1044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/>
              <a:t>Lien éducatif</a:t>
            </a:r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5673725" y="1484313"/>
            <a:ext cx="360363" cy="360362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6372225" y="1484313"/>
            <a:ext cx="360363" cy="38258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6122988" y="2276475"/>
            <a:ext cx="287337" cy="2873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5940425" y="1916113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H="1">
            <a:off x="6300788" y="1916113"/>
            <a:ext cx="2159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343525" y="423863"/>
            <a:ext cx="2571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Un seul père, une seule mère</a:t>
            </a:r>
            <a:r>
              <a:rPr lang="fr-FR"/>
              <a:t> 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076825" y="3284538"/>
            <a:ext cx="2965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/>
              <a:t>Quelle que soit l’entrée en filiation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2492896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© Anne Cadoret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Les petits arrangements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Deux lignées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Un père, une mère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Le biologique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……</a:t>
            </a:r>
          </a:p>
          <a:p>
            <a:pPr eaLnBrk="1" hangingPunct="1"/>
            <a:endParaRPr lang="fr-FR" smtClean="0"/>
          </a:p>
          <a:p>
            <a:pPr eaLnBrk="1" hangingPunct="1">
              <a:buFontTx/>
              <a:buNone/>
            </a:pPr>
            <a:endParaRPr lang="fr-F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Le regard des autres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156</Words>
  <Application>Microsoft Office PowerPoint</Application>
  <PresentationFormat>Affichage à l'écran (4:3)</PresentationFormat>
  <Paragraphs>81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Modèle par défaut</vt:lpstr>
      <vt:lpstr>Affiliation  et homoparenté</vt:lpstr>
      <vt:lpstr>Diapositive 2</vt:lpstr>
      <vt:lpstr>Diapositive 3</vt:lpstr>
      <vt:lpstr>Diapositive 4</vt:lpstr>
      <vt:lpstr>modèle de référence</vt:lpstr>
      <vt:lpstr>Diapositive 6</vt:lpstr>
      <vt:lpstr>Les petits arrangements</vt:lpstr>
      <vt:lpstr>Le regard des autres</vt:lpstr>
    </vt:vector>
  </TitlesOfParts>
  <Company>CNRS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Cadoret</dc:creator>
  <cp:lastModifiedBy>Sophie Haberbüsch</cp:lastModifiedBy>
  <cp:revision>4</cp:revision>
  <dcterms:created xsi:type="dcterms:W3CDTF">2011-11-30T14:47:45Z</dcterms:created>
  <dcterms:modified xsi:type="dcterms:W3CDTF">2012-01-10T08:39:29Z</dcterms:modified>
</cp:coreProperties>
</file>