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61" r:id="rId2"/>
    <p:sldMasterId id="2147483669" r:id="rId3"/>
  </p:sldMasterIdLst>
  <p:notesMasterIdLst>
    <p:notesMasterId r:id="rId14"/>
  </p:notesMasterIdLst>
  <p:sldIdLst>
    <p:sldId id="302" r:id="rId4"/>
    <p:sldId id="325" r:id="rId5"/>
    <p:sldId id="324" r:id="rId6"/>
    <p:sldId id="308" r:id="rId7"/>
    <p:sldId id="332" r:id="rId8"/>
    <p:sldId id="333" r:id="rId9"/>
    <p:sldId id="330" r:id="rId10"/>
    <p:sldId id="331" r:id="rId11"/>
    <p:sldId id="326" r:id="rId12"/>
    <p:sldId id="309" r:id="rId13"/>
  </p:sldIdLst>
  <p:sldSz cx="13003213" cy="9756775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114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944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944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944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04362E-CAC1-463C-8938-DCE1670099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6019" algn="l" defTabSz="457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22" algn="l" defTabSz="457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27" algn="l" defTabSz="457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30" algn="l" defTabSz="457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09650-C981-422A-97A1-05189E3DB747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5363" name="Rectangle 1025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1026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marL="57150" eaLnBrk="1" hangingPunct="1">
              <a:spcBef>
                <a:spcPts val="588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Précision terminologique / mentionner différence loi Suisse (ça n</a:t>
            </a:r>
            <a:r>
              <a:rPr lang="ja-JP" altLang="en-US" sz="1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est pas un régionalisme)</a:t>
            </a:r>
            <a:endParaRPr lang="en-US" sz="16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608" y="3031527"/>
            <a:ext cx="11054000" cy="2091417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801" y="5529476"/>
            <a:ext cx="9101614" cy="2493186"/>
          </a:xfrm>
        </p:spPr>
        <p:txBody>
          <a:bodyPr/>
          <a:lstStyle>
            <a:lvl1pPr marL="0" indent="0" algn="ctr">
              <a:buNone/>
              <a:defRPr/>
            </a:lvl1pPr>
            <a:lvl2pPr marL="457204" indent="0" algn="ctr">
              <a:buNone/>
              <a:defRPr/>
            </a:lvl2pPr>
            <a:lvl3pPr marL="914407" indent="0" algn="ctr">
              <a:buNone/>
              <a:defRPr/>
            </a:lvl3pPr>
            <a:lvl4pPr marL="1371612" indent="0" algn="ctr">
              <a:buNone/>
              <a:defRPr/>
            </a:lvl4pPr>
            <a:lvl5pPr marL="1828815" indent="0" algn="ctr">
              <a:buNone/>
              <a:defRPr/>
            </a:lvl5pPr>
            <a:lvl6pPr marL="2286019" indent="0" algn="ctr">
              <a:buNone/>
              <a:defRPr/>
            </a:lvl6pPr>
            <a:lvl7pPr marL="2743222" indent="0" algn="ctr">
              <a:buNone/>
              <a:defRPr/>
            </a:lvl7pPr>
            <a:lvl8pPr marL="3200427" indent="0" algn="ctr">
              <a:buNone/>
              <a:defRPr/>
            </a:lvl8pPr>
            <a:lvl9pPr marL="365763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09551" y="1092556"/>
            <a:ext cx="2907946" cy="5983647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717" y="1092556"/>
            <a:ext cx="8571454" cy="5983647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608" y="3031527"/>
            <a:ext cx="11054000" cy="2091417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801" y="5529476"/>
            <a:ext cx="9101614" cy="2493186"/>
          </a:xfrm>
        </p:spPr>
        <p:txBody>
          <a:bodyPr/>
          <a:lstStyle>
            <a:lvl1pPr marL="0" indent="0" algn="ctr">
              <a:buNone/>
              <a:defRPr/>
            </a:lvl1pPr>
            <a:lvl2pPr marL="457204" indent="0" algn="ctr">
              <a:buNone/>
              <a:defRPr/>
            </a:lvl2pPr>
            <a:lvl3pPr marL="914407" indent="0" algn="ctr">
              <a:buNone/>
              <a:defRPr/>
            </a:lvl3pPr>
            <a:lvl4pPr marL="1371612" indent="0" algn="ctr">
              <a:buNone/>
              <a:defRPr/>
            </a:lvl4pPr>
            <a:lvl5pPr marL="1828815" indent="0" algn="ctr">
              <a:buNone/>
              <a:defRPr/>
            </a:lvl5pPr>
            <a:lvl6pPr marL="2286019" indent="0" algn="ctr">
              <a:buNone/>
              <a:defRPr/>
            </a:lvl6pPr>
            <a:lvl7pPr marL="2743222" indent="0" algn="ctr">
              <a:buNone/>
              <a:defRPr/>
            </a:lvl7pPr>
            <a:lvl8pPr marL="3200427" indent="0" algn="ctr">
              <a:buNone/>
              <a:defRPr/>
            </a:lvl8pPr>
            <a:lvl9pPr marL="365763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6988" y="6269491"/>
            <a:ext cx="11052413" cy="1937380"/>
          </a:xfrm>
        </p:spPr>
        <p:txBody>
          <a:bodyPr/>
          <a:lstStyle>
            <a:lvl1pPr algn="l">
              <a:defRPr sz="39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6988" y="4135195"/>
            <a:ext cx="11052413" cy="213429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4" indent="0">
              <a:buNone/>
              <a:defRPr sz="1800"/>
            </a:lvl2pPr>
            <a:lvl3pPr marL="914407" indent="0">
              <a:buNone/>
              <a:defRPr sz="1600"/>
            </a:lvl3pPr>
            <a:lvl4pPr marL="1371612" indent="0">
              <a:buNone/>
              <a:defRPr sz="1400"/>
            </a:lvl4pPr>
            <a:lvl5pPr marL="1828815" indent="0">
              <a:buNone/>
              <a:defRPr sz="1400"/>
            </a:lvl5pPr>
            <a:lvl6pPr marL="2286019" indent="0">
              <a:buNone/>
              <a:defRPr sz="1400"/>
            </a:lvl6pPr>
            <a:lvl7pPr marL="2743222" indent="0">
              <a:buNone/>
              <a:defRPr sz="1400"/>
            </a:lvl7pPr>
            <a:lvl8pPr marL="3200427" indent="0">
              <a:buNone/>
              <a:defRPr sz="1400"/>
            </a:lvl8pPr>
            <a:lvl9pPr marL="365763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4922" y="2172408"/>
            <a:ext cx="5638112" cy="467512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25416" y="2172408"/>
            <a:ext cx="5638112" cy="467512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7" y="390652"/>
            <a:ext cx="11701622" cy="1626129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796" y="2183525"/>
            <a:ext cx="5744461" cy="909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7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9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7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796" y="3093457"/>
            <a:ext cx="5744461" cy="562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4783" y="2183525"/>
            <a:ext cx="5747635" cy="909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7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9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7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4783" y="3093457"/>
            <a:ext cx="5747635" cy="562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6" y="389067"/>
            <a:ext cx="4277791" cy="165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143" y="389065"/>
            <a:ext cx="7268275" cy="832597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796" y="2042191"/>
            <a:ext cx="4277791" cy="6672846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7" indent="0">
              <a:buNone/>
              <a:defRPr sz="1000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9" indent="0">
              <a:buNone/>
              <a:defRPr sz="1000"/>
            </a:lvl6pPr>
            <a:lvl7pPr marL="2743222" indent="0">
              <a:buNone/>
              <a:defRPr sz="1000"/>
            </a:lvl7pPr>
            <a:lvl8pPr marL="3200427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215" y="6830062"/>
            <a:ext cx="7801611" cy="806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215" y="871822"/>
            <a:ext cx="7801611" cy="5853430"/>
          </a:xfrm>
        </p:spPr>
        <p:txBody>
          <a:bodyPr/>
          <a:lstStyle>
            <a:lvl1pPr marL="0" indent="0">
              <a:buNone/>
              <a:defRPr sz="3300"/>
            </a:lvl1pPr>
            <a:lvl2pPr marL="457204" indent="0">
              <a:buNone/>
              <a:defRPr sz="2900"/>
            </a:lvl2pPr>
            <a:lvl3pPr marL="914407" indent="0">
              <a:buNone/>
              <a:defRPr sz="2400"/>
            </a:lvl3pPr>
            <a:lvl4pPr marL="1371612" indent="0">
              <a:buNone/>
              <a:defRPr sz="2000"/>
            </a:lvl4pPr>
            <a:lvl5pPr marL="1828815" indent="0">
              <a:buNone/>
              <a:defRPr sz="2000"/>
            </a:lvl5pPr>
            <a:lvl6pPr marL="2286019" indent="0">
              <a:buNone/>
              <a:defRPr sz="2000"/>
            </a:lvl6pPr>
            <a:lvl7pPr marL="2743222" indent="0">
              <a:buNone/>
              <a:defRPr sz="2000"/>
            </a:lvl7pPr>
            <a:lvl8pPr marL="3200427" indent="0">
              <a:buNone/>
              <a:defRPr sz="2000"/>
            </a:lvl8pPr>
            <a:lvl9pPr marL="365763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215" y="7636773"/>
            <a:ext cx="7801611" cy="1144960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7" indent="0">
              <a:buNone/>
              <a:defRPr sz="1000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9" indent="0">
              <a:buNone/>
              <a:defRPr sz="1000"/>
            </a:lvl6pPr>
            <a:lvl7pPr marL="2743222" indent="0">
              <a:buNone/>
              <a:defRPr sz="1000"/>
            </a:lvl7pPr>
            <a:lvl8pPr marL="3200427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6378" y="470055"/>
            <a:ext cx="2857151" cy="637747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34922" y="470055"/>
            <a:ext cx="8419072" cy="637747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608" y="3031527"/>
            <a:ext cx="11054000" cy="2091417"/>
          </a:xfrm>
          <a:prstGeom prst="rect">
            <a:avLst/>
          </a:prstGeom>
        </p:spPr>
        <p:txBody>
          <a:bodyPr vert="horz" lIns="91441" tIns="45720" rIns="91441" bIns="45720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801" y="5529476"/>
            <a:ext cx="9101614" cy="2493186"/>
          </a:xfrm>
        </p:spPr>
        <p:txBody>
          <a:bodyPr/>
          <a:lstStyle>
            <a:lvl1pPr marL="0" indent="0" algn="ctr">
              <a:buNone/>
              <a:defRPr/>
            </a:lvl1pPr>
            <a:lvl2pPr marL="457204" indent="0" algn="ctr">
              <a:buNone/>
              <a:defRPr/>
            </a:lvl2pPr>
            <a:lvl3pPr marL="914407" indent="0" algn="ctr">
              <a:buNone/>
              <a:defRPr/>
            </a:lvl3pPr>
            <a:lvl4pPr marL="1371612" indent="0" algn="ctr">
              <a:buNone/>
              <a:defRPr/>
            </a:lvl4pPr>
            <a:lvl5pPr marL="1828815" indent="0" algn="ctr">
              <a:buNone/>
              <a:defRPr/>
            </a:lvl5pPr>
            <a:lvl6pPr marL="2286019" indent="0" algn="ctr">
              <a:buNone/>
              <a:defRPr/>
            </a:lvl6pPr>
            <a:lvl7pPr marL="2743222" indent="0" algn="ctr">
              <a:buNone/>
              <a:defRPr/>
            </a:lvl7pPr>
            <a:lvl8pPr marL="3200427" indent="0" algn="ctr">
              <a:buNone/>
              <a:defRPr/>
            </a:lvl8pPr>
            <a:lvl9pPr marL="365763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7" y="390652"/>
            <a:ext cx="11701622" cy="1626129"/>
          </a:xfrm>
          <a:prstGeom prst="rect">
            <a:avLst/>
          </a:prstGeom>
        </p:spPr>
        <p:txBody>
          <a:bodyPr vert="horz" lIns="91441" tIns="45720" rIns="91441" bIns="45720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6988" y="6269491"/>
            <a:ext cx="11052413" cy="1937380"/>
          </a:xfrm>
          <a:prstGeom prst="rect">
            <a:avLst/>
          </a:prstGeom>
        </p:spPr>
        <p:txBody>
          <a:bodyPr vert="horz" lIns="91441" tIns="45720" rIns="91441" bIns="45720" anchor="t"/>
          <a:lstStyle>
            <a:lvl1pPr algn="l">
              <a:defRPr sz="39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6988" y="4135195"/>
            <a:ext cx="11052413" cy="213429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4" indent="0">
              <a:buNone/>
              <a:defRPr sz="1800"/>
            </a:lvl2pPr>
            <a:lvl3pPr marL="914407" indent="0">
              <a:buNone/>
              <a:defRPr sz="1600"/>
            </a:lvl3pPr>
            <a:lvl4pPr marL="1371612" indent="0">
              <a:buNone/>
              <a:defRPr sz="1400"/>
            </a:lvl4pPr>
            <a:lvl5pPr marL="1828815" indent="0">
              <a:buNone/>
              <a:defRPr sz="1400"/>
            </a:lvl5pPr>
            <a:lvl6pPr marL="2286019" indent="0">
              <a:buNone/>
              <a:defRPr sz="1400"/>
            </a:lvl6pPr>
            <a:lvl7pPr marL="2743222" indent="0">
              <a:buNone/>
              <a:defRPr sz="1400"/>
            </a:lvl7pPr>
            <a:lvl8pPr marL="3200427" indent="0">
              <a:buNone/>
              <a:defRPr sz="1400"/>
            </a:lvl8pPr>
            <a:lvl9pPr marL="365763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7" y="390652"/>
            <a:ext cx="11701622" cy="1626129"/>
          </a:xfrm>
          <a:prstGeom prst="rect">
            <a:avLst/>
          </a:prstGeom>
        </p:spPr>
        <p:txBody>
          <a:bodyPr vert="horz" lIns="91441" tIns="45720" rIns="91441" bIns="45720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621" y="1270414"/>
            <a:ext cx="5466683" cy="721594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6685" y="1270414"/>
            <a:ext cx="5466683" cy="721594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7" y="390652"/>
            <a:ext cx="11701622" cy="1626129"/>
          </a:xfrm>
          <a:prstGeom prst="rect">
            <a:avLst/>
          </a:prstGeom>
        </p:spPr>
        <p:txBody>
          <a:bodyPr vert="horz" lIns="91441" tIns="45720" rIns="91441" bIns="45720"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796" y="2183525"/>
            <a:ext cx="5744461" cy="909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7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9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7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796" y="3093457"/>
            <a:ext cx="5744461" cy="562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4783" y="2183525"/>
            <a:ext cx="5747635" cy="909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7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9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7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4783" y="3093457"/>
            <a:ext cx="5747635" cy="562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7" y="390652"/>
            <a:ext cx="11701622" cy="1626129"/>
          </a:xfrm>
          <a:prstGeom prst="rect">
            <a:avLst/>
          </a:prstGeom>
        </p:spPr>
        <p:txBody>
          <a:bodyPr vert="horz" lIns="91441" tIns="45720" rIns="91441" bIns="45720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6988" y="6269491"/>
            <a:ext cx="11052413" cy="1937380"/>
          </a:xfrm>
        </p:spPr>
        <p:txBody>
          <a:bodyPr/>
          <a:lstStyle>
            <a:lvl1pPr algn="l">
              <a:defRPr sz="39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6988" y="4135195"/>
            <a:ext cx="11052413" cy="213429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4" indent="0">
              <a:buNone/>
              <a:defRPr sz="1800"/>
            </a:lvl2pPr>
            <a:lvl3pPr marL="914407" indent="0">
              <a:buNone/>
              <a:defRPr sz="1600"/>
            </a:lvl3pPr>
            <a:lvl4pPr marL="1371612" indent="0">
              <a:buNone/>
              <a:defRPr sz="1400"/>
            </a:lvl4pPr>
            <a:lvl5pPr marL="1828815" indent="0">
              <a:buNone/>
              <a:defRPr sz="1400"/>
            </a:lvl5pPr>
            <a:lvl6pPr marL="2286019" indent="0">
              <a:buNone/>
              <a:defRPr sz="1400"/>
            </a:lvl6pPr>
            <a:lvl7pPr marL="2743222" indent="0">
              <a:buNone/>
              <a:defRPr sz="1400"/>
            </a:lvl7pPr>
            <a:lvl8pPr marL="3200427" indent="0">
              <a:buNone/>
              <a:defRPr sz="1400"/>
            </a:lvl8pPr>
            <a:lvl9pPr marL="365763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6" y="389067"/>
            <a:ext cx="4277791" cy="1653125"/>
          </a:xfrm>
          <a:prstGeom prst="rect">
            <a:avLst/>
          </a:prstGeom>
        </p:spPr>
        <p:txBody>
          <a:bodyPr vert="horz" lIns="91441" tIns="45720" rIns="91441" bIns="45720"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143" y="389065"/>
            <a:ext cx="7268275" cy="832597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796" y="2042191"/>
            <a:ext cx="4277791" cy="6672846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7" indent="0">
              <a:buNone/>
              <a:defRPr sz="1000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9" indent="0">
              <a:buNone/>
              <a:defRPr sz="1000"/>
            </a:lvl6pPr>
            <a:lvl7pPr marL="2743222" indent="0">
              <a:buNone/>
              <a:defRPr sz="1000"/>
            </a:lvl7pPr>
            <a:lvl8pPr marL="3200427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215" y="6830062"/>
            <a:ext cx="7801611" cy="806712"/>
          </a:xfrm>
          <a:prstGeom prst="rect">
            <a:avLst/>
          </a:prstGeom>
        </p:spPr>
        <p:txBody>
          <a:bodyPr vert="horz" lIns="91441" tIns="45720" rIns="91441" bIns="45720"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215" y="871822"/>
            <a:ext cx="7801611" cy="5853430"/>
          </a:xfrm>
        </p:spPr>
        <p:txBody>
          <a:bodyPr/>
          <a:lstStyle>
            <a:lvl1pPr marL="0" indent="0">
              <a:buNone/>
              <a:defRPr sz="3300"/>
            </a:lvl1pPr>
            <a:lvl2pPr marL="457204" indent="0">
              <a:buNone/>
              <a:defRPr sz="2900"/>
            </a:lvl2pPr>
            <a:lvl3pPr marL="914407" indent="0">
              <a:buNone/>
              <a:defRPr sz="2400"/>
            </a:lvl3pPr>
            <a:lvl4pPr marL="1371612" indent="0">
              <a:buNone/>
              <a:defRPr sz="2000"/>
            </a:lvl4pPr>
            <a:lvl5pPr marL="1828815" indent="0">
              <a:buNone/>
              <a:defRPr sz="2000"/>
            </a:lvl5pPr>
            <a:lvl6pPr marL="2286019" indent="0">
              <a:buNone/>
              <a:defRPr sz="2000"/>
            </a:lvl6pPr>
            <a:lvl7pPr marL="2743222" indent="0">
              <a:buNone/>
              <a:defRPr sz="2000"/>
            </a:lvl7pPr>
            <a:lvl8pPr marL="3200427" indent="0">
              <a:buNone/>
              <a:defRPr sz="2000"/>
            </a:lvl8pPr>
            <a:lvl9pPr marL="365763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215" y="7636773"/>
            <a:ext cx="7801611" cy="1144960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7" indent="0">
              <a:buNone/>
              <a:defRPr sz="1000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9" indent="0">
              <a:buNone/>
              <a:defRPr sz="1000"/>
            </a:lvl6pPr>
            <a:lvl7pPr marL="2743222" indent="0">
              <a:buNone/>
              <a:defRPr sz="1000"/>
            </a:lvl7pPr>
            <a:lvl8pPr marL="3200427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7" y="390652"/>
            <a:ext cx="11701622" cy="1626129"/>
          </a:xfrm>
          <a:prstGeom prst="rect">
            <a:avLst/>
          </a:prstGeom>
        </p:spPr>
        <p:txBody>
          <a:bodyPr vert="horz" lIns="91441" tIns="45720" rIns="91441" bIns="45720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7012" y="390653"/>
            <a:ext cx="2925405" cy="8095709"/>
          </a:xfrm>
          <a:prstGeom prst="rect">
            <a:avLst/>
          </a:prstGeom>
        </p:spPr>
        <p:txBody>
          <a:bodyPr vert="eaVert" lIns="91441" tIns="45720" rIns="91441" bIns="45720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622" y="390653"/>
            <a:ext cx="8627010" cy="8095709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8415" y="4344814"/>
            <a:ext cx="4850808" cy="27313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01604" y="4344814"/>
            <a:ext cx="4850808" cy="27313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7" y="390652"/>
            <a:ext cx="11701622" cy="1626129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796" y="2183525"/>
            <a:ext cx="5744461" cy="909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7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9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7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796" y="3093457"/>
            <a:ext cx="5744461" cy="562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4783" y="2183525"/>
            <a:ext cx="5747635" cy="909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7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9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7" indent="0">
              <a:buNone/>
              <a:defRPr sz="1600" b="1"/>
            </a:lvl8pPr>
            <a:lvl9pPr marL="365763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4783" y="3093457"/>
            <a:ext cx="5747635" cy="562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96" y="389067"/>
            <a:ext cx="4277791" cy="165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143" y="389065"/>
            <a:ext cx="7268275" cy="832597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796" y="2042191"/>
            <a:ext cx="4277791" cy="6672846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7" indent="0">
              <a:buNone/>
              <a:defRPr sz="1000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9" indent="0">
              <a:buNone/>
              <a:defRPr sz="1000"/>
            </a:lvl6pPr>
            <a:lvl7pPr marL="2743222" indent="0">
              <a:buNone/>
              <a:defRPr sz="1000"/>
            </a:lvl7pPr>
            <a:lvl8pPr marL="3200427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215" y="6830062"/>
            <a:ext cx="7801611" cy="806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215" y="871822"/>
            <a:ext cx="7801611" cy="5853430"/>
          </a:xfrm>
        </p:spPr>
        <p:txBody>
          <a:bodyPr/>
          <a:lstStyle>
            <a:lvl1pPr marL="0" indent="0">
              <a:buNone/>
              <a:defRPr sz="3300"/>
            </a:lvl1pPr>
            <a:lvl2pPr marL="457204" indent="0">
              <a:buNone/>
              <a:defRPr sz="2900"/>
            </a:lvl2pPr>
            <a:lvl3pPr marL="914407" indent="0">
              <a:buNone/>
              <a:defRPr sz="2400"/>
            </a:lvl3pPr>
            <a:lvl4pPr marL="1371612" indent="0">
              <a:buNone/>
              <a:defRPr sz="2000"/>
            </a:lvl4pPr>
            <a:lvl5pPr marL="1828815" indent="0">
              <a:buNone/>
              <a:defRPr sz="2000"/>
            </a:lvl5pPr>
            <a:lvl6pPr marL="2286019" indent="0">
              <a:buNone/>
              <a:defRPr sz="2000"/>
            </a:lvl6pPr>
            <a:lvl7pPr marL="2743222" indent="0">
              <a:buNone/>
              <a:defRPr sz="2000"/>
            </a:lvl7pPr>
            <a:lvl8pPr marL="3200427" indent="0">
              <a:buNone/>
              <a:defRPr sz="2000"/>
            </a:lvl8pPr>
            <a:lvl9pPr marL="365763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215" y="7636773"/>
            <a:ext cx="7801611" cy="1144960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7" indent="0">
              <a:buNone/>
              <a:defRPr sz="1000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9" indent="0">
              <a:buNone/>
              <a:defRPr sz="1000"/>
            </a:lvl6pPr>
            <a:lvl7pPr marL="2743222" indent="0">
              <a:buNone/>
              <a:defRPr sz="1000"/>
            </a:lvl7pPr>
            <a:lvl8pPr marL="3200427" indent="0">
              <a:buNone/>
              <a:defRPr sz="1000"/>
            </a:lvl8pPr>
            <a:lvl9pPr marL="3657630" indent="0">
              <a:buNone/>
              <a:defRPr sz="1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938" y="-25400"/>
            <a:ext cx="13023851" cy="979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85800" y="1092200"/>
            <a:ext cx="11631613" cy="249078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Cliquez et modifiez le titre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91275" y="7391400"/>
            <a:ext cx="59674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698500" y="4344988"/>
            <a:ext cx="9853613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Cliquez pour modifier les styles du texte du masque</a:t>
            </a:r>
          </a:p>
          <a:p>
            <a:pPr lvl="1"/>
            <a:r>
              <a:rPr lang="en-US" smtClean="0">
                <a:sym typeface="Gill Sans" charset="0"/>
              </a:rPr>
              <a:t>Deuxième niveau</a:t>
            </a:r>
          </a:p>
          <a:p>
            <a:pPr lvl="2"/>
            <a:r>
              <a:rPr lang="en-US" smtClean="0">
                <a:sym typeface="Gill Sans" charset="0"/>
              </a:rPr>
              <a:t>Troisième niveau</a:t>
            </a:r>
          </a:p>
          <a:p>
            <a:pPr lvl="3"/>
            <a:r>
              <a:rPr lang="en-US" smtClean="0">
                <a:sym typeface="Gill Sans" charset="0"/>
              </a:rPr>
              <a:t>Quatrième niveau</a:t>
            </a:r>
          </a:p>
          <a:p>
            <a:pPr lvl="4"/>
            <a:r>
              <a:rPr lang="en-US" smtClean="0">
                <a:sym typeface="Gill Sans" charset="0"/>
              </a:rPr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+mj-lt"/>
          <a:ea typeface="MS PGothic" pitchFamily="34" charset="-128"/>
          <a:cs typeface="ＭＳ Ｐゴシック" charset="-128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oudy Old Style" charset="0"/>
          <a:ea typeface="MS PGothic" pitchFamily="34" charset="-128"/>
          <a:cs typeface="ＭＳ Ｐゴシック" charset="-128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oudy Old Style" charset="0"/>
          <a:ea typeface="MS PGothic" pitchFamily="34" charset="-128"/>
          <a:cs typeface="ＭＳ Ｐゴシック" charset="-128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oudy Old Style" charset="0"/>
          <a:ea typeface="MS PGothic" pitchFamily="34" charset="-128"/>
          <a:cs typeface="ＭＳ Ｐゴシック" charset="-128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oudy Old Style" charset="0"/>
          <a:ea typeface="MS PGothic" pitchFamily="34" charset="-128"/>
          <a:cs typeface="ＭＳ Ｐゴシック" charset="-128"/>
          <a:sym typeface="Gill Sans" charset="0"/>
        </a:defRPr>
      </a:lvl5pPr>
      <a:lvl6pPr marL="457204" algn="l" rtl="0" fontAlgn="base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914407" algn="l" rtl="0" fontAlgn="base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1371612" algn="l" rtl="0" fontAlgn="base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828815" algn="l" rtl="0" fontAlgn="base">
        <a:spcBef>
          <a:spcPct val="0"/>
        </a:spcBef>
        <a:spcAft>
          <a:spcPct val="0"/>
        </a:spcAft>
        <a:defRPr sz="84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MS PGothic" pitchFamily="34" charset="-128"/>
          <a:cs typeface="ＭＳ Ｐゴシック" charset="-128"/>
          <a:sym typeface="Gill Sans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MS PGothic" pitchFamily="34" charset="-128"/>
          <a:cs typeface="+mn-cs"/>
          <a:sym typeface="Gill Sans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MS PGothic" pitchFamily="34" charset="-128"/>
          <a:cs typeface="+mn-cs"/>
          <a:sym typeface="Gill Sans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MS PGothic" pitchFamily="34" charset="-128"/>
          <a:cs typeface="+mn-cs"/>
          <a:sym typeface="Gill Sans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MS PGothic" pitchFamily="34" charset="-128"/>
          <a:cs typeface="+mn-cs"/>
          <a:sym typeface="Gill Sans" charset="0"/>
        </a:defRPr>
      </a:lvl5pPr>
      <a:lvl6pPr marL="457204" algn="l" rtl="0" fontAlgn="base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6pPr>
      <a:lvl7pPr marL="914407" algn="l" rtl="0" fontAlgn="base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7pPr>
      <a:lvl8pPr marL="1371612" algn="l" rtl="0" fontAlgn="base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8pPr>
      <a:lvl9pPr marL="1828815" algn="l" rtl="0" fontAlgn="base">
        <a:spcBef>
          <a:spcPct val="0"/>
        </a:spcBef>
        <a:spcAft>
          <a:spcPct val="0"/>
        </a:spcAft>
        <a:defRPr sz="37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2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2171700"/>
            <a:ext cx="11428413" cy="467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Cliquez pour modifier les styles du texte du masque</a:t>
            </a:r>
          </a:p>
          <a:p>
            <a:pPr lvl="1"/>
            <a:r>
              <a:rPr lang="en-US" smtClean="0">
                <a:sym typeface="Gill Sans" charset="0"/>
              </a:rPr>
              <a:t>Deuxième niveau</a:t>
            </a:r>
          </a:p>
          <a:p>
            <a:pPr lvl="2"/>
            <a:r>
              <a:rPr lang="en-US" smtClean="0">
                <a:sym typeface="Gill Sans" charset="0"/>
              </a:rPr>
              <a:t>Troisième niveau</a:t>
            </a:r>
          </a:p>
          <a:p>
            <a:pPr lvl="3"/>
            <a:r>
              <a:rPr lang="en-US" smtClean="0">
                <a:sym typeface="Gill Sans" charset="0"/>
              </a:rPr>
              <a:t>Quatrième niveau</a:t>
            </a:r>
          </a:p>
          <a:p>
            <a:pPr lvl="4"/>
            <a:r>
              <a:rPr lang="en-US" smtClean="0">
                <a:sym typeface="Gill Sans" charset="0"/>
              </a:rPr>
              <a:t>Cinquième niveau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47700" y="469900"/>
            <a:ext cx="11403013" cy="1625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Cliquez et modifiez le titre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938" y="-25400"/>
            <a:ext cx="13023851" cy="979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5900" y="8626475"/>
            <a:ext cx="125714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+mj-lt"/>
          <a:ea typeface="+mj-ea"/>
          <a:cs typeface="+mj-cs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5pPr>
      <a:lvl6pPr marL="457204" algn="l" rtl="0" fontAlgn="base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914407" algn="l" rtl="0" fontAlgn="base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1371612" algn="l" rtl="0" fontAlgn="base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828815" algn="l" rtl="0" fontAlgn="base">
        <a:spcBef>
          <a:spcPct val="0"/>
        </a:spcBef>
        <a:spcAft>
          <a:spcPct val="0"/>
        </a:spcAft>
        <a:defRPr sz="4800">
          <a:solidFill>
            <a:srgbClr val="333333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5pPr>
      <a:lvl6pPr marL="457204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6pPr>
      <a:lvl7pPr marL="914407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7pPr>
      <a:lvl8pPr marL="1371612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8pPr>
      <a:lvl9pPr marL="1828815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2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47700" y="1270000"/>
            <a:ext cx="11085513" cy="721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Cliquez pour modifier les styles du texte du masque</a:t>
            </a:r>
          </a:p>
          <a:p>
            <a:pPr lvl="1"/>
            <a:r>
              <a:rPr lang="en-US" smtClean="0">
                <a:sym typeface="Gill Sans" charset="0"/>
              </a:rPr>
              <a:t>Deuxième niveau</a:t>
            </a:r>
          </a:p>
          <a:p>
            <a:pPr lvl="2"/>
            <a:r>
              <a:rPr lang="en-US" smtClean="0">
                <a:sym typeface="Gill Sans" charset="0"/>
              </a:rPr>
              <a:t>Troisième niveau</a:t>
            </a:r>
          </a:p>
          <a:p>
            <a:pPr lvl="3"/>
            <a:r>
              <a:rPr lang="en-US" smtClean="0">
                <a:sym typeface="Gill Sans" charset="0"/>
              </a:rPr>
              <a:t>Quatrième niveau</a:t>
            </a:r>
          </a:p>
          <a:p>
            <a:pPr lvl="4"/>
            <a:r>
              <a:rPr lang="en-US" smtClean="0">
                <a:sym typeface="Gill Sans" charset="0"/>
              </a:rPr>
              <a:t>Cinquième niveau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938" y="-25400"/>
            <a:ext cx="13023851" cy="979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5900" y="8626475"/>
            <a:ext cx="125714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5pPr>
      <a:lvl6pPr marL="45720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91440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1371612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82881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5pPr>
      <a:lvl6pPr marL="3073424" indent="-571505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6pPr>
      <a:lvl7pPr marL="3530629" indent="-571505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7pPr>
      <a:lvl8pPr marL="3987832" indent="-571505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8pPr>
      <a:lvl9pPr marL="4445036" indent="-571505" algn="l" rtl="0" fontAlgn="base">
        <a:spcBef>
          <a:spcPts val="4800"/>
        </a:spcBef>
        <a:spcAft>
          <a:spcPct val="0"/>
        </a:spcAft>
        <a:buSzPct val="171000"/>
        <a:buFont typeface="Lucida Grande" charset="0"/>
        <a:buChar char="•"/>
        <a:defRPr sz="42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2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4"/>
          <p:cNvSpPr>
            <a:spLocks noGrp="1"/>
          </p:cNvSpPr>
          <p:nvPr>
            <p:ph type="title" idx="4294967295"/>
          </p:nvPr>
        </p:nvSpPr>
        <p:spPr>
          <a:xfrm>
            <a:off x="928688" y="1020763"/>
            <a:ext cx="11145837" cy="2409825"/>
          </a:xfrm>
        </p:spPr>
        <p:txBody>
          <a:bodyPr/>
          <a:lstStyle/>
          <a:p>
            <a:pPr algn="ctr" eaLnBrk="1" hangingPunct="1"/>
            <a:r>
              <a:rPr lang="fr-FR" sz="4800" smtClean="0"/>
              <a:t>Fabrication de nouveaux modèles identificatoires dans la procréation médicalement assistée</a:t>
            </a:r>
          </a:p>
        </p:txBody>
      </p:sp>
      <p:sp>
        <p:nvSpPr>
          <p:cNvPr id="4099" name="ZoneTexte 6"/>
          <p:cNvSpPr txBox="1">
            <a:spLocks noChangeArrowheads="1"/>
          </p:cNvSpPr>
          <p:nvPr/>
        </p:nvSpPr>
        <p:spPr bwMode="auto">
          <a:xfrm flipH="1">
            <a:off x="1778000" y="3887788"/>
            <a:ext cx="10361613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rIns="91441">
            <a:spAutoFit/>
          </a:bodyPr>
          <a:lstStyle/>
          <a:p>
            <a:pPr algn="r"/>
            <a:r>
              <a:rPr lang="fr-FR" sz="3700">
                <a:solidFill>
                  <a:srgbClr val="333333"/>
                </a:solidFill>
                <a:latin typeface="Goudy Old Style" pitchFamily="18" charset="0"/>
              </a:rPr>
              <a:t>Colloque Filiations, affiliations, adoptions…</a:t>
            </a:r>
          </a:p>
          <a:p>
            <a:pPr algn="r"/>
            <a:r>
              <a:rPr lang="fr-FR" sz="3700">
                <a:solidFill>
                  <a:srgbClr val="333333"/>
                </a:solidFill>
                <a:latin typeface="Goudy Old Style" pitchFamily="18" charset="0"/>
              </a:rPr>
              <a:t>Atelier : «Nouvelles parentalités»</a:t>
            </a:r>
          </a:p>
          <a:p>
            <a:pPr algn="r"/>
            <a:endParaRPr lang="fr-FR" sz="3700">
              <a:solidFill>
                <a:srgbClr val="333333"/>
              </a:solidFill>
              <a:latin typeface="Goudy Old Style" pitchFamily="18" charset="0"/>
            </a:endParaRPr>
          </a:p>
          <a:p>
            <a:pPr algn="r"/>
            <a:r>
              <a:rPr lang="fr-FR" sz="2900">
                <a:solidFill>
                  <a:srgbClr val="333333"/>
                </a:solidFill>
                <a:latin typeface="Goudy Old Style" pitchFamily="18" charset="0"/>
              </a:rPr>
              <a:t>Genève, le 2 décembre 2011</a:t>
            </a:r>
          </a:p>
          <a:p>
            <a:pPr algn="r"/>
            <a:endParaRPr lang="fr-FR" sz="2900">
              <a:solidFill>
                <a:srgbClr val="333333"/>
              </a:solidFill>
              <a:latin typeface="Goudy Old Style" pitchFamily="18" charset="0"/>
            </a:endParaRPr>
          </a:p>
          <a:p>
            <a:pPr algn="l"/>
            <a:r>
              <a:rPr lang="fr-FR" sz="2900">
                <a:solidFill>
                  <a:srgbClr val="333333"/>
                </a:solidFill>
                <a:latin typeface="Goudy Old Style" pitchFamily="18" charset="0"/>
              </a:rPr>
              <a:t>Dominique Laufer</a:t>
            </a:r>
          </a:p>
          <a:p>
            <a:pPr algn="l"/>
            <a:r>
              <a:rPr lang="fr-FR" sz="2900">
                <a:solidFill>
                  <a:srgbClr val="333333"/>
                </a:solidFill>
                <a:latin typeface="Goudy Old Style" pitchFamily="18" charset="0"/>
              </a:rPr>
              <a:t>Véronique Mauron</a:t>
            </a:r>
          </a:p>
          <a:p>
            <a:pPr algn="r"/>
            <a:endParaRPr lang="fr-FR" sz="2900">
              <a:solidFill>
                <a:srgbClr val="333333"/>
              </a:solidFill>
              <a:latin typeface="Goudy Old Style" pitchFamily="18" charset="0"/>
            </a:endParaRPr>
          </a:p>
          <a:p>
            <a:pPr algn="r"/>
            <a:endParaRPr lang="fr-FR" sz="2900">
              <a:solidFill>
                <a:srgbClr val="333333"/>
              </a:solidFill>
              <a:latin typeface="Goudy Old Style" pitchFamily="18" charset="0"/>
            </a:endParaRPr>
          </a:p>
          <a:p>
            <a:pPr algn="r"/>
            <a:endParaRPr lang="fr-FR" sz="2900"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3213" cy="929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ZoneTexte 4"/>
          <p:cNvSpPr txBox="1">
            <a:spLocks noChangeArrowheads="1"/>
          </p:cNvSpPr>
          <p:nvPr/>
        </p:nvSpPr>
        <p:spPr bwMode="auto">
          <a:xfrm>
            <a:off x="482600" y="609600"/>
            <a:ext cx="11774488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rIns="91441">
            <a:spAutoFit/>
          </a:bodyPr>
          <a:lstStyle/>
          <a:p>
            <a:pPr algn="l"/>
            <a:r>
              <a:rPr lang="fr-FR" sz="4300">
                <a:latin typeface="Goudy Old Style" pitchFamily="18" charset="0"/>
              </a:rPr>
              <a:t>Conclusion</a:t>
            </a:r>
          </a:p>
          <a:p>
            <a:pPr algn="l"/>
            <a:endParaRPr lang="fr-FR" sz="4300">
              <a:latin typeface="Goudy Old Style" pitchFamily="18" charset="0"/>
            </a:endParaRPr>
          </a:p>
          <a:p>
            <a:pPr algn="l"/>
            <a:r>
              <a:rPr lang="fr-FR" sz="3700">
                <a:latin typeface="Goudy Old Style" pitchFamily="18" charset="0"/>
              </a:rPr>
              <a:t>La PMA oblige à créer de </a:t>
            </a:r>
            <a:r>
              <a:rPr lang="fr-FR" sz="3700" b="1">
                <a:latin typeface="Goudy Old Style" pitchFamily="18" charset="0"/>
              </a:rPr>
              <a:t>nouveaux modèles identificatoires</a:t>
            </a:r>
          </a:p>
          <a:p>
            <a:pPr algn="l"/>
            <a:r>
              <a:rPr lang="fr-FR" sz="3700">
                <a:latin typeface="Goudy Old Style" pitchFamily="18" charset="0"/>
              </a:rPr>
              <a:t>et introduit des </a:t>
            </a:r>
            <a:r>
              <a:rPr lang="fr-FR" sz="3700" b="1">
                <a:latin typeface="Goudy Old Style" pitchFamily="18" charset="0"/>
              </a:rPr>
              <a:t>bouleversements inattendus</a:t>
            </a:r>
          </a:p>
          <a:p>
            <a:pPr algn="l"/>
            <a:endParaRPr lang="fr-FR" sz="3700">
              <a:latin typeface="Goudy Old Style" pitchFamily="18" charset="0"/>
            </a:endParaRPr>
          </a:p>
          <a:p>
            <a:pPr algn="l"/>
            <a:r>
              <a:rPr lang="fr-FR" sz="3700">
                <a:latin typeface="Goudy Old Style" pitchFamily="18" charset="0"/>
              </a:rPr>
              <a:t>La PMA donne naissance à des </a:t>
            </a:r>
            <a:r>
              <a:rPr lang="fr-FR" altLang="fr-FR" sz="3700" b="1">
                <a:latin typeface="Goudy Old Style" pitchFamily="18" charset="0"/>
              </a:rPr>
              <a:t>“</a:t>
            </a:r>
            <a:r>
              <a:rPr lang="fr-FR" sz="3700" b="1">
                <a:latin typeface="Goudy Old Style" pitchFamily="18" charset="0"/>
              </a:rPr>
              <a:t> effets collatéraux </a:t>
            </a:r>
            <a:r>
              <a:rPr lang="fr-FR" altLang="fr-FR" sz="3700" b="1">
                <a:latin typeface="Goudy Old Style" pitchFamily="18" charset="0"/>
              </a:rPr>
              <a:t>“</a:t>
            </a:r>
            <a:r>
              <a:rPr lang="fr-FR" sz="3700" b="1">
                <a:latin typeface="Goudy Old Style" pitchFamily="18" charset="0"/>
              </a:rPr>
              <a:t> </a:t>
            </a:r>
            <a:r>
              <a:rPr lang="fr-FR" sz="3700">
                <a:latin typeface="Goudy Old Style" pitchFamily="18" charset="0"/>
              </a:rPr>
              <a:t>imprévus tant des médecins, des biologistes,  du législateur, de la société , que des couples, </a:t>
            </a:r>
          </a:p>
          <a:p>
            <a:pPr algn="l"/>
            <a:r>
              <a:rPr lang="fr-FR" sz="3700">
                <a:latin typeface="Goudy Old Style" pitchFamily="18" charset="0"/>
              </a:rPr>
              <a:t>On aurait tort d</a:t>
            </a:r>
            <a:r>
              <a:rPr lang="fr-FR" altLang="fr-FR" sz="3700">
                <a:latin typeface="Goudy Old Style" pitchFamily="18" charset="0"/>
              </a:rPr>
              <a:t>’</a:t>
            </a:r>
            <a:r>
              <a:rPr lang="fr-FR" sz="3700">
                <a:latin typeface="Goudy Old Style" pitchFamily="18" charset="0"/>
              </a:rPr>
              <a:t>ignorer ces effets inattendus tant ils sont porteurs </a:t>
            </a:r>
          </a:p>
          <a:p>
            <a:pPr algn="l"/>
            <a:r>
              <a:rPr lang="fr-FR" sz="3700">
                <a:latin typeface="Goudy Old Style" pitchFamily="18" charset="0"/>
              </a:rPr>
              <a:t>de </a:t>
            </a:r>
            <a:r>
              <a:rPr lang="fr-FR" sz="3700" b="1">
                <a:latin typeface="Goudy Old Style" pitchFamily="18" charset="0"/>
              </a:rPr>
              <a:t>nouveaux concepts et d</a:t>
            </a:r>
            <a:r>
              <a:rPr lang="fr-FR" altLang="fr-FR" sz="3700" b="1">
                <a:latin typeface="Goudy Old Style" pitchFamily="18" charset="0"/>
              </a:rPr>
              <a:t>’</a:t>
            </a:r>
            <a:r>
              <a:rPr lang="fr-FR" sz="3700" b="1">
                <a:latin typeface="Goudy Old Style" pitchFamily="18" charset="0"/>
              </a:rPr>
              <a:t>une nouvelle clinique </a:t>
            </a:r>
            <a:r>
              <a:rPr lang="fr-FR" sz="3700">
                <a:latin typeface="Goudy Old Style" pitchFamily="18" charset="0"/>
              </a:rPr>
              <a:t>qu</a:t>
            </a:r>
            <a:r>
              <a:rPr lang="fr-FR" altLang="fr-FR" sz="3700">
                <a:latin typeface="Goudy Old Style" pitchFamily="18" charset="0"/>
              </a:rPr>
              <a:t>’</a:t>
            </a:r>
            <a:r>
              <a:rPr lang="fr-FR" sz="3700">
                <a:latin typeface="Goudy Old Style" pitchFamily="18" charset="0"/>
              </a:rPr>
              <a:t>il va falloir mieux comprendre</a:t>
            </a:r>
          </a:p>
          <a:p>
            <a:endParaRPr lang="fr-FR" sz="3700">
              <a:latin typeface="Goudy Old Style" pitchFamily="18" charset="0"/>
            </a:endParaRPr>
          </a:p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949878" y="7470675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711200" y="1143000"/>
            <a:ext cx="11199813" cy="745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rIns="91441">
            <a:spAutoFit/>
          </a:bodyPr>
          <a:lstStyle/>
          <a:p>
            <a:pPr marL="457200" indent="-457200" algn="l"/>
            <a:r>
              <a:rPr lang="fr-FR" sz="3300">
                <a:latin typeface="Goudy Old Style" pitchFamily="18" charset="0"/>
              </a:rPr>
              <a:t>1.</a:t>
            </a:r>
            <a:r>
              <a:rPr lang="fr-FR" sz="2400"/>
              <a:t>	 </a:t>
            </a:r>
            <a:r>
              <a:rPr lang="fr-FR" sz="3300">
                <a:latin typeface="Goudy Old Style" pitchFamily="18" charset="0"/>
              </a:rPr>
              <a:t>Le décor (PMA, FIV, cryoconservation, décongélation)</a:t>
            </a:r>
          </a:p>
          <a:p>
            <a:pPr marL="457200" indent="-457200" algn="l"/>
            <a:r>
              <a:rPr lang="fr-FR" sz="3300">
                <a:latin typeface="Goudy Old Style" pitchFamily="18" charset="0"/>
              </a:rPr>
              <a:t>2.	La recherche</a:t>
            </a:r>
          </a:p>
          <a:p>
            <a:pPr marL="800100" lvl="1" indent="-342900" algn="l">
              <a:buFontTx/>
              <a:buAutoNum type="alphaLcParenR"/>
            </a:pPr>
            <a:r>
              <a:rPr lang="fr-FR" sz="3300">
                <a:latin typeface="Goudy Old Style" pitchFamily="18" charset="0"/>
              </a:rPr>
              <a:t>ligne de recherche</a:t>
            </a:r>
          </a:p>
          <a:p>
            <a:pPr marL="800100" lvl="1" indent="-342900" algn="l">
              <a:buFontTx/>
              <a:buAutoNum type="alphaLcParenR"/>
            </a:pPr>
            <a:r>
              <a:rPr lang="fr-FR" sz="3300">
                <a:latin typeface="Goudy Old Style" pitchFamily="18" charset="0"/>
              </a:rPr>
              <a:t>inscription dans l</a:t>
            </a:r>
            <a:r>
              <a:rPr lang="fr-FR" altLang="fr-FR" sz="3300">
                <a:latin typeface="Goudy Old Style" pitchFamily="18" charset="0"/>
              </a:rPr>
              <a:t>’</a:t>
            </a:r>
            <a:r>
              <a:rPr lang="fr-FR" sz="3300">
                <a:latin typeface="Goudy Old Style" pitchFamily="18" charset="0"/>
              </a:rPr>
              <a:t>actualité</a:t>
            </a:r>
          </a:p>
          <a:p>
            <a:pPr marL="800100" lvl="1" indent="-342900" algn="l">
              <a:buFontTx/>
              <a:buAutoNum type="alphaLcParenR"/>
            </a:pPr>
            <a:r>
              <a:rPr lang="fr-FR" sz="3300">
                <a:latin typeface="Goudy Old Style" pitchFamily="18" charset="0"/>
              </a:rPr>
              <a:t>notre étude</a:t>
            </a:r>
          </a:p>
          <a:p>
            <a:pPr marL="457200" indent="-457200" algn="l">
              <a:buFontTx/>
              <a:buAutoNum type="arabicParenR" startAt="2"/>
            </a:pPr>
            <a:endParaRPr lang="fr-FR" sz="3300">
              <a:latin typeface="Goudy Old Style" pitchFamily="18" charset="0"/>
            </a:endParaRPr>
          </a:p>
          <a:p>
            <a:pPr marL="457200" indent="-457200" algn="l"/>
            <a:r>
              <a:rPr lang="fr-FR" sz="3300">
                <a:latin typeface="Goudy Old Style" pitchFamily="18" charset="0"/>
              </a:rPr>
              <a:t>3.	Les bouleversements amenés par la PMA</a:t>
            </a:r>
          </a:p>
          <a:p>
            <a:pPr marL="457200" indent="-457200" algn="l"/>
            <a:r>
              <a:rPr lang="fr-FR" sz="3300">
                <a:latin typeface="Goudy Old Style" pitchFamily="18" charset="0"/>
              </a:rPr>
              <a:t>     Les nouveaux modèles</a:t>
            </a:r>
          </a:p>
          <a:p>
            <a:pPr marL="457200" indent="-457200" algn="l"/>
            <a:r>
              <a:rPr lang="fr-FR" sz="3300" b="1">
                <a:latin typeface="Goudy Old Style" pitchFamily="18" charset="0"/>
              </a:rPr>
              <a:t>	en regard de l</a:t>
            </a:r>
            <a:r>
              <a:rPr lang="fr-FR" altLang="fr-FR" sz="3300" b="1">
                <a:latin typeface="Goudy Old Style" pitchFamily="18" charset="0"/>
              </a:rPr>
              <a:t>’</a:t>
            </a:r>
            <a:r>
              <a:rPr lang="fr-FR" sz="3300" b="1">
                <a:latin typeface="Goudy Old Style" pitchFamily="18" charset="0"/>
              </a:rPr>
              <a:t>adoption</a:t>
            </a:r>
          </a:p>
          <a:p>
            <a:pPr marL="457200" indent="-457200" algn="l"/>
            <a:r>
              <a:rPr lang="fr-FR" sz="3300">
                <a:latin typeface="Goudy Old Style" pitchFamily="18" charset="0"/>
              </a:rPr>
              <a:t>		a) abandon récupération</a:t>
            </a:r>
          </a:p>
          <a:p>
            <a:pPr marL="457200" indent="-457200" algn="l"/>
            <a:r>
              <a:rPr lang="fr-FR" sz="3300">
                <a:latin typeface="Goudy Old Style" pitchFamily="18" charset="0"/>
              </a:rPr>
              <a:t>		b) nouveau modèle de filiation</a:t>
            </a:r>
            <a:endParaRPr lang="fr-FR" sz="3300" b="1">
              <a:latin typeface="Goudy Old Style" pitchFamily="18" charset="0"/>
            </a:endParaRPr>
          </a:p>
          <a:p>
            <a:pPr marL="457200" indent="-457200" algn="l">
              <a:buFont typeface="Gill Sans" charset="0"/>
              <a:buAutoNum type="arabicPeriod"/>
            </a:pPr>
            <a:endParaRPr lang="fr-FR" sz="3300">
              <a:latin typeface="Goudy Old Style" pitchFamily="18" charset="0"/>
            </a:endParaRPr>
          </a:p>
          <a:p>
            <a:pPr marL="457200" indent="-457200" algn="l"/>
            <a:r>
              <a:rPr lang="fr-FR" sz="3300">
                <a:latin typeface="Goudy Old Style" pitchFamily="18" charset="0"/>
              </a:rPr>
              <a:t>4.	Conclusion</a:t>
            </a:r>
          </a:p>
          <a:p>
            <a:pPr marL="457200" indent="-457200" algn="l"/>
            <a:r>
              <a:rPr lang="fr-FR" sz="3300">
                <a:latin typeface="Goudy Old Style" pitchFamily="18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8445822" y="7542683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550" y="1912938"/>
            <a:ext cx="1588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2057400"/>
            <a:ext cx="2171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325" y="2871788"/>
            <a:ext cx="1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75" y="3497263"/>
            <a:ext cx="1588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1800" y="3659188"/>
            <a:ext cx="21685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9403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ZoneTexte 9"/>
          <p:cNvSpPr txBox="1">
            <a:spLocks noChangeArrowheads="1"/>
          </p:cNvSpPr>
          <p:nvPr/>
        </p:nvSpPr>
        <p:spPr bwMode="auto">
          <a:xfrm>
            <a:off x="7445375" y="5149850"/>
            <a:ext cx="184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endParaRPr lang="fr-FR"/>
          </a:p>
        </p:txBody>
      </p:sp>
      <p:pic>
        <p:nvPicPr>
          <p:cNvPr id="6153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6875" y="467995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7000" y="5716588"/>
            <a:ext cx="21701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ZoneTexte 12"/>
          <p:cNvSpPr txBox="1">
            <a:spLocks noChangeArrowheads="1"/>
          </p:cNvSpPr>
          <p:nvPr/>
        </p:nvSpPr>
        <p:spPr bwMode="auto">
          <a:xfrm>
            <a:off x="6157913" y="5011738"/>
            <a:ext cx="1841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endParaRPr lang="fr-FR"/>
          </a:p>
        </p:txBody>
      </p:sp>
      <p:pic>
        <p:nvPicPr>
          <p:cNvPr id="6156" name="Picture 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44013" y="3659188"/>
            <a:ext cx="217011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ZoneTexte 14"/>
          <p:cNvSpPr txBox="1">
            <a:spLocks noChangeArrowheads="1"/>
          </p:cNvSpPr>
          <p:nvPr/>
        </p:nvSpPr>
        <p:spPr bwMode="auto">
          <a:xfrm>
            <a:off x="6029325" y="5564188"/>
            <a:ext cx="11795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r>
              <a:rPr lang="fr-FR" sz="3300">
                <a:latin typeface="Goudy Old Style" pitchFamily="18" charset="0"/>
              </a:rPr>
              <a:t>zygote</a:t>
            </a:r>
          </a:p>
        </p:txBody>
      </p:sp>
      <p:sp>
        <p:nvSpPr>
          <p:cNvPr id="6158" name="ZoneTexte 15"/>
          <p:cNvSpPr txBox="1">
            <a:spLocks noChangeArrowheads="1"/>
          </p:cNvSpPr>
          <p:nvPr/>
        </p:nvSpPr>
        <p:spPr bwMode="auto">
          <a:xfrm>
            <a:off x="9602788" y="5487988"/>
            <a:ext cx="1676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r>
              <a:rPr lang="fr-FR" sz="3300">
                <a:latin typeface="Goudy Old Style" pitchFamily="18" charset="0"/>
              </a:rPr>
              <a:t>embryon</a:t>
            </a:r>
          </a:p>
        </p:txBody>
      </p:sp>
      <p:sp>
        <p:nvSpPr>
          <p:cNvPr id="6159" name="ZoneTexte 16"/>
          <p:cNvSpPr txBox="1">
            <a:spLocks noChangeArrowheads="1"/>
          </p:cNvSpPr>
          <p:nvPr/>
        </p:nvSpPr>
        <p:spPr bwMode="auto">
          <a:xfrm>
            <a:off x="1014413" y="457200"/>
            <a:ext cx="88407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r>
              <a:rPr lang="fr-FR" sz="4800">
                <a:solidFill>
                  <a:srgbClr val="333333"/>
                </a:solidFill>
                <a:latin typeface="Goudy Old Style" pitchFamily="18" charset="0"/>
              </a:rPr>
              <a:t>Principe de la Fécondation In Vitro</a:t>
            </a:r>
          </a:p>
          <a:p>
            <a:endParaRPr lang="fr-FR"/>
          </a:p>
        </p:txBody>
      </p:sp>
      <p:sp>
        <p:nvSpPr>
          <p:cNvPr id="6160" name="ZoneTexte 17"/>
          <p:cNvSpPr txBox="1">
            <a:spLocks noChangeArrowheads="1"/>
          </p:cNvSpPr>
          <p:nvPr/>
        </p:nvSpPr>
        <p:spPr bwMode="auto">
          <a:xfrm>
            <a:off x="1682750" y="3811588"/>
            <a:ext cx="14112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r>
              <a:rPr lang="fr-FR" sz="3300">
                <a:latin typeface="Goudy Old Style" pitchFamily="18" charset="0"/>
              </a:rPr>
              <a:t>ovocyte</a:t>
            </a:r>
          </a:p>
        </p:txBody>
      </p:sp>
      <p:sp>
        <p:nvSpPr>
          <p:cNvPr id="6161" name="ZoneTexte 18"/>
          <p:cNvSpPr txBox="1">
            <a:spLocks noChangeArrowheads="1"/>
          </p:cNvSpPr>
          <p:nvPr/>
        </p:nvSpPr>
        <p:spPr bwMode="auto">
          <a:xfrm>
            <a:off x="1358900" y="7470775"/>
            <a:ext cx="272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r>
              <a:rPr lang="fr-FR" sz="3300">
                <a:latin typeface="Goudy Old Style" pitchFamily="18" charset="0"/>
              </a:rPr>
              <a:t>spermatozoïdes</a:t>
            </a:r>
          </a:p>
        </p:txBody>
      </p: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>
            <a:off x="4216400" y="3887788"/>
            <a:ext cx="858838" cy="5048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 rot="5400000" flipH="1" flipV="1">
            <a:off x="4394200" y="4700588"/>
            <a:ext cx="503237" cy="8588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Connecteur droit avec flèche 21"/>
          <p:cNvCxnSpPr>
            <a:cxnSpLocks noChangeShapeType="1"/>
          </p:cNvCxnSpPr>
          <p:nvPr/>
        </p:nvCxnSpPr>
        <p:spPr bwMode="auto">
          <a:xfrm flipV="1">
            <a:off x="8177213" y="4497388"/>
            <a:ext cx="8588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Rectangle 22"/>
          <p:cNvSpPr/>
          <p:nvPr/>
        </p:nvSpPr>
        <p:spPr>
          <a:xfrm>
            <a:off x="4845422" y="4950395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685800"/>
            <a:ext cx="10944225" cy="821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/>
          </p:cNvSpPr>
          <p:nvPr/>
        </p:nvSpPr>
        <p:spPr bwMode="auto">
          <a:xfrm>
            <a:off x="1371600" y="8229600"/>
            <a:ext cx="185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Goudy Old Style" pitchFamily="18" charset="0"/>
              </a:rPr>
              <a:t>zygote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3814" y="6966619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1"/>
          <p:cNvSpPr txBox="1">
            <a:spLocks noChangeArrowheads="1"/>
          </p:cNvSpPr>
          <p:nvPr/>
        </p:nvSpPr>
        <p:spPr bwMode="auto">
          <a:xfrm>
            <a:off x="214313" y="1068388"/>
            <a:ext cx="11868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3300">
                <a:latin typeface="Goudy Old Style" pitchFamily="18" charset="0"/>
              </a:rPr>
              <a:t>    La recherche</a:t>
            </a:r>
          </a:p>
          <a:p>
            <a:endParaRPr lang="fr-FR" sz="3300">
              <a:latin typeface="Goudy Old Style" pitchFamily="18" charset="0"/>
            </a:endParaRPr>
          </a:p>
          <a:p>
            <a:pPr algn="l">
              <a:buFontTx/>
              <a:buAutoNum type="alphaLcParenR"/>
            </a:pPr>
            <a:r>
              <a:rPr lang="fr-FR" sz="3300">
                <a:latin typeface="Goudy Old Style" pitchFamily="18" charset="0"/>
              </a:rPr>
              <a:t> Ligne de recherche</a:t>
            </a:r>
          </a:p>
          <a:p>
            <a:pPr algn="l"/>
            <a:r>
              <a:rPr lang="fr-FR" sz="3300">
                <a:latin typeface="Goudy Old Style" pitchFamily="18" charset="0"/>
              </a:rPr>
              <a:t>     </a:t>
            </a:r>
            <a:r>
              <a:rPr lang="fr-FR" sz="2900">
                <a:latin typeface="Goudy Old Style" pitchFamily="18" charset="0"/>
              </a:rPr>
              <a:t>C. Mejia Quijano, M. Germond, F. Ansermet,</a:t>
            </a:r>
          </a:p>
          <a:p>
            <a:pPr algn="l"/>
            <a:r>
              <a:rPr lang="fr-FR" sz="2900">
                <a:latin typeface="Goudy Old Style" pitchFamily="18" charset="0"/>
              </a:rPr>
              <a:t>      Parentalité stérile et procréation médicalement assistée:</a:t>
            </a:r>
          </a:p>
          <a:p>
            <a:pPr algn="l"/>
            <a:r>
              <a:rPr lang="fr-FR" sz="2900">
                <a:latin typeface="Goudy Old Style" pitchFamily="18" charset="0"/>
              </a:rPr>
              <a:t>      le dégel du devenir    Ramonville Saint-Agne, Erès 2006 </a:t>
            </a:r>
          </a:p>
          <a:p>
            <a:endParaRPr lang="fr-FR" sz="2900">
              <a:latin typeface="Goudy Old Style" pitchFamily="18" charset="0"/>
            </a:endParaRPr>
          </a:p>
          <a:p>
            <a:pPr algn="l"/>
            <a:r>
              <a:rPr lang="fr-FR" sz="2900">
                <a:latin typeface="Goudy Old Style" pitchFamily="18" charset="0"/>
              </a:rPr>
              <a:t>     F. Ansermet, M. Germond, V. Mauron, M. André, F. Cascino,</a:t>
            </a:r>
          </a:p>
          <a:p>
            <a:pPr algn="l"/>
            <a:r>
              <a:rPr lang="fr-FR" sz="2900">
                <a:latin typeface="Goudy Old Style" pitchFamily="18" charset="0"/>
              </a:rPr>
              <a:t>     Clinique de la procréation et mystère de l</a:t>
            </a:r>
            <a:r>
              <a:rPr lang="fr-FR" altLang="fr-FR" sz="2900">
                <a:latin typeface="Goudy Old Style" pitchFamily="18" charset="0"/>
              </a:rPr>
              <a:t>’</a:t>
            </a:r>
            <a:r>
              <a:rPr lang="fr-FR" sz="2900">
                <a:latin typeface="Goudy Old Style" pitchFamily="18" charset="0"/>
              </a:rPr>
              <a:t>incarnation. L</a:t>
            </a:r>
            <a:r>
              <a:rPr lang="fr-FR" altLang="fr-FR" sz="2900">
                <a:latin typeface="Goudy Old Style" pitchFamily="18" charset="0"/>
              </a:rPr>
              <a:t>’</a:t>
            </a:r>
            <a:r>
              <a:rPr lang="fr-FR" sz="2900">
                <a:latin typeface="Goudy Old Style" pitchFamily="18" charset="0"/>
              </a:rPr>
              <a:t>ombre du</a:t>
            </a:r>
          </a:p>
          <a:p>
            <a:pPr algn="l"/>
            <a:r>
              <a:rPr lang="fr-FR" sz="2900">
                <a:latin typeface="Goudy Old Style" pitchFamily="18" charset="0"/>
              </a:rPr>
              <a:t>     futur,  Paris, PUF 2007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73814" y="7470675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165100" y="414338"/>
            <a:ext cx="12457113" cy="874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/>
            <a:r>
              <a:rPr lang="fr-FR" sz="3200">
                <a:latin typeface="Goudy Old Style" pitchFamily="18" charset="0"/>
              </a:rPr>
              <a:t>b) inscription dans l</a:t>
            </a:r>
            <a:r>
              <a:rPr lang="fr-FR" altLang="fr-FR" sz="3200">
                <a:latin typeface="Goudy Old Style" pitchFamily="18" charset="0"/>
              </a:rPr>
              <a:t>’</a:t>
            </a:r>
            <a:r>
              <a:rPr lang="fr-FR" sz="3200">
                <a:latin typeface="Goudy Old Style" pitchFamily="18" charset="0"/>
              </a:rPr>
              <a:t>actualité</a:t>
            </a:r>
          </a:p>
          <a:p>
            <a:pPr marL="0" lvl="1" algn="l"/>
            <a:endParaRPr lang="fr-FR" sz="3200">
              <a:latin typeface="Goudy Old Style" pitchFamily="18" charset="0"/>
            </a:endParaRPr>
          </a:p>
          <a:p>
            <a:pPr marL="457200" lvl="2" algn="l">
              <a:buFont typeface="Arial" pitchFamily="34" charset="0"/>
              <a:buChar char="•"/>
            </a:pPr>
            <a:r>
              <a:rPr lang="fr-FR" sz="2800">
                <a:latin typeface="Goudy Old Style" pitchFamily="18" charset="0"/>
              </a:rPr>
              <a:t>    début de l</a:t>
            </a:r>
            <a:r>
              <a:rPr lang="fr-FR" altLang="fr-FR" sz="2800">
                <a:latin typeface="Goudy Old Style" pitchFamily="18" charset="0"/>
              </a:rPr>
              <a:t>’</a:t>
            </a:r>
            <a:r>
              <a:rPr lang="fr-FR" sz="2800">
                <a:latin typeface="Goudy Old Style" pitchFamily="18" charset="0"/>
              </a:rPr>
              <a:t>étude en 2006 (soit 5 ans après la 1</a:t>
            </a:r>
            <a:r>
              <a:rPr lang="fr-FR" sz="2800" baseline="30000">
                <a:latin typeface="Goudy Old Style" pitchFamily="18" charset="0"/>
              </a:rPr>
              <a:t>ère</a:t>
            </a:r>
            <a:r>
              <a:rPr lang="fr-FR" sz="2800">
                <a:latin typeface="Goudy Old Style" pitchFamily="18" charset="0"/>
              </a:rPr>
              <a:t> mise en application de 	</a:t>
            </a:r>
          </a:p>
          <a:p>
            <a:pPr marL="457200" lvl="2" algn="l"/>
            <a:r>
              <a:rPr lang="fr-FR" sz="2800">
                <a:latin typeface="Goudy Old Style" pitchFamily="18" charset="0"/>
              </a:rPr>
              <a:t>	la loi de 2001)</a:t>
            </a:r>
          </a:p>
          <a:p>
            <a:pPr marL="0" lvl="1" algn="l"/>
            <a:endParaRPr lang="fr-FR" sz="2800">
              <a:latin typeface="Goudy Old Style" pitchFamily="18" charset="0"/>
            </a:endParaRPr>
          </a:p>
          <a:p>
            <a:pPr marL="457200" lvl="2" algn="l">
              <a:buFont typeface="Arial" pitchFamily="34" charset="0"/>
              <a:buChar char="•"/>
            </a:pPr>
            <a:r>
              <a:rPr lang="fr-FR" sz="2800">
                <a:latin typeface="Goudy Old Style" pitchFamily="18" charset="0"/>
              </a:rPr>
              <a:t>    aujourd</a:t>
            </a:r>
            <a:r>
              <a:rPr lang="fr-FR" altLang="fr-FR" sz="2800">
                <a:latin typeface="Goudy Old Style" pitchFamily="18" charset="0"/>
              </a:rPr>
              <a:t>’</a:t>
            </a:r>
            <a:r>
              <a:rPr lang="fr-FR" sz="2800">
                <a:latin typeface="Goudy Old Style" pitchFamily="18" charset="0"/>
              </a:rPr>
              <a:t>hui, une consultation en vue de la révision sur la loi sur le         	</a:t>
            </a:r>
          </a:p>
          <a:p>
            <a:pPr marL="457200" lvl="2" algn="l"/>
            <a:r>
              <a:rPr lang="fr-FR" sz="2800">
                <a:latin typeface="Goudy Old Style" pitchFamily="18" charset="0"/>
              </a:rPr>
              <a:t>	Diagnostic Pré Implantatoire est en cours, qui entraînerait des 	</a:t>
            </a:r>
          </a:p>
          <a:p>
            <a:pPr marL="457200" lvl="2" algn="l"/>
            <a:r>
              <a:rPr lang="fr-FR" sz="2800">
                <a:latin typeface="Goudy Old Style" pitchFamily="18" charset="0"/>
              </a:rPr>
              <a:t>	changements concernant la PMA (légalisation de la cryoconservation des 	</a:t>
            </a:r>
          </a:p>
          <a:p>
            <a:pPr marL="457200" lvl="2" algn="l"/>
            <a:r>
              <a:rPr lang="fr-FR" sz="2800">
                <a:latin typeface="Goudy Old Style" pitchFamily="18" charset="0"/>
              </a:rPr>
              <a:t>	embryons et prolongation possible du délai de conservation)</a:t>
            </a:r>
          </a:p>
          <a:p>
            <a:pPr marL="457200" lvl="2" algn="l"/>
            <a:endParaRPr lang="fr-FR" sz="2800">
              <a:latin typeface="Goudy Old Style" pitchFamily="18" charset="0"/>
            </a:endParaRPr>
          </a:p>
          <a:p>
            <a:pPr marL="0" lvl="1" algn="l">
              <a:buFontTx/>
              <a:buAutoNum type="alphaLcParenR" startAt="3"/>
            </a:pPr>
            <a:r>
              <a:rPr lang="fr-FR" sz="3200">
                <a:latin typeface="Goudy Old Style" pitchFamily="18" charset="0"/>
              </a:rPr>
              <a:t> notre étude</a:t>
            </a:r>
          </a:p>
          <a:p>
            <a:pPr marL="457200" lvl="2" algn="l">
              <a:buFont typeface="Arial" pitchFamily="34" charset="0"/>
              <a:buChar char="•"/>
            </a:pPr>
            <a:r>
              <a:rPr lang="fr-FR" sz="2800">
                <a:latin typeface="Goudy Old Style" pitchFamily="18" charset="0"/>
              </a:rPr>
              <a:t>   9 couples vus au cours de deux entretiens</a:t>
            </a:r>
          </a:p>
          <a:p>
            <a:pPr marL="0" lvl="1" algn="l"/>
            <a:r>
              <a:rPr lang="fr-FR" sz="2800">
                <a:latin typeface="Goudy Old Style" pitchFamily="18" charset="0"/>
              </a:rPr>
              <a:t>			le premier entretien, libre, </a:t>
            </a:r>
          </a:p>
          <a:p>
            <a:pPr marL="0" lvl="1" algn="l"/>
            <a:r>
              <a:rPr lang="fr-FR" sz="2800">
                <a:latin typeface="Goudy Old Style" pitchFamily="18" charset="0"/>
              </a:rPr>
              <a:t>			le second entretien, semi-structuré, avec présentation d</a:t>
            </a:r>
            <a:r>
              <a:rPr lang="fr-FR" altLang="fr-FR" sz="2800">
                <a:latin typeface="Goudy Old Style" pitchFamily="18" charset="0"/>
              </a:rPr>
              <a:t>’</a:t>
            </a:r>
            <a:r>
              <a:rPr lang="fr-FR" sz="2800">
                <a:latin typeface="Goudy Old Style" pitchFamily="18" charset="0"/>
              </a:rPr>
              <a:t>images d</a:t>
            </a:r>
            <a:r>
              <a:rPr lang="fr-FR" altLang="fr-FR" sz="2800">
                <a:latin typeface="Goudy Old Style" pitchFamily="18" charset="0"/>
              </a:rPr>
              <a:t>’</a:t>
            </a:r>
            <a:r>
              <a:rPr lang="fr-FR" sz="2800">
                <a:latin typeface="Goudy Old Style" pitchFamily="18" charset="0"/>
              </a:rPr>
              <a:t>art 		contemporain</a:t>
            </a:r>
          </a:p>
          <a:p>
            <a:pPr marL="457200" lvl="2" algn="l">
              <a:buFont typeface="Arial" pitchFamily="34" charset="0"/>
              <a:buChar char="•"/>
            </a:pPr>
            <a:r>
              <a:rPr lang="fr-FR" sz="2800">
                <a:latin typeface="Goudy Old Style" pitchFamily="18" charset="0"/>
              </a:rPr>
              <a:t>   entretiens enregistrés et retranscrits verbatim</a:t>
            </a:r>
          </a:p>
          <a:p>
            <a:pPr marL="457200" lvl="2" algn="l">
              <a:buFont typeface="Arial" pitchFamily="34" charset="0"/>
              <a:buChar char="•"/>
            </a:pPr>
            <a:r>
              <a:rPr lang="fr-FR" sz="2800">
                <a:latin typeface="Goudy Old Style" pitchFamily="18" charset="0"/>
              </a:rPr>
              <a:t>   analyse des champs sémantiques (par couple et transversale)</a:t>
            </a:r>
          </a:p>
          <a:p>
            <a:pPr algn="l"/>
            <a:endParaRPr lang="fr-FR" sz="3200"/>
          </a:p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589838" y="7614691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"/>
          <p:cNvSpPr txBox="1">
            <a:spLocks noChangeArrowheads="1"/>
          </p:cNvSpPr>
          <p:nvPr/>
        </p:nvSpPr>
        <p:spPr bwMode="auto">
          <a:xfrm>
            <a:off x="254000" y="609600"/>
            <a:ext cx="12419013" cy="81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rIns="91441">
            <a:spAutoFit/>
          </a:bodyPr>
          <a:lstStyle/>
          <a:p>
            <a:pPr algn="l"/>
            <a:r>
              <a:rPr lang="fr-FR" sz="3700">
                <a:latin typeface="Goudy Old Style" pitchFamily="18" charset="0"/>
              </a:rPr>
              <a:t>Les objets nouvellement crées par la PMA</a:t>
            </a:r>
          </a:p>
          <a:p>
            <a:pPr algn="l"/>
            <a:r>
              <a:rPr lang="fr-FR" sz="3700">
                <a:latin typeface="Goudy Old Style" pitchFamily="18" charset="0"/>
              </a:rPr>
              <a:t>Les nouveaux modèles</a:t>
            </a:r>
          </a:p>
          <a:p>
            <a:pPr algn="l"/>
            <a:endParaRPr lang="fr-FR" sz="4300">
              <a:latin typeface="Goudy Old Style" pitchFamily="18" charset="0"/>
            </a:endParaRPr>
          </a:p>
          <a:p>
            <a:pPr algn="l"/>
            <a:r>
              <a:rPr lang="fr-FR" sz="3700">
                <a:latin typeface="Goudy Old Style" pitchFamily="18" charset="0"/>
              </a:rPr>
              <a:t>a)	un objet nouveau: </a:t>
            </a:r>
            <a:r>
              <a:rPr lang="fr-FR" sz="3700" b="1">
                <a:latin typeface="Goudy Old Style" pitchFamily="18" charset="0"/>
              </a:rPr>
              <a:t>le zygote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3700">
                <a:latin typeface="Goudy Old Style" pitchFamily="18" charset="0"/>
              </a:rPr>
              <a:t>   qui a une identité complexe, variable , en construction,</a:t>
            </a:r>
          </a:p>
          <a:p>
            <a:pPr lvl="1" algn="l"/>
            <a:r>
              <a:rPr lang="fr-FR" sz="3700">
                <a:latin typeface="Goudy Old Style" pitchFamily="18" charset="0"/>
              </a:rPr>
              <a:t>	définitions du zygote</a:t>
            </a:r>
          </a:p>
          <a:p>
            <a:pPr lvl="1" algn="l"/>
            <a:endParaRPr lang="fr-FR" sz="3700">
              <a:latin typeface="Goudy Old Style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sz="3700">
                <a:latin typeface="Goudy Old Style" pitchFamily="18" charset="0"/>
              </a:rPr>
              <a:t>   cet objet peut vivre ou mourir, et c</a:t>
            </a:r>
            <a:r>
              <a:rPr lang="fr-FR" altLang="fr-FR" sz="3700">
                <a:latin typeface="Goudy Old Style" pitchFamily="18" charset="0"/>
              </a:rPr>
              <a:t>’</a:t>
            </a:r>
            <a:r>
              <a:rPr lang="fr-FR" sz="3700">
                <a:latin typeface="Goudy Old Style" pitchFamily="18" charset="0"/>
              </a:rPr>
              <a:t>est aux couples d</a:t>
            </a:r>
            <a:r>
              <a:rPr lang="fr-FR" altLang="fr-FR" sz="3700">
                <a:latin typeface="Goudy Old Style" pitchFamily="18" charset="0"/>
              </a:rPr>
              <a:t>’</a:t>
            </a:r>
            <a:r>
              <a:rPr lang="fr-FR" sz="3700">
                <a:latin typeface="Goudy Old Style" pitchFamily="18" charset="0"/>
              </a:rPr>
              <a:t>en 		décider</a:t>
            </a:r>
          </a:p>
          <a:p>
            <a:pPr lvl="1" algn="l"/>
            <a:endParaRPr lang="fr-FR" sz="3700">
              <a:latin typeface="Goudy Old Style" pitchFamily="18" charset="0"/>
            </a:endParaRPr>
          </a:p>
          <a:p>
            <a:pPr algn="l"/>
            <a:r>
              <a:rPr lang="fr-FR" sz="3700">
                <a:latin typeface="Goudy Old Style" pitchFamily="18" charset="0"/>
              </a:rPr>
              <a:t>b)	tentative de se rattacher à des modèles de filiation connus: </a:t>
            </a:r>
          </a:p>
          <a:p>
            <a:pPr algn="l"/>
            <a:r>
              <a:rPr lang="fr-FR" sz="3700">
                <a:latin typeface="Goudy Old Style" pitchFamily="18" charset="0"/>
              </a:rPr>
              <a:t>	recours au modèle de </a:t>
            </a:r>
            <a:r>
              <a:rPr lang="fr-FR" sz="3700" b="1">
                <a:latin typeface="Goudy Old Style" pitchFamily="18" charset="0"/>
              </a:rPr>
              <a:t>l</a:t>
            </a:r>
            <a:r>
              <a:rPr lang="fr-FR" altLang="fr-FR" sz="3700" b="1">
                <a:latin typeface="Goudy Old Style" pitchFamily="18" charset="0"/>
              </a:rPr>
              <a:t>’</a:t>
            </a:r>
            <a:r>
              <a:rPr lang="fr-FR" sz="3700" b="1">
                <a:latin typeface="Goudy Old Style" pitchFamily="18" charset="0"/>
              </a:rPr>
              <a:t>adoption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3700" b="1">
                <a:latin typeface="Goudy Old Style" pitchFamily="18" charset="0"/>
              </a:rPr>
              <a:t>abandon/ récupération</a:t>
            </a:r>
          </a:p>
          <a:p>
            <a:pPr algn="l"/>
            <a:r>
              <a:rPr lang="fr-FR" sz="370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7830" y="7542683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1"/>
          <p:cNvSpPr txBox="1">
            <a:spLocks noChangeArrowheads="1"/>
          </p:cNvSpPr>
          <p:nvPr/>
        </p:nvSpPr>
        <p:spPr bwMode="auto">
          <a:xfrm>
            <a:off x="863600" y="1066800"/>
            <a:ext cx="1127601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rIns="91441">
            <a:spAutoFit/>
          </a:bodyPr>
          <a:lstStyle/>
          <a:p>
            <a:pPr algn="l"/>
            <a:endParaRPr lang="fr-FR" sz="3900">
              <a:latin typeface="Goudy Old Style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sz="3700">
                <a:latin typeface="Goudy Old Style" pitchFamily="18" charset="0"/>
              </a:rPr>
              <a:t>   le modèle connu de l</a:t>
            </a:r>
            <a:r>
              <a:rPr lang="fr-FR" altLang="fr-FR" sz="3700">
                <a:latin typeface="Goudy Old Style" pitchFamily="18" charset="0"/>
              </a:rPr>
              <a:t>’</a:t>
            </a:r>
            <a:r>
              <a:rPr lang="fr-FR" sz="3700">
                <a:latin typeface="Goudy Old Style" pitchFamily="18" charset="0"/>
              </a:rPr>
              <a:t>adoption s</a:t>
            </a:r>
            <a:r>
              <a:rPr lang="fr-FR" altLang="fr-FR" sz="3700">
                <a:latin typeface="Goudy Old Style" pitchFamily="18" charset="0"/>
              </a:rPr>
              <a:t>’</a:t>
            </a:r>
            <a:r>
              <a:rPr lang="fr-FR" sz="3700">
                <a:latin typeface="Goudy Old Style" pitchFamily="18" charset="0"/>
              </a:rPr>
              <a:t>impose</a:t>
            </a:r>
          </a:p>
          <a:p>
            <a:pPr lvl="1" algn="l"/>
            <a:r>
              <a:rPr lang="fr-FR" sz="3700">
                <a:latin typeface="Goudy Old Style" pitchFamily="18" charset="0"/>
              </a:rPr>
              <a:t>	 </a:t>
            </a:r>
            <a:r>
              <a:rPr lang="fr-FR" sz="3700" b="1">
                <a:latin typeface="Goudy Old Style" pitchFamily="18" charset="0"/>
              </a:rPr>
              <a:t>FIV et adoption: inversions et paradoxes</a:t>
            </a:r>
          </a:p>
          <a:p>
            <a:pPr lvl="2" algn="l"/>
            <a:endParaRPr lang="fr-FR" sz="3700">
              <a:latin typeface="Goudy Old Style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sz="3700">
                <a:latin typeface="Goudy Old Style" pitchFamily="18" charset="0"/>
              </a:rPr>
              <a:t>   nécessité de créer </a:t>
            </a:r>
            <a:r>
              <a:rPr lang="fr-FR" sz="3700" b="1">
                <a:latin typeface="Goudy Old Style" pitchFamily="18" charset="0"/>
              </a:rPr>
              <a:t>un nouveau modèle</a:t>
            </a:r>
          </a:p>
          <a:p>
            <a:pPr lvl="1" algn="l"/>
            <a:endParaRPr lang="fr-FR" sz="3900">
              <a:latin typeface="Goudy Old Style" pitchFamily="18" charset="0"/>
            </a:endParaRPr>
          </a:p>
          <a:p>
            <a:pPr lvl="2" algn="l"/>
            <a:r>
              <a:rPr lang="fr-FR" sz="3900">
                <a:latin typeface="Goudy Old Style" pitchFamily="18" charset="0"/>
              </a:rPr>
              <a:t>	</a:t>
            </a:r>
            <a:endParaRPr lang="fr-FR" sz="3900" b="1">
              <a:latin typeface="Goudy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9838" y="7542683"/>
            <a:ext cx="333325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© 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Dominique </a:t>
            </a:r>
            <a:r>
              <a:rPr lang="fr-FR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Laufer</a:t>
            </a:r>
            <a:r>
              <a:rPr lang="fr-FR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&amp; Véronique Mauron</a:t>
            </a:r>
            <a:endParaRPr lang="fr-FR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3"/>
          <p:cNvSpPr txBox="1">
            <a:spLocks noChangeArrowheads="1"/>
          </p:cNvSpPr>
          <p:nvPr/>
        </p:nvSpPr>
        <p:spPr bwMode="auto">
          <a:xfrm>
            <a:off x="633413" y="1220788"/>
            <a:ext cx="26146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1" rIns="91441">
            <a:spAutoFit/>
          </a:bodyPr>
          <a:lstStyle/>
          <a:p>
            <a:r>
              <a:rPr lang="fr-FR" sz="3700">
                <a:solidFill>
                  <a:srgbClr val="333333"/>
                </a:solidFill>
                <a:latin typeface="Goudy Old Style" pitchFamily="18" charset="0"/>
              </a:rPr>
              <a:t>Nouvel</a:t>
            </a:r>
            <a:r>
              <a:rPr lang="fr-FR" sz="3700">
                <a:latin typeface="Goudy Old Style" pitchFamily="18" charset="0"/>
              </a:rPr>
              <a:t> </a:t>
            </a:r>
            <a:r>
              <a:rPr lang="fr-FR" sz="3700">
                <a:solidFill>
                  <a:srgbClr val="333333"/>
                </a:solidFill>
                <a:latin typeface="Goudy Old Style" pitchFamily="18" charset="0"/>
              </a:rPr>
              <a:t>arbre</a:t>
            </a:r>
            <a:r>
              <a:rPr lang="fr-FR" sz="3700">
                <a:latin typeface="Goudy Old Style" pitchFamily="18" charset="0"/>
              </a:rPr>
              <a:t> </a:t>
            </a:r>
          </a:p>
          <a:p>
            <a:r>
              <a:rPr lang="fr-FR" sz="3700">
                <a:solidFill>
                  <a:srgbClr val="333333"/>
                </a:solidFill>
                <a:latin typeface="Goudy Old Style" pitchFamily="18" charset="0"/>
              </a:rPr>
              <a:t>généalogique</a:t>
            </a:r>
          </a:p>
        </p:txBody>
      </p:sp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4024313" y="1660525"/>
            <a:ext cx="1857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2292" name="ZoneTexte 5"/>
          <p:cNvSpPr txBox="1">
            <a:spLocks noChangeArrowheads="1"/>
          </p:cNvSpPr>
          <p:nvPr/>
        </p:nvSpPr>
        <p:spPr bwMode="auto">
          <a:xfrm>
            <a:off x="1693863" y="1935163"/>
            <a:ext cx="13779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2293" name="Image 6" descr="arbre_g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13" y="230188"/>
            <a:ext cx="7270750" cy="90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calair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ncrier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Intercalai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re et sous-titre">
  <a:themeElements>
    <a:clrScheme name="">
      <a:dk1>
        <a:srgbClr val="000000"/>
      </a:dk1>
      <a:lt1>
        <a:srgbClr val="FFFFFF"/>
      </a:lt1>
      <a:dk2>
        <a:srgbClr val="000000"/>
      </a:dk2>
      <a:lt2>
        <a:srgbClr val="004B6B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ces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uces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Pages>0</Pages>
  <Words>241</Words>
  <Characters>0</Characters>
  <Application>Microsoft Office PowerPoint</Application>
  <PresentationFormat>Personnalisé</PresentationFormat>
  <Lines>0</Lines>
  <Paragraphs>95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Gill Sans</vt:lpstr>
      <vt:lpstr>ヒラギノ角ゴ Pro W3</vt:lpstr>
      <vt:lpstr>Arial</vt:lpstr>
      <vt:lpstr>Goudy Old Style</vt:lpstr>
      <vt:lpstr>MS PGothic</vt:lpstr>
      <vt:lpstr>Lucida Grande</vt:lpstr>
      <vt:lpstr>Intercalaire</vt:lpstr>
      <vt:lpstr>Titre et sous-titre</vt:lpstr>
      <vt:lpstr>Puces</vt:lpstr>
      <vt:lpstr>Fabrication de nouveaux modèles identificatoires dans la procréation médicalement assistée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Fécondation in vitro et embryons cryoconservés Quelles sont les représentations des parents en attente?</dc:title>
  <dc:creator>Isora</dc:creator>
  <cp:lastModifiedBy>Sophie Haberbüsch</cp:lastModifiedBy>
  <cp:revision>53</cp:revision>
  <cp:lastPrinted>2011-12-01T10:46:50Z</cp:lastPrinted>
  <dcterms:created xsi:type="dcterms:W3CDTF">2011-11-30T17:58:52Z</dcterms:created>
  <dcterms:modified xsi:type="dcterms:W3CDTF">2012-01-10T09:23:24Z</dcterms:modified>
</cp:coreProperties>
</file>