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86" r:id="rId2"/>
    <p:sldId id="289" r:id="rId3"/>
    <p:sldId id="290" r:id="rId4"/>
    <p:sldId id="291" r:id="rId5"/>
    <p:sldId id="292" r:id="rId6"/>
    <p:sldId id="293" r:id="rId7"/>
    <p:sldId id="282" r:id="rId8"/>
    <p:sldId id="283" r:id="rId9"/>
    <p:sldId id="295" r:id="rId10"/>
    <p:sldId id="294" r:id="rId11"/>
    <p:sldId id="288" r:id="rId12"/>
    <p:sldId id="296" r:id="rId13"/>
    <p:sldId id="297" r:id="rId14"/>
    <p:sldId id="281" r:id="rId15"/>
    <p:sldId id="285" r:id="rId16"/>
  </p:sldIdLst>
  <p:sldSz cx="9144000" cy="6858000" type="screen4x3"/>
  <p:notesSz cx="6858000" cy="9144000"/>
  <p:defaultTextStyle>
    <a:defPPr>
      <a:defRPr lang="de-CH"/>
    </a:defPPr>
    <a:lvl1pPr algn="l" rtl="0" eaLnBrk="0" fontAlgn="base" hangingPunct="0">
      <a:spcBef>
        <a:spcPct val="20000"/>
      </a:spcBef>
      <a:spcAft>
        <a:spcPct val="0"/>
      </a:spcAft>
      <a:buChar char="•"/>
      <a:defRPr sz="3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20000"/>
      </a:spcBef>
      <a:spcAft>
        <a:spcPct val="0"/>
      </a:spcAft>
      <a:buChar char="•"/>
      <a:defRPr sz="3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20000"/>
      </a:spcBef>
      <a:spcAft>
        <a:spcPct val="0"/>
      </a:spcAft>
      <a:buChar char="•"/>
      <a:defRPr sz="3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20000"/>
      </a:spcBef>
      <a:spcAft>
        <a:spcPct val="0"/>
      </a:spcAft>
      <a:buChar char="•"/>
      <a:defRPr sz="3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20000"/>
      </a:spcBef>
      <a:spcAft>
        <a:spcPct val="0"/>
      </a:spcAft>
      <a:buChar char="•"/>
      <a:defRPr sz="3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32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30" autoAdjust="0"/>
    <p:restoredTop sz="94618" autoAdjust="0"/>
  </p:normalViewPr>
  <p:slideViewPr>
    <p:cSldViewPr>
      <p:cViewPr>
        <p:scale>
          <a:sx n="100" d="100"/>
          <a:sy n="100" d="100"/>
        </p:scale>
        <p:origin x="-912" y="-18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/>
            </a:lvl1pPr>
          </a:lstStyle>
          <a:p>
            <a:endParaRPr lang="de-CH"/>
          </a:p>
        </p:txBody>
      </p:sp>
      <p:sp>
        <p:nvSpPr>
          <p:cNvPr id="52227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/>
            </a:lvl1pPr>
          </a:lstStyle>
          <a:p>
            <a:fld id="{938E9DE3-8C80-4153-B3CB-AD42FD22AC34}" type="datetimeFigureOut">
              <a:rPr lang="de-CH"/>
              <a:pPr/>
              <a:t>10.01.2012</a:t>
            </a:fld>
            <a:endParaRPr lang="de-CH"/>
          </a:p>
        </p:txBody>
      </p:sp>
      <p:sp>
        <p:nvSpPr>
          <p:cNvPr id="52228" name="Rectangle 1028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2229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smtClean="0"/>
              <a:t>Textmasterformate durch Klicken bearbeiten</a:t>
            </a:r>
          </a:p>
          <a:p>
            <a:pPr lvl="1"/>
            <a:r>
              <a:rPr lang="de-CH" smtClean="0"/>
              <a:t>Zweite Ebene</a:t>
            </a:r>
          </a:p>
          <a:p>
            <a:pPr lvl="2"/>
            <a:r>
              <a:rPr lang="de-CH" smtClean="0"/>
              <a:t>Dritte Ebene</a:t>
            </a:r>
          </a:p>
          <a:p>
            <a:pPr lvl="3"/>
            <a:r>
              <a:rPr lang="de-CH" smtClean="0"/>
              <a:t>Vierte Ebene</a:t>
            </a:r>
          </a:p>
          <a:p>
            <a:pPr lvl="4"/>
            <a:r>
              <a:rPr lang="de-CH" smtClean="0"/>
              <a:t>Fünfte Ebene</a:t>
            </a:r>
          </a:p>
        </p:txBody>
      </p:sp>
      <p:sp>
        <p:nvSpPr>
          <p:cNvPr id="52230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200"/>
            </a:lvl1pPr>
          </a:lstStyle>
          <a:p>
            <a:endParaRPr lang="de-CH"/>
          </a:p>
        </p:txBody>
      </p:sp>
      <p:sp>
        <p:nvSpPr>
          <p:cNvPr id="52231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200"/>
            </a:lvl1pPr>
          </a:lstStyle>
          <a:p>
            <a:fld id="{6C4BC24A-AE33-4DF2-AF3E-4B708A10BC4F}" type="slidenum">
              <a:rPr lang="de-CH"/>
              <a:pPr/>
              <a:t>‹N°›</a:t>
            </a:fld>
            <a:endParaRPr lang="de-C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Enfants sans parage, sans </a:t>
            </a:r>
            <a:r>
              <a:rPr lang="en-US" i="1"/>
              <a:t>nasab</a:t>
            </a:r>
            <a:r>
              <a:rPr lang="en-US"/>
              <a:t> au lieu d’enfants sans père, sans filiation; mot d’origine médiévale, provençale signifiant extraction, naissance, rang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9875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23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3971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338938-D0F9-4D53-AB26-7CAB3868F54B}" type="slidenum">
              <a:rPr lang="de-CH"/>
              <a:pPr>
                <a:defRPr/>
              </a:pPr>
              <a:t>‹N°›</a:t>
            </a:fld>
            <a:endParaRPr lang="de-C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457651-5C3A-4D24-8A93-4FBEDD2AF40E}" type="slidenum">
              <a:rPr lang="de-CH"/>
              <a:pPr>
                <a:defRPr/>
              </a:pPr>
              <a:t>‹N°›</a:t>
            </a:fld>
            <a:endParaRPr lang="de-C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F5A2F9-5285-4CDC-988E-E63787CDCBF1}" type="slidenum">
              <a:rPr lang="de-CH"/>
              <a:pPr>
                <a:defRPr/>
              </a:pPr>
              <a:t>‹N°›</a:t>
            </a:fld>
            <a:endParaRPr lang="de-CH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5613" y="274638"/>
            <a:ext cx="8232775" cy="5851525"/>
          </a:xfrm>
        </p:spPr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5613" y="6245225"/>
            <a:ext cx="213677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1613" y="6245225"/>
            <a:ext cx="2136775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6DF98B-DB93-4296-9270-D2CACBAF0C38}" type="slidenum">
              <a:rPr lang="de-CH"/>
              <a:pPr>
                <a:defRPr/>
              </a:pPr>
              <a:t>‹N°›</a:t>
            </a:fld>
            <a:endParaRPr lang="de-C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C18840-DD68-42BA-BB23-04A839C34DAC}" type="slidenum">
              <a:rPr lang="de-CH"/>
              <a:pPr>
                <a:defRPr/>
              </a:pPr>
              <a:t>‹N°›</a:t>
            </a:fld>
            <a:endParaRPr lang="de-C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5CA08-7A96-4D60-A7A7-CA955035409B}" type="slidenum">
              <a:rPr lang="de-CH"/>
              <a:pPr>
                <a:defRPr/>
              </a:pPr>
              <a:t>‹N°›</a:t>
            </a:fld>
            <a:endParaRPr lang="de-C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E4ED14-96CE-44CD-9321-624040B2E2D3}" type="slidenum">
              <a:rPr lang="de-CH"/>
              <a:pPr>
                <a:defRPr/>
              </a:pPr>
              <a:t>‹N°›</a:t>
            </a:fld>
            <a:endParaRPr lang="de-C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F9DDBC-34DC-45B1-B72B-532038A03749}" type="slidenum">
              <a:rPr lang="de-CH"/>
              <a:pPr>
                <a:defRPr/>
              </a:pPr>
              <a:t>‹N°›</a:t>
            </a:fld>
            <a:endParaRPr lang="de-C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8B89E2-5808-44BB-BE3E-29F73F4723D3}" type="slidenum">
              <a:rPr lang="de-CH"/>
              <a:pPr>
                <a:defRPr/>
              </a:pPr>
              <a:t>‹N°›</a:t>
            </a:fld>
            <a:endParaRPr lang="de-C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4EDB6A-BA29-4E76-AA18-1BCE28EC4FD0}" type="slidenum">
              <a:rPr lang="de-CH"/>
              <a:pPr>
                <a:defRPr/>
              </a:pPr>
              <a:t>‹N°›</a:t>
            </a:fld>
            <a:endParaRPr lang="de-C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356CA3-E66B-4E31-B02A-650C9831D47D}" type="slidenum">
              <a:rPr lang="de-CH"/>
              <a:pPr>
                <a:defRPr/>
              </a:pPr>
              <a:t>‹N°›</a:t>
            </a:fld>
            <a:endParaRPr lang="de-C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8A283-F9F1-40FB-BBB9-968DE4B1E80B}" type="slidenum">
              <a:rPr lang="de-CH"/>
              <a:pPr>
                <a:defRPr/>
              </a:pPr>
              <a:t>‹N°›</a:t>
            </a:fld>
            <a:endParaRPr lang="de-C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5613" y="274638"/>
            <a:ext cx="823277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CH" smtClean="0"/>
              <a:t>Cliquez et modifiez le titre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5613" y="1600200"/>
            <a:ext cx="823277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CH" smtClean="0"/>
              <a:t>Cliquez pour modifier les styles du texte du masque</a:t>
            </a:r>
          </a:p>
          <a:p>
            <a:pPr lvl="1"/>
            <a:r>
              <a:rPr lang="de-CH" smtClean="0"/>
              <a:t>Deuxième niveau</a:t>
            </a:r>
          </a:p>
          <a:p>
            <a:pPr lvl="2"/>
            <a:r>
              <a:rPr lang="de-CH" smtClean="0"/>
              <a:t>Troisième niveau</a:t>
            </a:r>
          </a:p>
          <a:p>
            <a:pPr lvl="3"/>
            <a:r>
              <a:rPr lang="de-CH" smtClean="0"/>
              <a:t>Quatrième niveau</a:t>
            </a:r>
          </a:p>
          <a:p>
            <a:pPr lvl="4"/>
            <a:r>
              <a:rPr lang="de-CH" smtClean="0"/>
              <a:t>Cinquième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5613" y="6245225"/>
            <a:ext cx="21367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0"/>
              </a:spcBef>
              <a:buFontTx/>
              <a:buNone/>
              <a:defRPr sz="1400" smtClean="0"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FontTx/>
              <a:buNone/>
              <a:defRPr sz="1400" smtClean="0"/>
            </a:lvl1pPr>
          </a:lstStyle>
          <a:p>
            <a:pPr>
              <a:defRPr/>
            </a:pPr>
            <a:endParaRPr lang="de-CH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1613" y="6245225"/>
            <a:ext cx="213677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FontTx/>
              <a:buNone/>
              <a:defRPr sz="1400" smtClean="0"/>
            </a:lvl1pPr>
          </a:lstStyle>
          <a:p>
            <a:pPr>
              <a:defRPr/>
            </a:pPr>
            <a:fld id="{80AB0477-319B-4EAF-BF39-08BE20730C8D}" type="slidenum">
              <a:rPr lang="de-CH"/>
              <a:pPr>
                <a:defRPr/>
              </a:pPr>
              <a:t>‹N°›</a:t>
            </a:fld>
            <a:endParaRPr lang="de-CH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685800" y="1676400"/>
            <a:ext cx="7772400" cy="1143000"/>
          </a:xfrm>
        </p:spPr>
        <p:txBody>
          <a:bodyPr/>
          <a:lstStyle/>
          <a:p>
            <a:r>
              <a:rPr lang="en-US" b="1" smtClean="0"/>
              <a:t>Nouvelles parentalités en contextes musulmans ?</a:t>
            </a:r>
            <a:endParaRPr lang="en-US" smtClean="0"/>
          </a:p>
        </p:txBody>
      </p:sp>
      <p:sp>
        <p:nvSpPr>
          <p:cNvPr id="64515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200400"/>
            <a:ext cx="7010400" cy="1752600"/>
          </a:xfrm>
        </p:spPr>
        <p:txBody>
          <a:bodyPr/>
          <a:lstStyle/>
          <a:p>
            <a:r>
              <a:rPr lang="en-US" sz="2800" b="1" smtClean="0"/>
              <a:t>Enfants sans parage, légitimité et continuité transgénérationnelle du </a:t>
            </a:r>
            <a:r>
              <a:rPr lang="en-US" sz="2800" b="1" i="1" smtClean="0"/>
              <a:t>nasab</a:t>
            </a:r>
            <a:endParaRPr lang="en-US" sz="2800" smtClean="0"/>
          </a:p>
        </p:txBody>
      </p:sp>
      <p:sp>
        <p:nvSpPr>
          <p:cNvPr id="64516" name="Rectangle 1028"/>
          <p:cNvSpPr>
            <a:spLocks noChangeArrowheads="1"/>
          </p:cNvSpPr>
          <p:nvPr/>
        </p:nvSpPr>
        <p:spPr bwMode="auto">
          <a:xfrm>
            <a:off x="965200" y="5505450"/>
            <a:ext cx="7215188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FontTx/>
              <a:buNone/>
            </a:pPr>
            <a:r>
              <a:rPr lang="en-US" sz="2400"/>
              <a:t>Saskia Walentowitz - Édouard Conte</a:t>
            </a:r>
          </a:p>
          <a:p>
            <a:pPr algn="ctr">
              <a:buFontTx/>
              <a:buNone/>
            </a:pPr>
            <a:r>
              <a:rPr lang="en-US" sz="2400"/>
              <a:t>Institut d’Anthropologie Sociale, Université de Berne</a:t>
            </a:r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Sorties germains 01-num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806450" y="274638"/>
            <a:ext cx="6402388" cy="5851525"/>
          </a:xfrm>
        </p:spPr>
      </p:pic>
      <p:sp>
        <p:nvSpPr>
          <p:cNvPr id="3" name="Rectangle 2"/>
          <p:cNvSpPr/>
          <p:nvPr/>
        </p:nvSpPr>
        <p:spPr>
          <a:xfrm>
            <a:off x="5760734" y="6396335"/>
            <a:ext cx="33215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buNone/>
            </a:pPr>
            <a:r>
              <a:rPr lang="fr-FR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© </a:t>
            </a:r>
            <a:r>
              <a:rPr lang="fr-FR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fr-FR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askia </a:t>
            </a:r>
            <a:r>
              <a:rPr lang="fr-FR" sz="2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Walentowitz</a:t>
            </a:r>
            <a:endParaRPr lang="fr-FR" sz="2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Conclusion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Tx/>
              <a:buNone/>
            </a:pPr>
            <a:r>
              <a:rPr lang="en-US" smtClean="0"/>
              <a:t>Droit, asymétries de genre </a:t>
            </a:r>
            <a:r>
              <a:rPr lang="en-US" b="1" i="1" smtClean="0"/>
              <a:t>et</a:t>
            </a:r>
            <a:r>
              <a:rPr lang="en-US" b="1" smtClean="0"/>
              <a:t> </a:t>
            </a:r>
            <a:r>
              <a:rPr lang="en-US" smtClean="0"/>
              <a:t>continuité transgénérationnelle du </a:t>
            </a:r>
            <a:r>
              <a:rPr lang="en-US" i="1" smtClean="0"/>
              <a:t>nasab</a:t>
            </a:r>
          </a:p>
          <a:p>
            <a:pPr algn="ctr">
              <a:buFontTx/>
              <a:buNone/>
            </a:pPr>
            <a:endParaRPr lang="en-US" smtClean="0"/>
          </a:p>
          <a:p>
            <a:pPr>
              <a:buFontTx/>
              <a:buNone/>
            </a:pPr>
            <a:r>
              <a:rPr lang="en-US" sz="2800" smtClean="0"/>
              <a:t>Nouvelles parentalités en contextes musulmans ?</a:t>
            </a:r>
          </a:p>
          <a:p>
            <a:r>
              <a:rPr lang="en-US" sz="2800" smtClean="0"/>
              <a:t>Réformes juridiques et érosion de l’exclusivité de l’alliance dans la transmission du </a:t>
            </a:r>
            <a:r>
              <a:rPr lang="en-US" sz="2800" i="1" smtClean="0"/>
              <a:t>nasab</a:t>
            </a:r>
            <a:endParaRPr lang="en-US" sz="2800" smtClean="0"/>
          </a:p>
          <a:p>
            <a:pPr>
              <a:lnSpc>
                <a:spcPct val="80000"/>
              </a:lnSpc>
            </a:pPr>
            <a:r>
              <a:rPr lang="en-US" sz="2800" smtClean="0"/>
              <a:t>Transitions démographiques et permanence du mariage entre proches</a:t>
            </a:r>
          </a:p>
        </p:txBody>
      </p:sp>
      <p:sp>
        <p:nvSpPr>
          <p:cNvPr id="69636" name="Rectangle 4"/>
          <p:cNvSpPr>
            <a:spLocks noChangeArrowheads="1"/>
          </p:cNvSpPr>
          <p:nvPr/>
        </p:nvSpPr>
        <p:spPr bwMode="auto">
          <a:xfrm>
            <a:off x="3375025" y="-644525"/>
            <a:ext cx="5270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760734" y="6396335"/>
            <a:ext cx="33215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buNone/>
            </a:pPr>
            <a:r>
              <a:rPr lang="fr-FR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© </a:t>
            </a:r>
            <a:r>
              <a:rPr lang="fr-FR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fr-FR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askia </a:t>
            </a:r>
            <a:r>
              <a:rPr lang="fr-FR" sz="2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Walentowitz</a:t>
            </a:r>
            <a:endParaRPr lang="fr-FR" sz="2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Généalogies Afalawas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914400" y="849313"/>
            <a:ext cx="7772400" cy="5006975"/>
          </a:xfrm>
        </p:spPr>
      </p:pic>
      <p:sp>
        <p:nvSpPr>
          <p:cNvPr id="3" name="Rectangle 2"/>
          <p:cNvSpPr/>
          <p:nvPr/>
        </p:nvSpPr>
        <p:spPr>
          <a:xfrm>
            <a:off x="5760734" y="6396335"/>
            <a:ext cx="33215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buNone/>
            </a:pPr>
            <a:r>
              <a:rPr lang="fr-FR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© </a:t>
            </a:r>
            <a:r>
              <a:rPr lang="fr-FR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fr-FR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askia </a:t>
            </a:r>
            <a:r>
              <a:rPr lang="fr-FR" sz="2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Walentowitz</a:t>
            </a:r>
            <a:endParaRPr lang="fr-FR" sz="2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Sorties germains 05ter-num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5613" y="649288"/>
            <a:ext cx="8232775" cy="5102225"/>
          </a:xfrm>
        </p:spPr>
      </p:pic>
      <p:sp>
        <p:nvSpPr>
          <p:cNvPr id="3" name="Rectangle 2"/>
          <p:cNvSpPr/>
          <p:nvPr/>
        </p:nvSpPr>
        <p:spPr>
          <a:xfrm>
            <a:off x="5760734" y="6396335"/>
            <a:ext cx="33215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buNone/>
            </a:pPr>
            <a:r>
              <a:rPr lang="fr-FR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© </a:t>
            </a:r>
            <a:r>
              <a:rPr lang="fr-FR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fr-FR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askia </a:t>
            </a:r>
            <a:r>
              <a:rPr lang="fr-FR" sz="2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Walentowitz</a:t>
            </a:r>
            <a:endParaRPr lang="fr-FR" sz="2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CH" sz="1800" smtClean="0"/>
              <a:t>Échanges matrimoniaux entre deux </a:t>
            </a:r>
            <a:r>
              <a:rPr lang="fr-CH" sz="1800" i="1" baseline="30000" smtClean="0"/>
              <a:t>c</a:t>
            </a:r>
            <a:r>
              <a:rPr lang="fr-CH" sz="1800" i="1" smtClean="0"/>
              <a:t>aylât</a:t>
            </a:r>
            <a:r>
              <a:rPr lang="fr-CH" sz="1800" smtClean="0"/>
              <a:t> renommés de Tunis à travers cinq génerations</a:t>
            </a:r>
            <a:br>
              <a:rPr lang="fr-CH" sz="1800" smtClean="0"/>
            </a:br>
            <a:r>
              <a:rPr lang="fr-CH" sz="1800" smtClean="0"/>
              <a:t/>
            </a:r>
            <a:br>
              <a:rPr lang="fr-CH" sz="1800" smtClean="0"/>
            </a:br>
            <a:r>
              <a:rPr lang="fr-CH" sz="1600" smtClean="0"/>
              <a:t>Source: Ferchiou 1992: 150</a:t>
            </a:r>
            <a:endParaRPr lang="de-CH" sz="1600" smtClean="0"/>
          </a:p>
        </p:txBody>
      </p:sp>
      <p:pic>
        <p:nvPicPr>
          <p:cNvPr id="38918" name="Picture 1030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68313" y="1773238"/>
            <a:ext cx="8232775" cy="4184650"/>
          </a:xfrm>
          <a:noFill/>
          <a:ln/>
        </p:spPr>
      </p:pic>
      <p:sp>
        <p:nvSpPr>
          <p:cNvPr id="4" name="Rectangle 3"/>
          <p:cNvSpPr/>
          <p:nvPr/>
        </p:nvSpPr>
        <p:spPr>
          <a:xfrm>
            <a:off x="5760734" y="6396335"/>
            <a:ext cx="33215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buNone/>
            </a:pPr>
            <a:r>
              <a:rPr lang="fr-FR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© </a:t>
            </a:r>
            <a:r>
              <a:rPr lang="fr-FR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fr-FR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askia </a:t>
            </a:r>
            <a:r>
              <a:rPr lang="fr-FR" sz="2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Walentowitz</a:t>
            </a:r>
            <a:endParaRPr lang="fr-FR" sz="2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026"/>
          <p:cNvSpPr>
            <a:spLocks noGrp="1" noChangeArrowheads="1"/>
          </p:cNvSpPr>
          <p:nvPr>
            <p:ph type="title"/>
          </p:nvPr>
        </p:nvSpPr>
        <p:spPr>
          <a:xfrm>
            <a:off x="468313" y="260350"/>
            <a:ext cx="8232775" cy="1143000"/>
          </a:xfrm>
        </p:spPr>
        <p:txBody>
          <a:bodyPr/>
          <a:lstStyle/>
          <a:p>
            <a:r>
              <a:rPr lang="fr-CH" sz="1800" smtClean="0"/>
              <a:t>The genalogy </a:t>
            </a:r>
            <a:r>
              <a:rPr lang="fr-CH" sz="1800" i="1" smtClean="0"/>
              <a:t>(shajarat al-ansâb)</a:t>
            </a:r>
            <a:r>
              <a:rPr lang="fr-CH" sz="1800" smtClean="0"/>
              <a:t> of the al-Husaynî family of Jerusalem</a:t>
            </a:r>
            <a:endParaRPr lang="de-CH" sz="1800" smtClean="0"/>
          </a:p>
        </p:txBody>
      </p:sp>
      <p:sp>
        <p:nvSpPr>
          <p:cNvPr id="46083" name="Rectangle 1027"/>
          <p:cNvSpPr>
            <a:spLocks noGrp="1" noChangeArrowheads="1"/>
          </p:cNvSpPr>
          <p:nvPr>
            <p:ph type="body" idx="1"/>
          </p:nvPr>
        </p:nvSpPr>
        <p:spPr>
          <a:xfrm>
            <a:off x="2268538" y="1125538"/>
            <a:ext cx="4535487" cy="4452937"/>
          </a:xfrm>
        </p:spPr>
        <p:txBody>
          <a:bodyPr/>
          <a:lstStyle/>
          <a:p>
            <a:endParaRPr lang="en-US" smtClean="0"/>
          </a:p>
        </p:txBody>
      </p:sp>
      <p:pic>
        <p:nvPicPr>
          <p:cNvPr id="46084" name="Picture 1028" descr="Husseini Tre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24075" y="1052513"/>
            <a:ext cx="4708525" cy="5805487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760734" y="6396335"/>
            <a:ext cx="33215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buNone/>
            </a:pPr>
            <a:r>
              <a:rPr lang="fr-FR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© </a:t>
            </a:r>
            <a:r>
              <a:rPr lang="fr-FR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fr-FR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askia </a:t>
            </a:r>
            <a:r>
              <a:rPr lang="fr-FR" sz="2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Walentowitz</a:t>
            </a:r>
            <a:endParaRPr lang="fr-FR" sz="2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Introduction</a:t>
            </a:r>
            <a:endParaRPr lang="en-US" b="1" smtClean="0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1371600"/>
            <a:ext cx="8232775" cy="4525963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endParaRPr lang="en-US" i="1" dirty="0" smtClean="0"/>
          </a:p>
          <a:p>
            <a:pPr>
              <a:lnSpc>
                <a:spcPct val="90000"/>
              </a:lnSpc>
            </a:pPr>
            <a:r>
              <a:rPr lang="en-US" dirty="0" err="1" smtClean="0"/>
              <a:t>Nouvelles</a:t>
            </a:r>
            <a:r>
              <a:rPr lang="en-US" dirty="0" smtClean="0"/>
              <a:t> </a:t>
            </a:r>
            <a:r>
              <a:rPr lang="en-US" dirty="0" err="1" smtClean="0"/>
              <a:t>parentalités</a:t>
            </a:r>
            <a:r>
              <a:rPr lang="en-US" dirty="0" smtClean="0"/>
              <a:t> </a:t>
            </a:r>
            <a:r>
              <a:rPr lang="en-US" dirty="0" err="1" smtClean="0"/>
              <a:t>dans</a:t>
            </a:r>
            <a:r>
              <a:rPr lang="en-US" dirty="0" smtClean="0"/>
              <a:t> les pays </a:t>
            </a:r>
            <a:r>
              <a:rPr lang="en-US" dirty="0" err="1" smtClean="0"/>
              <a:t>occidentaux</a:t>
            </a:r>
            <a:endParaRPr lang="en-US" i="1" dirty="0" smtClean="0"/>
          </a:p>
          <a:p>
            <a:pPr>
              <a:lnSpc>
                <a:spcPct val="90000"/>
              </a:lnSpc>
            </a:pPr>
            <a:r>
              <a:rPr lang="en-US" altLang="ja-JP" dirty="0" smtClean="0">
                <a:ea typeface="ＭＳ Ｐゴシック" charset="-128"/>
              </a:rPr>
              <a:t>Point de “</a:t>
            </a:r>
            <a:r>
              <a:rPr lang="en-US" altLang="ja-JP" dirty="0" err="1" smtClean="0">
                <a:ea typeface="ＭＳ Ｐゴシック" charset="-128"/>
              </a:rPr>
              <a:t>démariage</a:t>
            </a:r>
            <a:r>
              <a:rPr lang="en-US" altLang="ja-JP" dirty="0" smtClean="0">
                <a:ea typeface="ＭＳ Ｐゴシック" charset="-128"/>
              </a:rPr>
              <a:t>” en </a:t>
            </a:r>
            <a:r>
              <a:rPr lang="en-US" altLang="ja-JP" dirty="0" err="1" smtClean="0">
                <a:ea typeface="ＭＳ Ｐゴシック" charset="-128"/>
              </a:rPr>
              <a:t>contextes</a:t>
            </a:r>
            <a:r>
              <a:rPr lang="en-US" altLang="ja-JP" dirty="0" smtClean="0">
                <a:ea typeface="ＭＳ Ｐゴシック" charset="-128"/>
              </a:rPr>
              <a:t> </a:t>
            </a:r>
            <a:r>
              <a:rPr lang="en-US" altLang="ja-JP" dirty="0" err="1" smtClean="0">
                <a:ea typeface="ＭＳ Ｐゴシック" charset="-128"/>
              </a:rPr>
              <a:t>musulmans</a:t>
            </a:r>
            <a:endParaRPr lang="en-US" altLang="ja-JP" dirty="0" smtClean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en-US" altLang="ja-JP" dirty="0" err="1" smtClean="0">
                <a:ea typeface="ＭＳ Ｐゴシック" charset="-128"/>
              </a:rPr>
              <a:t>Exclusivité</a:t>
            </a:r>
            <a:r>
              <a:rPr lang="en-US" altLang="ja-JP" dirty="0" smtClean="0">
                <a:ea typeface="ＭＳ Ｐゴシック" charset="-128"/>
              </a:rPr>
              <a:t> de </a:t>
            </a:r>
            <a:r>
              <a:rPr lang="en-US" altLang="ja-JP" dirty="0" err="1" smtClean="0">
                <a:ea typeface="ＭＳ Ｐゴシック" charset="-128"/>
              </a:rPr>
              <a:t>l’alliance</a:t>
            </a:r>
            <a:r>
              <a:rPr lang="en-US" altLang="ja-JP" dirty="0" smtClean="0">
                <a:ea typeface="ＭＳ Ｐゴシック" charset="-128"/>
              </a:rPr>
              <a:t> </a:t>
            </a:r>
            <a:r>
              <a:rPr lang="en-US" altLang="ja-JP" dirty="0" err="1" smtClean="0">
                <a:ea typeface="ＭＳ Ｐゴシック" charset="-128"/>
              </a:rPr>
              <a:t>dans</a:t>
            </a:r>
            <a:r>
              <a:rPr lang="en-US" altLang="ja-JP" dirty="0" smtClean="0">
                <a:ea typeface="ＭＳ Ｐゴシック" charset="-128"/>
              </a:rPr>
              <a:t> la transmission de la </a:t>
            </a:r>
            <a:r>
              <a:rPr lang="en-US" altLang="ja-JP" dirty="0" err="1" smtClean="0">
                <a:ea typeface="ＭＳ Ｐゴシック" charset="-128"/>
              </a:rPr>
              <a:t>filiation</a:t>
            </a:r>
            <a:r>
              <a:rPr lang="en-US" altLang="ja-JP" dirty="0" smtClean="0">
                <a:ea typeface="ＭＳ Ｐゴシック" charset="-128"/>
              </a:rPr>
              <a:t> </a:t>
            </a:r>
            <a:r>
              <a:rPr lang="en-US" altLang="ja-JP" dirty="0" err="1" smtClean="0">
                <a:ea typeface="ＭＳ Ｐゴシック" charset="-128"/>
              </a:rPr>
              <a:t>légitime</a:t>
            </a:r>
            <a:endParaRPr lang="en-US" altLang="ja-JP" dirty="0" smtClean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altLang="ja-JP" sz="2800" dirty="0" smtClean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endParaRPr lang="en-US" sz="2800" i="1" dirty="0" smtClean="0"/>
          </a:p>
          <a:p>
            <a:pPr>
              <a:lnSpc>
                <a:spcPct val="90000"/>
              </a:lnSpc>
            </a:pPr>
            <a:endParaRPr lang="en-US" sz="2800" dirty="0" smtClean="0"/>
          </a:p>
        </p:txBody>
      </p:sp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3375025" y="-644525"/>
            <a:ext cx="5270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760734" y="6396335"/>
            <a:ext cx="33215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buNone/>
            </a:pPr>
            <a:r>
              <a:rPr lang="fr-FR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© </a:t>
            </a:r>
            <a:r>
              <a:rPr lang="fr-FR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fr-FR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askia </a:t>
            </a:r>
            <a:r>
              <a:rPr lang="fr-FR" sz="2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Walentowitz</a:t>
            </a:r>
            <a:endParaRPr lang="fr-FR" sz="2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Objectif et plan de l’exposé</a:t>
            </a:r>
            <a:endParaRPr lang="en-US" smtClean="0"/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US" sz="2800" b="1" smtClean="0"/>
              <a:t>De la filiation légitime à la continuité transgénérationnelle du </a:t>
            </a:r>
            <a:r>
              <a:rPr lang="en-US" sz="2800" b="1" i="1" smtClean="0"/>
              <a:t>nasab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en-US" sz="2800" smtClean="0"/>
          </a:p>
          <a:p>
            <a:pPr>
              <a:lnSpc>
                <a:spcPct val="90000"/>
              </a:lnSpc>
            </a:pPr>
            <a:r>
              <a:rPr lang="en-US" sz="2800" smtClean="0"/>
              <a:t>Filiation légitime et adoption en droit et dans la pratique sociale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Réformes juridiques relatives à l’adoption</a:t>
            </a:r>
          </a:p>
          <a:p>
            <a:pPr>
              <a:lnSpc>
                <a:spcPct val="90000"/>
              </a:lnSpc>
            </a:pPr>
            <a:endParaRPr lang="en-US" sz="2800" smtClean="0"/>
          </a:p>
          <a:p>
            <a:pPr>
              <a:lnSpc>
                <a:spcPct val="90000"/>
              </a:lnSpc>
            </a:pPr>
            <a:r>
              <a:rPr lang="en-US" sz="2800" smtClean="0"/>
              <a:t>Filiation légitime et mariage entre proches</a:t>
            </a:r>
          </a:p>
          <a:p>
            <a:pPr>
              <a:lnSpc>
                <a:spcPct val="90000"/>
              </a:lnSpc>
            </a:pPr>
            <a:r>
              <a:rPr lang="en-US" sz="2800" smtClean="0"/>
              <a:t>Germanité, alliance, filiation : une perspective anthropologique sur le </a:t>
            </a:r>
            <a:r>
              <a:rPr lang="en-US" sz="2800" i="1" smtClean="0"/>
              <a:t>nasab</a:t>
            </a:r>
            <a:endParaRPr lang="en-US" sz="2800" smtClean="0"/>
          </a:p>
          <a:p>
            <a:pPr>
              <a:lnSpc>
                <a:spcPct val="90000"/>
              </a:lnSpc>
            </a:pPr>
            <a:endParaRPr lang="en-US" sz="2800" smtClean="0"/>
          </a:p>
        </p:txBody>
      </p:sp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3375025" y="-644525"/>
            <a:ext cx="5270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760734" y="6396335"/>
            <a:ext cx="33215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buNone/>
            </a:pPr>
            <a:r>
              <a:rPr lang="fr-FR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© </a:t>
            </a:r>
            <a:r>
              <a:rPr lang="fr-FR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fr-FR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askia </a:t>
            </a:r>
            <a:r>
              <a:rPr lang="fr-FR" sz="2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Walentowitz</a:t>
            </a:r>
            <a:endParaRPr lang="fr-FR" sz="2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Filiation légitime et adoption</a:t>
            </a:r>
            <a:endParaRPr lang="en-US" smtClean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  <a:p>
            <a:r>
              <a:rPr lang="en-US" smtClean="0"/>
              <a:t>Le </a:t>
            </a:r>
            <a:r>
              <a:rPr lang="en-US" i="1" smtClean="0"/>
              <a:t>nasab</a:t>
            </a:r>
          </a:p>
          <a:p>
            <a:r>
              <a:rPr lang="en-US" smtClean="0"/>
              <a:t>Interdit de l’adoption “plénière”</a:t>
            </a:r>
          </a:p>
          <a:p>
            <a:r>
              <a:rPr lang="en-US" i="1" smtClean="0"/>
              <a:t>Kafala</a:t>
            </a:r>
            <a:r>
              <a:rPr lang="en-US" smtClean="0"/>
              <a:t> et pratiques sociales de l’adoption</a:t>
            </a:r>
          </a:p>
          <a:p>
            <a:r>
              <a:rPr lang="en-US" smtClean="0"/>
              <a:t>Enfants conçus hors mariage et pratiques d’affiliation</a:t>
            </a:r>
          </a:p>
          <a:p>
            <a:pPr>
              <a:buFontTx/>
              <a:buNone/>
            </a:pPr>
            <a:endParaRPr lang="en-US" smtClean="0"/>
          </a:p>
          <a:p>
            <a:pPr>
              <a:buFontTx/>
              <a:buNone/>
            </a:pPr>
            <a:endParaRPr lang="en-US" smtClean="0"/>
          </a:p>
        </p:txBody>
      </p:sp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3375025" y="-644525"/>
            <a:ext cx="5270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760734" y="6396335"/>
            <a:ext cx="33215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buNone/>
            </a:pPr>
            <a:r>
              <a:rPr lang="fr-FR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© </a:t>
            </a:r>
            <a:r>
              <a:rPr lang="fr-FR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fr-FR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askia </a:t>
            </a:r>
            <a:r>
              <a:rPr lang="fr-FR" sz="2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Walentowitz</a:t>
            </a:r>
            <a:endParaRPr lang="fr-FR" sz="2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Débats et dilemmes contemporains</a:t>
            </a:r>
            <a:endParaRPr lang="en-US" smtClean="0"/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  <a:p>
            <a:r>
              <a:rPr lang="en-US" smtClean="0"/>
              <a:t>Nombre vertigineux d’enfants sans </a:t>
            </a:r>
            <a:r>
              <a:rPr lang="en-US" i="1" smtClean="0"/>
              <a:t>nasab</a:t>
            </a:r>
            <a:endParaRPr lang="en-US" smtClean="0"/>
          </a:p>
          <a:p>
            <a:r>
              <a:rPr lang="en-US" smtClean="0"/>
              <a:t>Débats publics autour de la filiation</a:t>
            </a:r>
          </a:p>
          <a:p>
            <a:r>
              <a:rPr lang="en-US" smtClean="0"/>
              <a:t>Réformes juridiques sans remise en cause de l’exclusivité de l’alliance au fondement de la filiation légitime</a:t>
            </a:r>
          </a:p>
        </p:txBody>
      </p:sp>
      <p:sp>
        <p:nvSpPr>
          <p:cNvPr id="73732" name="Rectangle 4"/>
          <p:cNvSpPr>
            <a:spLocks noChangeArrowheads="1"/>
          </p:cNvSpPr>
          <p:nvPr/>
        </p:nvSpPr>
        <p:spPr bwMode="auto">
          <a:xfrm>
            <a:off x="3375025" y="-644525"/>
            <a:ext cx="5270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760734" y="6396335"/>
            <a:ext cx="33215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buNone/>
            </a:pPr>
            <a:r>
              <a:rPr lang="fr-FR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© </a:t>
            </a:r>
            <a:r>
              <a:rPr lang="fr-FR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fr-FR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askia </a:t>
            </a:r>
            <a:r>
              <a:rPr lang="fr-FR" sz="2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Walentowitz</a:t>
            </a:r>
            <a:endParaRPr lang="fr-FR" sz="2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smtClean="0"/>
              <a:t>Ontologie du </a:t>
            </a:r>
            <a:r>
              <a:rPr lang="en-US" sz="4000" i="1" smtClean="0"/>
              <a:t>nasab</a:t>
            </a:r>
            <a:endParaRPr lang="en-US" smtClean="0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en-US" smtClean="0"/>
              <a:t>De la filiation légitime à la continuité transgénérationnelle du </a:t>
            </a:r>
            <a:r>
              <a:rPr lang="en-US" i="1" smtClean="0"/>
              <a:t>nasab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en-US" i="1" smtClean="0"/>
          </a:p>
          <a:p>
            <a:pPr>
              <a:lnSpc>
                <a:spcPct val="90000"/>
              </a:lnSpc>
            </a:pPr>
            <a:r>
              <a:rPr lang="en-US" smtClean="0"/>
              <a:t>L’illusion agnatique</a:t>
            </a:r>
          </a:p>
          <a:p>
            <a:pPr>
              <a:lnSpc>
                <a:spcPct val="90000"/>
              </a:lnSpc>
            </a:pPr>
            <a:r>
              <a:rPr lang="en-US" smtClean="0"/>
              <a:t>Unions entre proches et mariage par permutation des germains (</a:t>
            </a:r>
            <a:r>
              <a:rPr lang="en-US" i="1" smtClean="0"/>
              <a:t>badal</a:t>
            </a:r>
            <a:r>
              <a:rPr lang="en-US" smtClean="0"/>
              <a:t>)</a:t>
            </a:r>
          </a:p>
          <a:p>
            <a:pPr>
              <a:lnSpc>
                <a:spcPct val="90000"/>
              </a:lnSpc>
            </a:pPr>
            <a:r>
              <a:rPr lang="en-US" smtClean="0"/>
              <a:t>Le </a:t>
            </a:r>
            <a:r>
              <a:rPr lang="en-US" i="1" smtClean="0"/>
              <a:t>nasab</a:t>
            </a:r>
            <a:r>
              <a:rPr lang="en-US" smtClean="0"/>
              <a:t> comme processus fondé sur la relation de germanité</a:t>
            </a:r>
            <a:endParaRPr lang="en-US" i="1" smtClean="0"/>
          </a:p>
          <a:p>
            <a:pPr>
              <a:lnSpc>
                <a:spcPct val="90000"/>
              </a:lnSpc>
            </a:pPr>
            <a:endParaRPr lang="en-US" smtClean="0"/>
          </a:p>
        </p:txBody>
      </p:sp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3375025" y="-644525"/>
            <a:ext cx="52705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760734" y="6396335"/>
            <a:ext cx="33215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buNone/>
            </a:pPr>
            <a:r>
              <a:rPr lang="fr-FR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© </a:t>
            </a:r>
            <a:r>
              <a:rPr lang="fr-FR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fr-FR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askia </a:t>
            </a:r>
            <a:r>
              <a:rPr lang="fr-FR" sz="2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Walentowitz</a:t>
            </a:r>
            <a:endParaRPr lang="fr-FR" sz="2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42" name="Picture 103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913" y="260350"/>
            <a:ext cx="5838825" cy="6216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5760734" y="6396335"/>
            <a:ext cx="33215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buNone/>
            </a:pPr>
            <a:r>
              <a:rPr lang="fr-FR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© </a:t>
            </a:r>
            <a:r>
              <a:rPr lang="fr-FR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fr-FR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askia </a:t>
            </a:r>
            <a:r>
              <a:rPr lang="fr-FR" sz="2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Walentowitz</a:t>
            </a:r>
            <a:endParaRPr lang="fr-FR" sz="2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5" name="Picture 102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50" y="476250"/>
            <a:ext cx="8640763" cy="579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5760734" y="6396335"/>
            <a:ext cx="33215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buNone/>
            </a:pPr>
            <a:r>
              <a:rPr lang="fr-FR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© </a:t>
            </a:r>
            <a:r>
              <a:rPr lang="fr-FR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fr-FR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askia </a:t>
            </a:r>
            <a:r>
              <a:rPr lang="fr-FR" sz="2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Walentowitz</a:t>
            </a:r>
            <a:endParaRPr lang="fr-FR" sz="2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Sorties Dos Ayttawari"/>
          <p:cNvPicPr>
            <a:picLocks noGrp="1" noChangeAspect="1" noChangeArrowheads="1"/>
          </p:cNvPicPr>
          <p:nvPr>
            <p:ph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95313" y="274638"/>
            <a:ext cx="7953375" cy="5851525"/>
          </a:xfrm>
        </p:spPr>
      </p:pic>
      <p:sp>
        <p:nvSpPr>
          <p:cNvPr id="78851" name="Rectangle 3"/>
          <p:cNvSpPr>
            <a:spLocks noChangeArrowheads="1"/>
          </p:cNvSpPr>
          <p:nvPr/>
        </p:nvSpPr>
        <p:spPr bwMode="auto">
          <a:xfrm>
            <a:off x="3244850" y="6243638"/>
            <a:ext cx="26987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buFontTx/>
              <a:buNone/>
            </a:pPr>
            <a:r>
              <a:rPr lang="en-US" sz="2000"/>
              <a:t>Généalogie touarègue</a:t>
            </a: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760734" y="6396335"/>
            <a:ext cx="332155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>
              <a:buNone/>
            </a:pPr>
            <a:r>
              <a:rPr lang="fr-FR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© </a:t>
            </a:r>
            <a:r>
              <a:rPr lang="fr-FR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S</a:t>
            </a:r>
            <a:r>
              <a:rPr lang="fr-FR" sz="2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askia </a:t>
            </a:r>
            <a:r>
              <a:rPr lang="fr-FR" sz="2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Walentowitz</a:t>
            </a:r>
            <a:endParaRPr lang="fr-FR" sz="2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andarddesign">
  <a:themeElements>
    <a:clrScheme name="">
      <a:dk1>
        <a:srgbClr val="808080"/>
      </a:dk1>
      <a:lt1>
        <a:srgbClr val="FFFFFF"/>
      </a:lt1>
      <a:dk2>
        <a:srgbClr val="0000B8"/>
      </a:dk2>
      <a:lt2>
        <a:srgbClr val="FBFF0D"/>
      </a:lt2>
      <a:accent1>
        <a:srgbClr val="BBE0E3"/>
      </a:accent1>
      <a:accent2>
        <a:srgbClr val="333399"/>
      </a:accent2>
      <a:accent3>
        <a:srgbClr val="AAAAD8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CH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2670</TotalTime>
  <Words>327</Words>
  <Application>Microsoft Office PowerPoint</Application>
  <PresentationFormat>Affichage à l'écran (4:3)</PresentationFormat>
  <Paragraphs>59</Paragraphs>
  <Slides>15</Slides>
  <Notes>5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8" baseType="lpstr">
      <vt:lpstr>Arial</vt:lpstr>
      <vt:lpstr>Calibri</vt:lpstr>
      <vt:lpstr>Standarddesign</vt:lpstr>
      <vt:lpstr>Nouvelles parentalités en contextes musulmans ?</vt:lpstr>
      <vt:lpstr>Introduction</vt:lpstr>
      <vt:lpstr>Objectif et plan de l’exposé</vt:lpstr>
      <vt:lpstr>Filiation légitime et adoption</vt:lpstr>
      <vt:lpstr>Débats et dilemmes contemporains</vt:lpstr>
      <vt:lpstr>Ontologie du nasab</vt:lpstr>
      <vt:lpstr>Diapositive 7</vt:lpstr>
      <vt:lpstr>Diapositive 8</vt:lpstr>
      <vt:lpstr>Diapositive 9</vt:lpstr>
      <vt:lpstr>Diapositive 10</vt:lpstr>
      <vt:lpstr>Conclusion</vt:lpstr>
      <vt:lpstr>Diapositive 12</vt:lpstr>
      <vt:lpstr>Diapositive 13</vt:lpstr>
      <vt:lpstr>Échanges matrimoniaux entre deux caylât renommés de Tunis à travers cinq génerations  Source: Ferchiou 1992: 150</vt:lpstr>
      <vt:lpstr>The genalogy (shajarat al-ansâb) of the al-Husaynî family of Jerusalem</vt:lpstr>
    </vt:vector>
  </TitlesOfParts>
  <Company>Universität Bern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Demographic Transition in the Greater Middle East</dc:title>
  <dc:creator>Edouard Conte</dc:creator>
  <cp:lastModifiedBy>Sophie Haberbüsch</cp:lastModifiedBy>
  <cp:revision>151</cp:revision>
  <dcterms:created xsi:type="dcterms:W3CDTF">2010-11-01T20:22:48Z</dcterms:created>
  <dcterms:modified xsi:type="dcterms:W3CDTF">2012-01-10T09:40:11Z</dcterms:modified>
</cp:coreProperties>
</file>