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290" r:id="rId4"/>
    <p:sldId id="291" r:id="rId5"/>
    <p:sldId id="292" r:id="rId6"/>
    <p:sldId id="293" r:id="rId7"/>
    <p:sldId id="282" r:id="rId8"/>
    <p:sldId id="283" r:id="rId9"/>
    <p:sldId id="295" r:id="rId10"/>
    <p:sldId id="294" r:id="rId11"/>
    <p:sldId id="288" r:id="rId12"/>
    <p:sldId id="296" r:id="rId13"/>
    <p:sldId id="297" r:id="rId14"/>
    <p:sldId id="281" r:id="rId15"/>
    <p:sldId id="285" r:id="rId16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0" autoAdjust="0"/>
    <p:restoredTop sz="94618" autoAdjust="0"/>
  </p:normalViewPr>
  <p:slideViewPr>
    <p:cSldViewPr>
      <p:cViewPr>
        <p:scale>
          <a:sx n="100" d="100"/>
          <a:sy n="100" d="100"/>
        </p:scale>
        <p:origin x="-91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CH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938E9DE3-8C80-4153-B3CB-AD42FD22AC34}" type="datetimeFigureOut">
              <a:rPr lang="de-CH"/>
              <a:pPr/>
              <a:t>10.01.2012</a:t>
            </a:fld>
            <a:endParaRPr lang="de-CH"/>
          </a:p>
        </p:txBody>
      </p:sp>
      <p:sp>
        <p:nvSpPr>
          <p:cNvPr id="52228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522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CH"/>
          </a:p>
        </p:txBody>
      </p:sp>
      <p:sp>
        <p:nvSpPr>
          <p:cNvPr id="522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6C4BC24A-AE33-4DF2-AF3E-4B708A10BC4F}" type="slidenum">
              <a:rPr lang="de-CH"/>
              <a:pPr/>
              <a:t>‹N°›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Enfants sans parage, sans </a:t>
            </a:r>
            <a:r>
              <a:rPr lang="en-US" i="1"/>
              <a:t>nasab</a:t>
            </a:r>
            <a:r>
              <a:rPr lang="en-US"/>
              <a:t> au lieu d’enfants sans père, sans filiation; mot d’origine médiévale, provençale signifiant extraction, naissance, rang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38938-D0F9-4D53-AB26-7CAB3868F54B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7651-5C3A-4D24-8A93-4FBEDD2AF40E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A2F9-5285-4CDC-988E-E63787CDCBF1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5613" y="274638"/>
            <a:ext cx="8232775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5613" y="6245225"/>
            <a:ext cx="21367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1613" y="6245225"/>
            <a:ext cx="21367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F98B-DB93-4296-9270-D2CACBAF0C38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8840-DD68-42BA-BB23-04A839C34DAC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CA08-7A96-4D60-A7A7-CA955035409B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ED14-96CE-44CD-9321-624040B2E2D3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DDBC-34DC-45B1-B72B-532038A03749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89E2-5808-44BB-BE3E-29F73F4723D3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DB6A-BA29-4E76-AA18-1BCE28EC4FD0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6CA3-E66B-4E31-B02A-650C9831D47D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A283-F9F1-40FB-BBB9-968DE4B1E80B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2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2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Cliquez pour modifier les styles du texte du masque</a:t>
            </a:r>
          </a:p>
          <a:p>
            <a:pPr lvl="1"/>
            <a:r>
              <a:rPr lang="de-CH" smtClean="0"/>
              <a:t>Deuxième niveau</a:t>
            </a:r>
          </a:p>
          <a:p>
            <a:pPr lvl="2"/>
            <a:r>
              <a:rPr lang="de-CH" smtClean="0"/>
              <a:t>Troisième niveau</a:t>
            </a:r>
          </a:p>
          <a:p>
            <a:pPr lvl="3"/>
            <a:r>
              <a:rPr lang="de-CH" smtClean="0"/>
              <a:t>Quatrième niveau</a:t>
            </a:r>
          </a:p>
          <a:p>
            <a:pPr lvl="4"/>
            <a:r>
              <a:rPr lang="de-CH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5225"/>
            <a:ext cx="2136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5225"/>
            <a:ext cx="2136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80AB0477-319B-4EAF-BF39-08BE20730C8D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 b="1" smtClean="0"/>
              <a:t>Nouvelles parentalités en contextes musulmans ?</a:t>
            </a:r>
            <a:endParaRPr lang="en-US" smtClean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010400" cy="1752600"/>
          </a:xfrm>
        </p:spPr>
        <p:txBody>
          <a:bodyPr/>
          <a:lstStyle/>
          <a:p>
            <a:r>
              <a:rPr lang="en-US" sz="2800" b="1" smtClean="0"/>
              <a:t>Enfants sans parage, légitimité et continuité transgénérationnelle du </a:t>
            </a:r>
            <a:r>
              <a:rPr lang="en-US" sz="2800" b="1" i="1" smtClean="0"/>
              <a:t>nasab</a:t>
            </a:r>
            <a:endParaRPr lang="en-US" sz="2800" smtClean="0"/>
          </a:p>
        </p:txBody>
      </p:sp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965200" y="5505450"/>
            <a:ext cx="72151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400"/>
              <a:t>Saskia Walentowitz - Édouard Conte</a:t>
            </a:r>
          </a:p>
          <a:p>
            <a:pPr algn="ctr">
              <a:buFontTx/>
              <a:buNone/>
            </a:pPr>
            <a:r>
              <a:rPr lang="en-US" sz="2400"/>
              <a:t>Institut d’Anthropologie Sociale, Université de Berne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orties germains 01-nu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6450" y="274638"/>
            <a:ext cx="6402388" cy="5851525"/>
          </a:xfrm>
        </p:spPr>
      </p:pic>
      <p:sp>
        <p:nvSpPr>
          <p:cNvPr id="3" name="Rectangle 2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Droit, asymétries de genre </a:t>
            </a:r>
            <a:r>
              <a:rPr lang="en-US" b="1" i="1" smtClean="0"/>
              <a:t>et</a:t>
            </a:r>
            <a:r>
              <a:rPr lang="en-US" b="1" smtClean="0"/>
              <a:t> </a:t>
            </a:r>
            <a:r>
              <a:rPr lang="en-US" smtClean="0"/>
              <a:t>continuité transgénérationnelle du </a:t>
            </a:r>
            <a:r>
              <a:rPr lang="en-US" i="1" smtClean="0"/>
              <a:t>nasab</a:t>
            </a:r>
          </a:p>
          <a:p>
            <a:pPr algn="ctr"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z="2800" smtClean="0"/>
              <a:t>Nouvelles parentalités en contextes musulmans ?</a:t>
            </a:r>
          </a:p>
          <a:p>
            <a:r>
              <a:rPr lang="en-US" sz="2800" smtClean="0"/>
              <a:t>Réformes juridiques et érosion de l’exclusivité de l’alliance dans la transmission du </a:t>
            </a:r>
            <a:r>
              <a:rPr lang="en-US" sz="2800" i="1" smtClean="0"/>
              <a:t>nasab</a:t>
            </a: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Transitions démographiques et permanence du mariage entre proches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375025" y="-644525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Généalogies Afalawa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849313"/>
            <a:ext cx="7772400" cy="5006975"/>
          </a:xfrm>
        </p:spPr>
      </p:pic>
      <p:sp>
        <p:nvSpPr>
          <p:cNvPr id="3" name="Rectangle 2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orties germains 05ter-nu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613" y="649288"/>
            <a:ext cx="8232775" cy="5102225"/>
          </a:xfrm>
        </p:spPr>
      </p:pic>
      <p:sp>
        <p:nvSpPr>
          <p:cNvPr id="3" name="Rectangle 2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1800" smtClean="0"/>
              <a:t>Échanges matrimoniaux entre deux </a:t>
            </a:r>
            <a:r>
              <a:rPr lang="fr-CH" sz="1800" i="1" baseline="30000" smtClean="0"/>
              <a:t>c</a:t>
            </a:r>
            <a:r>
              <a:rPr lang="fr-CH" sz="1800" i="1" smtClean="0"/>
              <a:t>aylât</a:t>
            </a:r>
            <a:r>
              <a:rPr lang="fr-CH" sz="1800" smtClean="0"/>
              <a:t> renommés de Tunis à travers cinq génerations</a:t>
            </a:r>
            <a:br>
              <a:rPr lang="fr-CH" sz="1800" smtClean="0"/>
            </a:br>
            <a:r>
              <a:rPr lang="fr-CH" sz="1800" smtClean="0"/>
              <a:t/>
            </a:r>
            <a:br>
              <a:rPr lang="fr-CH" sz="1800" smtClean="0"/>
            </a:br>
            <a:r>
              <a:rPr lang="fr-CH" sz="1600" smtClean="0"/>
              <a:t>Source: Ferchiou 1992: 150</a:t>
            </a:r>
            <a:endParaRPr lang="de-CH" sz="1600" smtClean="0"/>
          </a:p>
        </p:txBody>
      </p:sp>
      <p:pic>
        <p:nvPicPr>
          <p:cNvPr id="38918" name="Picture 103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73238"/>
            <a:ext cx="8232775" cy="418465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32775" cy="1143000"/>
          </a:xfrm>
        </p:spPr>
        <p:txBody>
          <a:bodyPr/>
          <a:lstStyle/>
          <a:p>
            <a:r>
              <a:rPr lang="fr-CH" sz="1800" smtClean="0"/>
              <a:t>The genalogy </a:t>
            </a:r>
            <a:r>
              <a:rPr lang="fr-CH" sz="1800" i="1" smtClean="0"/>
              <a:t>(shajarat al-ansâb)</a:t>
            </a:r>
            <a:r>
              <a:rPr lang="fr-CH" sz="1800" smtClean="0"/>
              <a:t> of the al-Husaynî family of Jerusalem</a:t>
            </a:r>
            <a:endParaRPr lang="de-CH" sz="1800" smtClean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68538" y="1125538"/>
            <a:ext cx="4535487" cy="445293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6084" name="Picture 1028" descr="Husseini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52513"/>
            <a:ext cx="4708525" cy="58054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Introduction</a:t>
            </a:r>
            <a:endParaRPr lang="en-US" b="1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3277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parentalités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pays </a:t>
            </a:r>
            <a:r>
              <a:rPr lang="en-US" dirty="0" err="1" smtClean="0"/>
              <a:t>occidentaux</a:t>
            </a: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altLang="ja-JP" dirty="0" smtClean="0">
                <a:ea typeface="ＭＳ Ｐゴシック" charset="-128"/>
              </a:rPr>
              <a:t>Point de “</a:t>
            </a:r>
            <a:r>
              <a:rPr lang="en-US" altLang="ja-JP" dirty="0" err="1" smtClean="0">
                <a:ea typeface="ＭＳ Ｐゴシック" charset="-128"/>
              </a:rPr>
              <a:t>démariage</a:t>
            </a:r>
            <a:r>
              <a:rPr lang="en-US" altLang="ja-JP" dirty="0" smtClean="0">
                <a:ea typeface="ＭＳ Ｐゴシック" charset="-128"/>
              </a:rPr>
              <a:t>” en </a:t>
            </a:r>
            <a:r>
              <a:rPr lang="en-US" altLang="ja-JP" dirty="0" err="1" smtClean="0">
                <a:ea typeface="ＭＳ Ｐゴシック" charset="-128"/>
              </a:rPr>
              <a:t>contextes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musulmans</a:t>
            </a:r>
            <a:endParaRPr lang="en-US" altLang="ja-JP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dirty="0" err="1" smtClean="0">
                <a:ea typeface="ＭＳ Ｐゴシック" charset="-128"/>
              </a:rPr>
              <a:t>Exclusivité</a:t>
            </a:r>
            <a:r>
              <a:rPr lang="en-US" altLang="ja-JP" dirty="0" smtClean="0">
                <a:ea typeface="ＭＳ Ｐゴシック" charset="-128"/>
              </a:rPr>
              <a:t> de </a:t>
            </a:r>
            <a:r>
              <a:rPr lang="en-US" altLang="ja-JP" dirty="0" err="1" smtClean="0">
                <a:ea typeface="ＭＳ Ｐゴシック" charset="-128"/>
              </a:rPr>
              <a:t>l’alliance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dans</a:t>
            </a:r>
            <a:r>
              <a:rPr lang="en-US" altLang="ja-JP" dirty="0" smtClean="0">
                <a:ea typeface="ＭＳ Ｐゴシック" charset="-128"/>
              </a:rPr>
              <a:t> la transmission de la </a:t>
            </a:r>
            <a:r>
              <a:rPr lang="en-US" altLang="ja-JP" dirty="0" err="1" smtClean="0">
                <a:ea typeface="ＭＳ Ｐゴシック" charset="-128"/>
              </a:rPr>
              <a:t>filiation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légitime</a:t>
            </a:r>
            <a:endParaRPr lang="en-US" altLang="ja-JP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ja-JP" sz="2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375025" y="-644525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Objectif et plan de l’exposé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smtClean="0"/>
              <a:t>De la filiation légitime à la continuité transgénérationnelle du </a:t>
            </a:r>
            <a:r>
              <a:rPr lang="en-US" sz="2800" b="1" i="1" smtClean="0"/>
              <a:t>nasab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Filiation légitime et adoption en droit et dans la pratique sociale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Réformes juridiques relatives à l’adoption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Filiation légitime et mariage entre proches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Germanité, alliance, filiation : une perspective anthropologique sur le </a:t>
            </a:r>
            <a:r>
              <a:rPr lang="en-US" sz="2800" i="1" smtClean="0"/>
              <a:t>nasab</a:t>
            </a: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375025" y="-644525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Filiation légitime et adoption</a:t>
            </a: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Le </a:t>
            </a:r>
            <a:r>
              <a:rPr lang="en-US" i="1" smtClean="0"/>
              <a:t>nasab</a:t>
            </a:r>
          </a:p>
          <a:p>
            <a:r>
              <a:rPr lang="en-US" smtClean="0"/>
              <a:t>Interdit de l’adoption “plénière”</a:t>
            </a:r>
          </a:p>
          <a:p>
            <a:r>
              <a:rPr lang="en-US" i="1" smtClean="0"/>
              <a:t>Kafala</a:t>
            </a:r>
            <a:r>
              <a:rPr lang="en-US" smtClean="0"/>
              <a:t> et pratiques sociales de l’adoption</a:t>
            </a:r>
          </a:p>
          <a:p>
            <a:r>
              <a:rPr lang="en-US" smtClean="0"/>
              <a:t>Enfants conçus hors mariage et pratiques d’affiliation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375025" y="-644525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Débats et dilemmes contemporains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Nombre vertigineux d’enfants sans </a:t>
            </a:r>
            <a:r>
              <a:rPr lang="en-US" i="1" smtClean="0"/>
              <a:t>nasab</a:t>
            </a:r>
            <a:endParaRPr lang="en-US" smtClean="0"/>
          </a:p>
          <a:p>
            <a:r>
              <a:rPr lang="en-US" smtClean="0"/>
              <a:t>Débats publics autour de la filiation</a:t>
            </a:r>
          </a:p>
          <a:p>
            <a:r>
              <a:rPr lang="en-US" smtClean="0"/>
              <a:t>Réformes juridiques sans remise en cause de l’exclusivité de l’alliance au fondement de la filiation légitime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375025" y="-644525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Ontologie du </a:t>
            </a:r>
            <a:r>
              <a:rPr lang="en-US" sz="4000" i="1" smtClean="0"/>
              <a:t>nasab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mtClean="0"/>
              <a:t>De la filiation légitime à la continuité transgénérationnelle du </a:t>
            </a:r>
            <a:r>
              <a:rPr lang="en-US" i="1" smtClean="0"/>
              <a:t>nasab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i="1" smtClean="0"/>
          </a:p>
          <a:p>
            <a:pPr>
              <a:lnSpc>
                <a:spcPct val="90000"/>
              </a:lnSpc>
            </a:pPr>
            <a:r>
              <a:rPr lang="en-US" smtClean="0"/>
              <a:t>L’illusion agnatique</a:t>
            </a:r>
          </a:p>
          <a:p>
            <a:pPr>
              <a:lnSpc>
                <a:spcPct val="90000"/>
              </a:lnSpc>
            </a:pPr>
            <a:r>
              <a:rPr lang="en-US" smtClean="0"/>
              <a:t>Unions entre proches et mariage par permutation des germains (</a:t>
            </a:r>
            <a:r>
              <a:rPr lang="en-US" i="1" smtClean="0"/>
              <a:t>badal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r>
              <a:rPr lang="en-US" smtClean="0"/>
              <a:t>Le </a:t>
            </a:r>
            <a:r>
              <a:rPr lang="en-US" i="1" smtClean="0"/>
              <a:t>nasab</a:t>
            </a:r>
            <a:r>
              <a:rPr lang="en-US" smtClean="0"/>
              <a:t> comme processus fondé sur la relation de germanité</a:t>
            </a:r>
            <a:endParaRPr lang="en-US" i="1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375025" y="-644525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58388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64076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orties Dos Ayttawar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313" y="274638"/>
            <a:ext cx="7953375" cy="5851525"/>
          </a:xfrm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244850" y="6243638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/>
              <a:t>Généalogie touarègue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0734" y="6396335"/>
            <a:ext cx="3321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©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askia </a:t>
            </a:r>
            <a:r>
              <a:rPr lang="fr-FR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Walentowitz</a:t>
            </a:r>
            <a:endParaRPr lang="fr-FR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808080"/>
      </a:dk1>
      <a:lt1>
        <a:srgbClr val="FFFFFF"/>
      </a:lt1>
      <a:dk2>
        <a:srgbClr val="0000B8"/>
      </a:dk2>
      <a:lt2>
        <a:srgbClr val="FBFF0D"/>
      </a:lt2>
      <a:accent1>
        <a:srgbClr val="BBE0E3"/>
      </a:accent1>
      <a:accent2>
        <a:srgbClr val="333399"/>
      </a:accent2>
      <a:accent3>
        <a:srgbClr val="AAAAD8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327</Words>
  <Application>Microsoft Office PowerPoint</Application>
  <PresentationFormat>Affichage à l'écran (4:3)</PresentationFormat>
  <Paragraphs>59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Standarddesign</vt:lpstr>
      <vt:lpstr>Nouvelles parentalités en contextes musulmans ?</vt:lpstr>
      <vt:lpstr>Introduction</vt:lpstr>
      <vt:lpstr>Objectif et plan de l’exposé</vt:lpstr>
      <vt:lpstr>Filiation légitime et adoption</vt:lpstr>
      <vt:lpstr>Débats et dilemmes contemporains</vt:lpstr>
      <vt:lpstr>Ontologie du nasab</vt:lpstr>
      <vt:lpstr>Diapositive 7</vt:lpstr>
      <vt:lpstr>Diapositive 8</vt:lpstr>
      <vt:lpstr>Diapositive 9</vt:lpstr>
      <vt:lpstr>Diapositive 10</vt:lpstr>
      <vt:lpstr>Conclusion</vt:lpstr>
      <vt:lpstr>Diapositive 12</vt:lpstr>
      <vt:lpstr>Diapositive 13</vt:lpstr>
      <vt:lpstr>Échanges matrimoniaux entre deux caylât renommés de Tunis à travers cinq génerations  Source: Ferchiou 1992: 150</vt:lpstr>
      <vt:lpstr>The genalogy (shajarat al-ansâb) of the al-Husaynî family of Jerusalem</vt:lpstr>
    </vt:vector>
  </TitlesOfParts>
  <Company>Universität Bern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Transition in the Greater Middle East</dc:title>
  <dc:creator>Edouard Conte</dc:creator>
  <cp:lastModifiedBy>Sophie Haberbüsch</cp:lastModifiedBy>
  <cp:revision>151</cp:revision>
  <dcterms:created xsi:type="dcterms:W3CDTF">2010-11-01T20:22:48Z</dcterms:created>
  <dcterms:modified xsi:type="dcterms:W3CDTF">2012-01-10T09:40:11Z</dcterms:modified>
</cp:coreProperties>
</file>