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7" r:id="rId3"/>
    <p:sldId id="277" r:id="rId4"/>
    <p:sldId id="278" r:id="rId5"/>
    <p:sldId id="283" r:id="rId6"/>
    <p:sldId id="266" r:id="rId7"/>
    <p:sldId id="279" r:id="rId8"/>
    <p:sldId id="280" r:id="rId9"/>
    <p:sldId id="282" r:id="rId10"/>
    <p:sldId id="284" r:id="rId11"/>
    <p:sldId id="274" r:id="rId12"/>
    <p:sldId id="273" r:id="rId13"/>
    <p:sldId id="259" r:id="rId14"/>
    <p:sldId id="260" r:id="rId15"/>
    <p:sldId id="261" r:id="rId16"/>
    <p:sldId id="272" r:id="rId17"/>
    <p:sldId id="270" r:id="rId18"/>
    <p:sldId id="271" r:id="rId19"/>
    <p:sldId id="263" r:id="rId20"/>
    <p:sldId id="265" r:id="rId21"/>
    <p:sldId id="262" r:id="rId22"/>
    <p:sldId id="257" r:id="rId23"/>
    <p:sldId id="258" r:id="rId24"/>
    <p:sldId id="264" r:id="rId25"/>
    <p:sldId id="26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556FA0-3166-4A32-B491-6192E4566064}" type="datetimeFigureOut">
              <a:rPr lang="fr-FR" smtClean="0"/>
              <a:pPr/>
              <a:t>10/01/2012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19BEAF-BB90-449B-AF1E-E6DD582BDC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56FA0-3166-4A32-B491-6192E4566064}" type="datetimeFigureOut">
              <a:rPr lang="fr-FR" smtClean="0"/>
              <a:pPr/>
              <a:t>10/01/2012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9BEAF-BB90-449B-AF1E-E6DD582BDCA9}"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hristian.lachal@wanadoo.fr"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91440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400" b="1" i="1" u="none" strike="noStrike" cap="none" normalizeH="0" baseline="0" dirty="0" smtClean="0">
              <a:ln>
                <a:noFill/>
              </a:ln>
              <a:solidFill>
                <a:srgbClr val="403152"/>
              </a:solidFill>
              <a:effectLst/>
              <a:latin typeface="Bradley Hand ITC" pitchFamily="66" charset="0"/>
              <a:ea typeface="Calibri" pitchFamily="34" charset="0"/>
              <a:cs typeface="HelveticaNeue-ThinItalic"/>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400" b="1" i="1" dirty="0" smtClean="0">
              <a:solidFill>
                <a:srgbClr val="403152"/>
              </a:solidFill>
              <a:latin typeface="Bradley Hand ITC" pitchFamily="66" charset="0"/>
              <a:ea typeface="Calibri" pitchFamily="34" charset="0"/>
              <a:cs typeface="HelveticaNeue-ThinItalic"/>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solidFill>
                  <a:schemeClr val="accent6">
                    <a:lumMod val="75000"/>
                  </a:schemeClr>
                </a:solidFill>
                <a:effectLst/>
                <a:latin typeface="Batang" pitchFamily="18" charset="-127"/>
                <a:ea typeface="Batang" pitchFamily="18" charset="-127"/>
                <a:cs typeface="HelveticaNeue-ThinItalic"/>
              </a:rPr>
              <a:t>13e colloque de la revue transculturelle L’autre</a:t>
            </a:r>
          </a:p>
          <a:p>
            <a:pPr marL="0" marR="0" lvl="0" indent="0" algn="ctr" defTabSz="914400" rtl="0" eaLnBrk="1" fontAlgn="base" latinLnBrk="0" hangingPunct="1">
              <a:lnSpc>
                <a:spcPct val="100000"/>
              </a:lnSpc>
              <a:spcBef>
                <a:spcPct val="0"/>
              </a:spcBef>
              <a:spcAft>
                <a:spcPct val="0"/>
              </a:spcAft>
              <a:buClrTx/>
              <a:buSzTx/>
              <a:buFontTx/>
              <a:buNone/>
              <a:tabLst/>
            </a:pPr>
            <a:endParaRPr lang="fr-FR" sz="3200" b="1" i="1" dirty="0" smtClean="0">
              <a:solidFill>
                <a:srgbClr val="403152"/>
              </a:solidFill>
              <a:latin typeface="Bradley Hand ITC"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1" u="none" strike="noStrike" cap="none" normalizeH="0" baseline="0" dirty="0" smtClean="0">
                <a:ln>
                  <a:noFill/>
                </a:ln>
                <a:solidFill>
                  <a:schemeClr val="accent2">
                    <a:lumMod val="40000"/>
                    <a:lumOff val="60000"/>
                  </a:schemeClr>
                </a:solidFill>
                <a:effectLst/>
                <a:latin typeface="Batang" pitchFamily="18" charset="-127"/>
                <a:ea typeface="Batang" pitchFamily="18" charset="-127"/>
                <a:cs typeface="HelveticaNeue-ThinItalic"/>
              </a:rPr>
              <a:t>Filiations, affiliations, adoptions</a:t>
            </a:r>
            <a:endParaRPr kumimoji="0" lang="fr-FR" sz="900" b="0" i="0" u="none" strike="noStrike" cap="none" normalizeH="0" baseline="0" dirty="0" smtClean="0">
              <a:ln>
                <a:noFill/>
              </a:ln>
              <a:solidFill>
                <a:schemeClr val="accent2">
                  <a:lumMod val="40000"/>
                  <a:lumOff val="6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dirty="0" smtClean="0">
                <a:ln>
                  <a:noFill/>
                </a:ln>
                <a:solidFill>
                  <a:schemeClr val="bg1"/>
                </a:solidFill>
                <a:effectLst/>
                <a:latin typeface="Calibri" pitchFamily="34" charset="0"/>
                <a:ea typeface="Calibri" pitchFamily="34" charset="0"/>
                <a:cs typeface="HelveticaNeue-BoldItalic"/>
              </a:rPr>
              <a:t>2 et 3 décembre 2011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Hôpitaux Universitaires de Gen</a:t>
            </a:r>
            <a:r>
              <a:rPr kumimoji="0" lang="fr-FR" sz="1200" b="0" i="0" u="none" strike="noStrike" cap="none" normalizeH="0" baseline="0" dirty="0" smtClean="0">
                <a:ln>
                  <a:noFill/>
                </a:ln>
                <a:solidFill>
                  <a:schemeClr val="bg1"/>
                </a:solidFill>
                <a:effectLst/>
                <a:latin typeface="Calibri"/>
                <a:ea typeface="Batang" pitchFamily="18" charset="-127"/>
                <a:cs typeface="HelveticaNeue-Light"/>
              </a:rPr>
              <a:t>è</a:t>
            </a: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ve | Auditoire Marcel Jenny</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Organis</a:t>
            </a:r>
            <a:r>
              <a:rPr kumimoji="0" lang="fr-FR" sz="1200" b="0" i="0" u="none" strike="noStrike" cap="none" normalizeH="0" baseline="0" dirty="0" smtClean="0">
                <a:ln>
                  <a:noFill/>
                </a:ln>
                <a:solidFill>
                  <a:schemeClr val="bg1"/>
                </a:solidFill>
                <a:effectLst/>
                <a:latin typeface="Calibri"/>
                <a:ea typeface="Batang" pitchFamily="18" charset="-127"/>
                <a:cs typeface="HelveticaNeue-Light"/>
              </a:rPr>
              <a:t>é</a:t>
            </a: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 en collaboration avec le service de psychiatrie</a:t>
            </a:r>
            <a:endParaRPr kumimoji="0" lang="fr-FR"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de l</a:t>
            </a:r>
            <a:r>
              <a:rPr kumimoji="0" lang="fr-FR" sz="1200" b="0" i="0" u="none" strike="noStrike" cap="none" normalizeH="0" baseline="0" dirty="0" smtClean="0">
                <a:ln>
                  <a:noFill/>
                </a:ln>
                <a:solidFill>
                  <a:schemeClr val="bg1"/>
                </a:solidFill>
                <a:effectLst/>
                <a:latin typeface="Calibri"/>
                <a:ea typeface="Batang" pitchFamily="18" charset="-127"/>
                <a:cs typeface="HelveticaNeue-Light"/>
              </a:rPr>
              <a:t>’</a:t>
            </a: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enfant et de l</a:t>
            </a:r>
            <a:r>
              <a:rPr kumimoji="0" lang="fr-FR" sz="1200" b="0" i="0" u="none" strike="noStrike" cap="none" normalizeH="0" baseline="0" dirty="0" smtClean="0">
                <a:ln>
                  <a:noFill/>
                </a:ln>
                <a:solidFill>
                  <a:schemeClr val="bg1"/>
                </a:solidFill>
                <a:effectLst/>
                <a:latin typeface="Calibri"/>
                <a:ea typeface="Batang" pitchFamily="18" charset="-127"/>
                <a:cs typeface="HelveticaNeue-Light"/>
              </a:rPr>
              <a:t>’</a:t>
            </a:r>
            <a:r>
              <a:rPr kumimoji="0" lang="fr-FR" sz="1200" b="0" i="0" u="none" strike="noStrike" cap="none" normalizeH="0" baseline="0" dirty="0" smtClean="0">
                <a:ln>
                  <a:noFill/>
                </a:ln>
                <a:solidFill>
                  <a:schemeClr val="bg1"/>
                </a:solidFill>
                <a:effectLst/>
                <a:latin typeface="Batang" pitchFamily="18" charset="-127"/>
                <a:ea typeface="Batang" pitchFamily="18" charset="-127"/>
                <a:cs typeface="HelveticaNeue-Light"/>
              </a:rPr>
              <a:t>adolescent des HUG</a:t>
            </a:r>
          </a:p>
          <a:p>
            <a:pPr marL="0" marR="0" lvl="0" indent="0" algn="ctr" defTabSz="914400" rtl="0" eaLnBrk="0" fontAlgn="base" latinLnBrk="0" hangingPunct="0">
              <a:lnSpc>
                <a:spcPct val="100000"/>
              </a:lnSpc>
              <a:spcBef>
                <a:spcPct val="0"/>
              </a:spcBef>
              <a:spcAft>
                <a:spcPct val="0"/>
              </a:spcAft>
              <a:buClrTx/>
              <a:buSzTx/>
              <a:buFontTx/>
              <a:buNone/>
              <a:tabLst/>
            </a:pPr>
            <a:endParaRPr lang="fr-FR" sz="1100" dirty="0" smtClean="0">
              <a:solidFill>
                <a:srgbClr val="000000"/>
              </a:solidFill>
              <a:latin typeface="Batang" pitchFamily="18" charset="-127"/>
              <a:ea typeface="Batang" pitchFamily="18" charset="-127"/>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rgbClr val="000000"/>
              </a:solidFill>
              <a:effectLst/>
              <a:latin typeface="Batang" pitchFamily="18" charset="-127"/>
              <a:ea typeface="Batang" pitchFamily="18" charset="-127"/>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100" dirty="0" smtClean="0">
              <a:solidFill>
                <a:srgbClr val="000000"/>
              </a:solidFill>
              <a:latin typeface="Batang" pitchFamily="18" charset="-127"/>
              <a:ea typeface="Batang" pitchFamily="18" charset="-127"/>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rgbClr val="000000"/>
              </a:solidFill>
              <a:effectLst/>
              <a:latin typeface="Batang" pitchFamily="18" charset="-127"/>
              <a:ea typeface="Batang" pitchFamily="18" charset="-127"/>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100" dirty="0" smtClean="0">
              <a:solidFill>
                <a:srgbClr val="000000"/>
              </a:solidFill>
              <a:latin typeface="Batang" pitchFamily="18" charset="-127"/>
              <a:ea typeface="Batang" pitchFamily="18" charset="-127"/>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FF00"/>
                </a:solidFill>
                <a:effectLst/>
                <a:latin typeface="Andalus" pitchFamily="2" charset="-78"/>
                <a:ea typeface="Calibri" pitchFamily="34" charset="0"/>
                <a:cs typeface="Andalus" pitchFamily="2" charset="-78"/>
              </a:rPr>
              <a:t>Familles dans la tourmente : Gaza, Freetown, Banda Aceh</a:t>
            </a:r>
            <a:r>
              <a:rPr kumimoji="0" lang="fr-FR" sz="2400" b="1" i="0" u="none" strike="noStrike" cap="none" normalizeH="0" baseline="0" dirty="0" smtClean="0">
                <a:ln>
                  <a:noFill/>
                </a:ln>
                <a:solidFill>
                  <a:srgbClr val="FFFF00"/>
                </a:solidFill>
                <a:effectLst/>
                <a:latin typeface="Calibri"/>
                <a:ea typeface="Calibri" pitchFamily="34" charset="0"/>
                <a:cs typeface="Andalus" pitchFamily="2" charset="-78"/>
              </a:rPr>
              <a:t>…</a:t>
            </a:r>
            <a:endParaRPr kumimoji="0" lang="fr-FR" sz="2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chemeClr val="bg1">
                  <a:lumMod val="85000"/>
                </a:schemeClr>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1600" b="1" dirty="0" smtClean="0">
              <a:solidFill>
                <a:srgbClr val="002060"/>
              </a:solidFill>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2">
                    <a:lumMod val="40000"/>
                    <a:lumOff val="60000"/>
                  </a:schemeClr>
                </a:solidFill>
                <a:effectLst/>
                <a:latin typeface="Arial" pitchFamily="34" charset="0"/>
                <a:ea typeface="Calibri" pitchFamily="34" charset="0"/>
                <a:cs typeface="Arial" pitchFamily="34" charset="0"/>
              </a:rPr>
              <a:t>Christian Lachal</a:t>
            </a:r>
            <a:endParaRPr kumimoji="0" lang="fr-FR" sz="9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2">
                    <a:lumMod val="40000"/>
                    <a:lumOff val="60000"/>
                  </a:schemeClr>
                </a:solidFill>
                <a:effectLst/>
                <a:latin typeface="Arial" pitchFamily="34" charset="0"/>
                <a:ea typeface="Calibri" pitchFamily="34" charset="0"/>
                <a:cs typeface="Arial" pitchFamily="34" charset="0"/>
              </a:rPr>
              <a:t>P</a:t>
            </a:r>
            <a:r>
              <a:rPr kumimoji="0" lang="fr-FR" sz="1600" b="0" i="1" u="none" strike="noStrike" cap="none" normalizeH="0" baseline="0" dirty="0" smtClean="0">
                <a:ln>
                  <a:noFill/>
                </a:ln>
                <a:solidFill>
                  <a:schemeClr val="tx2">
                    <a:lumMod val="40000"/>
                    <a:lumOff val="60000"/>
                  </a:schemeClr>
                </a:solidFill>
                <a:effectLst/>
                <a:latin typeface="Calibri"/>
                <a:ea typeface="Calibri" pitchFamily="34" charset="0"/>
                <a:cs typeface="Arial" pitchFamily="34" charset="0"/>
              </a:rPr>
              <a:t>é</a:t>
            </a:r>
            <a:r>
              <a:rPr kumimoji="0" lang="fr-FR" sz="1600" b="0" i="1" u="none" strike="noStrike" cap="none" normalizeH="0" baseline="0" dirty="0" smtClean="0">
                <a:ln>
                  <a:noFill/>
                </a:ln>
                <a:solidFill>
                  <a:schemeClr val="tx2">
                    <a:lumMod val="40000"/>
                    <a:lumOff val="60000"/>
                  </a:schemeClr>
                </a:solidFill>
                <a:effectLst/>
                <a:latin typeface="Arial" pitchFamily="34" charset="0"/>
                <a:ea typeface="Calibri" pitchFamily="34" charset="0"/>
                <a:cs typeface="Arial" pitchFamily="34" charset="0"/>
              </a:rPr>
              <a:t>dopsychiatre, psychanalyste, Clermont-Ferrand</a:t>
            </a:r>
            <a:endParaRPr kumimoji="0" lang="fr-FR" sz="9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itchFamily="34" charset="0"/>
                <a:ea typeface="Calibri" pitchFamily="34" charset="0"/>
                <a:cs typeface="Arial" pitchFamily="34" charset="0"/>
                <a:hlinkClick r:id="rId2"/>
              </a:rPr>
              <a:t>christian.lachal@wanadoo.fr</a:t>
            </a:r>
            <a:endParaRPr kumimoji="0" lang="fr-FR"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2636912"/>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285728"/>
          </a:xfrm>
        </p:spPr>
        <p:txBody>
          <a:bodyPr>
            <a:no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graphicFrame>
        <p:nvGraphicFramePr>
          <p:cNvPr id="4" name="Espace réservé du contenu 3"/>
          <p:cNvGraphicFramePr>
            <a:graphicFrameLocks noGrp="1"/>
          </p:cNvGraphicFramePr>
          <p:nvPr>
            <p:ph idx="1"/>
          </p:nvPr>
        </p:nvGraphicFramePr>
        <p:xfrm>
          <a:off x="357188" y="571500"/>
          <a:ext cx="8429625" cy="6000772"/>
        </p:xfrm>
        <a:graphic>
          <a:graphicData uri="http://schemas.openxmlformats.org/drawingml/2006/table">
            <a:tbl>
              <a:tblPr firstRow="1" bandRow="1">
                <a:tableStyleId>{3B4B98B0-60AC-42C2-AFA5-B58CD77FA1E5}</a:tableStyleId>
              </a:tblPr>
              <a:tblGrid>
                <a:gridCol w="2809875"/>
                <a:gridCol w="2809875"/>
                <a:gridCol w="2809875"/>
              </a:tblGrid>
              <a:tr h="1500193">
                <a:tc>
                  <a:txBody>
                    <a:bodyPr/>
                    <a:lstStyle/>
                    <a:p>
                      <a:r>
                        <a:rPr lang="fr-FR" sz="2000" b="1" dirty="0" smtClean="0">
                          <a:solidFill>
                            <a:srgbClr val="FFFF00"/>
                          </a:solidFill>
                        </a:rPr>
                        <a:t>AGENT</a:t>
                      </a:r>
                      <a:endParaRPr lang="fr-FR" sz="2000" b="1" dirty="0">
                        <a:solidFill>
                          <a:srgbClr val="FFFF00"/>
                        </a:solidFill>
                      </a:endParaRPr>
                    </a:p>
                  </a:txBody>
                  <a:tcPr/>
                </a:tc>
                <a:tc>
                  <a:txBody>
                    <a:bodyPr/>
                    <a:lstStyle/>
                    <a:p>
                      <a:r>
                        <a:rPr lang="fr-FR" sz="2000" b="1" dirty="0" smtClean="0">
                          <a:solidFill>
                            <a:srgbClr val="FFFF00"/>
                          </a:solidFill>
                        </a:rPr>
                        <a:t>MANQUE </a:t>
                      </a:r>
                      <a:endParaRPr lang="fr-FR" sz="2000" b="1" dirty="0">
                        <a:solidFill>
                          <a:srgbClr val="FFFF00"/>
                        </a:solidFill>
                      </a:endParaRPr>
                    </a:p>
                  </a:txBody>
                  <a:tcPr/>
                </a:tc>
                <a:tc>
                  <a:txBody>
                    <a:bodyPr/>
                    <a:lstStyle/>
                    <a:p>
                      <a:r>
                        <a:rPr lang="fr-FR" sz="2000" b="1" dirty="0" smtClean="0">
                          <a:solidFill>
                            <a:srgbClr val="FFFF00"/>
                          </a:solidFill>
                        </a:rPr>
                        <a:t>OBJET</a:t>
                      </a:r>
                      <a:endParaRPr lang="fr-FR" sz="2000" b="1" dirty="0">
                        <a:solidFill>
                          <a:srgbClr val="FFFF00"/>
                        </a:solidFill>
                      </a:endParaRPr>
                    </a:p>
                  </a:txBody>
                  <a:tcPr/>
                </a:tc>
              </a:tr>
              <a:tr h="1500193">
                <a:tc>
                  <a:txBody>
                    <a:bodyPr/>
                    <a:lstStyle/>
                    <a:p>
                      <a:r>
                        <a:rPr lang="fr-FR" sz="2000" b="1" dirty="0" smtClean="0">
                          <a:solidFill>
                            <a:srgbClr val="FFFF00"/>
                          </a:solidFill>
                        </a:rPr>
                        <a:t>PÈRE</a:t>
                      </a:r>
                      <a:r>
                        <a:rPr lang="fr-FR" sz="2000" b="1" baseline="0" dirty="0" smtClean="0">
                          <a:solidFill>
                            <a:srgbClr val="FFFF00"/>
                          </a:solidFill>
                        </a:rPr>
                        <a:t> REEL</a:t>
                      </a:r>
                      <a:endParaRPr lang="fr-FR" sz="2000" b="1" dirty="0">
                        <a:solidFill>
                          <a:srgbClr val="FFFF00"/>
                        </a:solidFill>
                      </a:endParaRPr>
                    </a:p>
                  </a:txBody>
                  <a:tcPr/>
                </a:tc>
                <a:tc>
                  <a:txBody>
                    <a:bodyPr/>
                    <a:lstStyle/>
                    <a:p>
                      <a:r>
                        <a:rPr lang="fr-FR" sz="2000" b="1" dirty="0" smtClean="0">
                          <a:solidFill>
                            <a:srgbClr val="FFFF00"/>
                          </a:solidFill>
                        </a:rPr>
                        <a:t>CASTRATION</a:t>
                      </a:r>
                      <a:endParaRPr lang="fr-FR" sz="2000" b="1" dirty="0">
                        <a:solidFill>
                          <a:srgbClr val="FFFF00"/>
                        </a:solidFill>
                      </a:endParaRPr>
                    </a:p>
                  </a:txBody>
                  <a:tcPr/>
                </a:tc>
                <a:tc>
                  <a:txBody>
                    <a:bodyPr/>
                    <a:lstStyle/>
                    <a:p>
                      <a:r>
                        <a:rPr lang="fr-FR" sz="2000" b="1" dirty="0" smtClean="0">
                          <a:solidFill>
                            <a:srgbClr val="FFFF00"/>
                          </a:solidFill>
                        </a:rPr>
                        <a:t>IMAGINAIRE</a:t>
                      </a:r>
                      <a:endParaRPr lang="fr-FR" sz="2000" b="1" dirty="0">
                        <a:solidFill>
                          <a:srgbClr val="FFFF00"/>
                        </a:solidFill>
                      </a:endParaRPr>
                    </a:p>
                  </a:txBody>
                  <a:tcPr/>
                </a:tc>
              </a:tr>
              <a:tr h="1500193">
                <a:tc>
                  <a:txBody>
                    <a:bodyPr/>
                    <a:lstStyle/>
                    <a:p>
                      <a:r>
                        <a:rPr lang="fr-FR" sz="2000" b="1" dirty="0" smtClean="0">
                          <a:solidFill>
                            <a:srgbClr val="FFFF00"/>
                          </a:solidFill>
                        </a:rPr>
                        <a:t>MERE SYMBOLIQUE</a:t>
                      </a:r>
                      <a:endParaRPr lang="fr-FR" sz="2000" b="1" dirty="0">
                        <a:solidFill>
                          <a:srgbClr val="FFFF00"/>
                        </a:solidFill>
                      </a:endParaRPr>
                    </a:p>
                  </a:txBody>
                  <a:tcPr/>
                </a:tc>
                <a:tc>
                  <a:txBody>
                    <a:bodyPr/>
                    <a:lstStyle/>
                    <a:p>
                      <a:r>
                        <a:rPr lang="fr-FR" sz="2000" b="1" dirty="0" smtClean="0">
                          <a:solidFill>
                            <a:srgbClr val="FFFF00"/>
                          </a:solidFill>
                        </a:rPr>
                        <a:t>FRUSTRATION</a:t>
                      </a:r>
                      <a:endParaRPr lang="fr-FR" sz="2000" b="1" dirty="0">
                        <a:solidFill>
                          <a:srgbClr val="FFFF00"/>
                        </a:solidFill>
                      </a:endParaRPr>
                    </a:p>
                  </a:txBody>
                  <a:tcPr/>
                </a:tc>
                <a:tc>
                  <a:txBody>
                    <a:bodyPr/>
                    <a:lstStyle/>
                    <a:p>
                      <a:r>
                        <a:rPr lang="fr-FR" sz="2000" b="1" dirty="0" smtClean="0">
                          <a:solidFill>
                            <a:srgbClr val="FFFF00"/>
                          </a:solidFill>
                        </a:rPr>
                        <a:t>REEL</a:t>
                      </a:r>
                      <a:endParaRPr lang="fr-FR" sz="2000" b="1" dirty="0">
                        <a:solidFill>
                          <a:srgbClr val="FFFF00"/>
                        </a:solidFill>
                      </a:endParaRPr>
                    </a:p>
                  </a:txBody>
                  <a:tcPr/>
                </a:tc>
              </a:tr>
              <a:tr h="1500193">
                <a:tc>
                  <a:txBody>
                    <a:bodyPr/>
                    <a:lstStyle/>
                    <a:p>
                      <a:r>
                        <a:rPr lang="fr-FR" sz="2000" b="1" dirty="0" smtClean="0">
                          <a:solidFill>
                            <a:srgbClr val="FFFF00"/>
                          </a:solidFill>
                        </a:rPr>
                        <a:t>PÈRE IMAGINAIRE / ENNEMIS </a:t>
                      </a:r>
                      <a:endParaRPr lang="fr-FR" sz="2000" b="1" dirty="0">
                        <a:solidFill>
                          <a:srgbClr val="FFFF00"/>
                        </a:solidFill>
                      </a:endParaRPr>
                    </a:p>
                  </a:txBody>
                  <a:tcPr/>
                </a:tc>
                <a:tc>
                  <a:txBody>
                    <a:bodyPr/>
                    <a:lstStyle/>
                    <a:p>
                      <a:r>
                        <a:rPr lang="fr-FR" sz="2000" b="1" dirty="0" smtClean="0">
                          <a:solidFill>
                            <a:srgbClr val="FFFF00"/>
                          </a:solidFill>
                        </a:rPr>
                        <a:t>PRIVATION</a:t>
                      </a:r>
                      <a:endParaRPr lang="fr-FR" sz="2000" b="1" dirty="0">
                        <a:solidFill>
                          <a:srgbClr val="FFFF00"/>
                        </a:solidFill>
                      </a:endParaRPr>
                    </a:p>
                  </a:txBody>
                  <a:tcPr/>
                </a:tc>
                <a:tc>
                  <a:txBody>
                    <a:bodyPr/>
                    <a:lstStyle/>
                    <a:p>
                      <a:r>
                        <a:rPr lang="fr-FR" sz="2000" b="1" dirty="0" smtClean="0">
                          <a:solidFill>
                            <a:srgbClr val="FFFF00"/>
                          </a:solidFill>
                        </a:rPr>
                        <a:t>SYMBOLIQUE</a:t>
                      </a:r>
                      <a:endParaRPr lang="fr-FR" sz="2000" b="1" dirty="0">
                        <a:solidFill>
                          <a:srgbClr val="FFFF00"/>
                        </a:solidFill>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3284984"/>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214290"/>
          </a:xfrm>
        </p:spPr>
        <p:txBody>
          <a:bodyPr>
            <a:no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sp>
        <p:nvSpPr>
          <p:cNvPr id="3" name="Espace réservé du contenu 2"/>
          <p:cNvSpPr>
            <a:spLocks noGrp="1"/>
          </p:cNvSpPr>
          <p:nvPr>
            <p:ph idx="1"/>
          </p:nvPr>
        </p:nvSpPr>
        <p:spPr>
          <a:xfrm>
            <a:off x="214282" y="214290"/>
            <a:ext cx="8715436" cy="6500858"/>
          </a:xfrm>
        </p:spPr>
        <p:txBody>
          <a:bodyPr>
            <a:noAutofit/>
          </a:bodyPr>
          <a:lstStyle/>
          <a:p>
            <a:pPr algn="just">
              <a:lnSpc>
                <a:spcPct val="170000"/>
              </a:lnSpc>
              <a:buNone/>
            </a:pPr>
            <a:r>
              <a:rPr lang="fr-FR" sz="1100" b="1" dirty="0" smtClean="0">
                <a:solidFill>
                  <a:srgbClr val="FFFF00"/>
                </a:solidFill>
                <a:latin typeface="Arial" pitchFamily="34" charset="0"/>
                <a:cs typeface="Arial" pitchFamily="34" charset="0"/>
              </a:rPr>
              <a:t>Une définition complète et détaillée par l’article 7 du Statut de Rome de la CPI (1998). </a:t>
            </a:r>
            <a:r>
              <a:rPr lang="fr-FR" sz="1100" dirty="0" smtClean="0">
                <a:solidFill>
                  <a:srgbClr val="FFFF00"/>
                </a:solidFill>
                <a:latin typeface="Arial" pitchFamily="34" charset="0"/>
                <a:cs typeface="Arial" pitchFamily="34" charset="0"/>
              </a:rPr>
              <a:t>L'article 7 définit </a:t>
            </a:r>
            <a:r>
              <a:rPr lang="fr-FR" sz="1100" i="1" dirty="0" smtClean="0">
                <a:solidFill>
                  <a:srgbClr val="FFFF00"/>
                </a:solidFill>
                <a:latin typeface="Arial" pitchFamily="34" charset="0"/>
                <a:cs typeface="Arial" pitchFamily="34" charset="0"/>
              </a:rPr>
              <a:t>onze actes constitutifs</a:t>
            </a:r>
            <a:r>
              <a:rPr lang="fr-FR" sz="1100" dirty="0" smtClean="0">
                <a:solidFill>
                  <a:srgbClr val="FFFF00"/>
                </a:solidFill>
                <a:latin typeface="Arial" pitchFamily="34" charset="0"/>
                <a:cs typeface="Arial" pitchFamily="34" charset="0"/>
              </a:rPr>
              <a:t> de crimes contre l'humanité, lorsqu’ils sont commis « dans le cadre d'une attaque généralisée ou systématique dirigée contre toute population civile et en connaissance de l'attaque » :</a:t>
            </a:r>
          </a:p>
          <a:p>
            <a:pPr>
              <a:lnSpc>
                <a:spcPct val="170000"/>
              </a:lnSpc>
              <a:buNone/>
            </a:pPr>
            <a:endParaRPr lang="fr-FR" sz="1100" b="1" dirty="0" smtClean="0">
              <a:solidFill>
                <a:srgbClr val="FFFF00"/>
              </a:solidFill>
              <a:latin typeface="Arial" pitchFamily="34" charset="0"/>
              <a:cs typeface="Arial" pitchFamily="34" charset="0"/>
            </a:endParaRP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le meurtre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l'extermination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la réduction en esclavage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la déportation ou le transfert forcé </a:t>
            </a:r>
            <a:r>
              <a:rPr lang="fr-FR" sz="1100" dirty="0" smtClean="0">
                <a:solidFill>
                  <a:srgbClr val="FFFF00"/>
                </a:solidFill>
                <a:latin typeface="Arial" pitchFamily="34" charset="0"/>
                <a:cs typeface="Arial" pitchFamily="34" charset="0"/>
              </a:rPr>
              <a:t>de population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l'emprisonnement</a:t>
            </a:r>
            <a:r>
              <a:rPr lang="fr-FR" sz="1100" dirty="0" smtClean="0">
                <a:solidFill>
                  <a:srgbClr val="FFFF00"/>
                </a:solidFill>
                <a:latin typeface="Arial" pitchFamily="34" charset="0"/>
                <a:cs typeface="Arial" pitchFamily="34" charset="0"/>
              </a:rPr>
              <a:t> ou autre forme de privation grave de liberté physique en violation des dispositions fondamentales du droit international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la torture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le viol, l'esclavage sexuel, la prostitution forcée, la grossesse forcée, la stérilisation forcée ou toute autre forme de violence sexuelle de gravité comparable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la persécution </a:t>
            </a:r>
            <a:r>
              <a:rPr lang="fr-FR" sz="1100" dirty="0" smtClean="0">
                <a:solidFill>
                  <a:srgbClr val="FFFF00"/>
                </a:solidFill>
                <a:latin typeface="Arial" pitchFamily="34" charset="0"/>
                <a:cs typeface="Arial" pitchFamily="34" charset="0"/>
              </a:rPr>
              <a:t>de tout groupe ou de toute collectivité identifiable pour des motifs d’ordre politique, racial, national, ethnique, culturel, religieux ou sexiste, ou en fonction d’autres critères universellement reconnus comme inadmissibles en droit international, en corrélation avec tout acte visé dans le présent paragraphe ou tout crime relevant de la compétence de la Cour ;</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la disparition forcée </a:t>
            </a:r>
            <a:r>
              <a:rPr lang="fr-FR" sz="1100" dirty="0" smtClean="0">
                <a:solidFill>
                  <a:srgbClr val="FFFF00"/>
                </a:solidFill>
                <a:latin typeface="Arial" pitchFamily="34" charset="0"/>
                <a:cs typeface="Arial" pitchFamily="34" charset="0"/>
              </a:rPr>
              <a:t>de personnes ;</a:t>
            </a:r>
          </a:p>
          <a:p>
            <a:pPr marL="514350" lvl="0" indent="-514350" algn="just">
              <a:lnSpc>
                <a:spcPct val="170000"/>
              </a:lnSpc>
              <a:buFont typeface="+mj-lt"/>
              <a:buAutoNum type="arabicPeriod"/>
            </a:pPr>
            <a:r>
              <a:rPr lang="fr-FR" sz="1100" dirty="0" smtClean="0">
                <a:solidFill>
                  <a:srgbClr val="FFFF00"/>
                </a:solidFill>
                <a:latin typeface="Arial" pitchFamily="34" charset="0"/>
                <a:cs typeface="Arial" pitchFamily="34" charset="0"/>
              </a:rPr>
              <a:t>le crime </a:t>
            </a:r>
            <a:r>
              <a:rPr lang="fr-FR" sz="1200" b="1" dirty="0" smtClean="0">
                <a:solidFill>
                  <a:srgbClr val="FFFF00"/>
                </a:solidFill>
                <a:latin typeface="Arial" pitchFamily="34" charset="0"/>
                <a:cs typeface="Arial" pitchFamily="34" charset="0"/>
              </a:rPr>
              <a:t>d’apartheid;</a:t>
            </a:r>
          </a:p>
          <a:p>
            <a:pPr marL="514350" lvl="0" indent="-514350" algn="just">
              <a:lnSpc>
                <a:spcPct val="170000"/>
              </a:lnSpc>
              <a:buFont typeface="+mj-lt"/>
              <a:buAutoNum type="arabicPeriod"/>
            </a:pPr>
            <a:r>
              <a:rPr lang="fr-FR" sz="1200" b="1" dirty="0" smtClean="0">
                <a:solidFill>
                  <a:srgbClr val="FFFF00"/>
                </a:solidFill>
                <a:latin typeface="Arial" pitchFamily="34" charset="0"/>
                <a:cs typeface="Arial" pitchFamily="34" charset="0"/>
              </a:rPr>
              <a:t>d'autres actes inhumains </a:t>
            </a:r>
            <a:r>
              <a:rPr lang="fr-FR" sz="1400" dirty="0" smtClean="0">
                <a:solidFill>
                  <a:schemeClr val="accent4">
                    <a:lumMod val="20000"/>
                    <a:lumOff val="80000"/>
                  </a:schemeClr>
                </a:solidFill>
                <a:latin typeface="Arial" pitchFamily="34" charset="0"/>
                <a:cs typeface="Arial" pitchFamily="34" charset="0"/>
              </a:rPr>
              <a:t>de caractère analogue causant intentionnellement de grandes souffrances ou des atteintes graves à l’intégrité physique ou à la santé physique ou mentale.</a:t>
            </a:r>
          </a:p>
          <a:p>
            <a:pPr algn="just">
              <a:lnSpc>
                <a:spcPct val="170000"/>
              </a:lnSpc>
              <a:buNone/>
            </a:pPr>
            <a:r>
              <a:rPr lang="fr-FR" sz="1100" dirty="0" smtClean="0">
                <a:solidFill>
                  <a:srgbClr val="FFFF00"/>
                </a:solidFill>
                <a:latin typeface="Arial" pitchFamily="34" charset="0"/>
                <a:cs typeface="Arial" pitchFamily="34" charset="0"/>
              </a:rPr>
              <a:t> </a:t>
            </a:r>
          </a:p>
          <a:p>
            <a:pPr>
              <a:buNone/>
            </a:pPr>
            <a:endParaRPr lang="fr-FR" sz="11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285728"/>
          </a:xfrm>
        </p:spPr>
        <p:txBody>
          <a:bodyPr>
            <a:no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sp>
        <p:nvSpPr>
          <p:cNvPr id="3" name="Espace réservé du contenu 2"/>
          <p:cNvSpPr>
            <a:spLocks noGrp="1"/>
          </p:cNvSpPr>
          <p:nvPr>
            <p:ph idx="1"/>
          </p:nvPr>
        </p:nvSpPr>
        <p:spPr>
          <a:xfrm>
            <a:off x="214282" y="642918"/>
            <a:ext cx="8643966" cy="6000792"/>
          </a:xfrm>
        </p:spPr>
        <p:txBody>
          <a:bodyPr>
            <a:normAutofit fontScale="92500" lnSpcReduction="20000"/>
          </a:bodyPr>
          <a:lstStyle/>
          <a:p>
            <a:pPr algn="just">
              <a:buNone/>
            </a:pPr>
            <a:endParaRPr lang="fr-FR" dirty="0" smtClean="0"/>
          </a:p>
          <a:p>
            <a:pPr algn="just">
              <a:buNone/>
            </a:pPr>
            <a:r>
              <a:rPr lang="fr-FR" dirty="0" smtClean="0">
                <a:solidFill>
                  <a:schemeClr val="accent6">
                    <a:lumMod val="60000"/>
                    <a:lumOff val="40000"/>
                  </a:schemeClr>
                </a:solidFill>
              </a:rPr>
              <a:t>Le crime contre l’Humanité est défini par l’article 6c du statut du Tribunal Militaire international de Nuremberg et appliqué pour la première fois lors du procès de Nuremberg en 1945.</a:t>
            </a:r>
          </a:p>
          <a:p>
            <a:pPr algn="just">
              <a:buNone/>
            </a:pPr>
            <a:endParaRPr lang="fr-FR" dirty="0" smtClean="0">
              <a:solidFill>
                <a:schemeClr val="accent6">
                  <a:lumMod val="60000"/>
                  <a:lumOff val="40000"/>
                </a:schemeClr>
              </a:solidFill>
            </a:endParaRPr>
          </a:p>
          <a:p>
            <a:pPr algn="just">
              <a:buNone/>
            </a:pPr>
            <a:r>
              <a:rPr lang="fr-FR" dirty="0" smtClean="0">
                <a:solidFill>
                  <a:schemeClr val="accent6">
                    <a:lumMod val="60000"/>
                    <a:lumOff val="40000"/>
                  </a:schemeClr>
                </a:solidFill>
              </a:rPr>
              <a:t>Il définit ainsi le crime contre l’humanité : « </a:t>
            </a:r>
            <a:r>
              <a:rPr lang="fr-FR" i="1" dirty="0" smtClean="0">
                <a:solidFill>
                  <a:schemeClr val="accent6">
                    <a:lumMod val="60000"/>
                    <a:lumOff val="40000"/>
                  </a:schemeClr>
                </a:solidFill>
              </a:rPr>
              <a:t>l’assassinat, l’extermination, la réduction en esclavage, la déportation, et tout autre acte inhumain inspirés par des motifs politiques, philosophiques, raciaux ou religieux et organisés en exécution d'un plan concerté à l'encontre d'un groupe de population civile </a:t>
            </a:r>
            <a:r>
              <a:rPr lang="fr-FR" dirty="0" smtClean="0">
                <a:solidFill>
                  <a:schemeClr val="accent6">
                    <a:lumMod val="60000"/>
                    <a:lumOff val="40000"/>
                  </a:schemeClr>
                </a:solidFill>
              </a:rPr>
              <a:t>».</a:t>
            </a:r>
          </a:p>
          <a:p>
            <a:pPr algn="just">
              <a:buNone/>
            </a:pPr>
            <a:r>
              <a:rPr lang="fr-FR" dirty="0" smtClean="0">
                <a:solidFill>
                  <a:schemeClr val="accent6">
                    <a:lumMod val="60000"/>
                    <a:lumOff val="40000"/>
                  </a:schemeClr>
                </a:solidFill>
              </a:rPr>
              <a:t> </a:t>
            </a:r>
          </a:p>
          <a:p>
            <a:pPr>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pic>
        <p:nvPicPr>
          <p:cNvPr id="3074" name="Picture 2" descr="C:\Users\touffu\Pictures\GUERRE 4.jpg"/>
          <p:cNvPicPr>
            <a:picLocks noGrp="1" noChangeAspect="1" noChangeArrowheads="1"/>
          </p:cNvPicPr>
          <p:nvPr>
            <p:ph idx="1"/>
          </p:nvPr>
        </p:nvPicPr>
        <p:blipFill>
          <a:blip r:embed="rId2" cstate="print"/>
          <a:srcRect/>
          <a:stretch>
            <a:fillRect/>
          </a:stretch>
        </p:blipFill>
        <p:spPr bwMode="auto">
          <a:xfrm>
            <a:off x="1195335" y="1600200"/>
            <a:ext cx="6753329" cy="4525963"/>
          </a:xfrm>
          <a:prstGeom prst="rect">
            <a:avLst/>
          </a:prstGeom>
          <a:noFill/>
        </p:spPr>
      </p:pic>
      <p:sp>
        <p:nvSpPr>
          <p:cNvPr id="4" name="Rectangle 3"/>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pic>
        <p:nvPicPr>
          <p:cNvPr id="4098" name="Picture 2" descr="C:\Users\touffu\Pictures\GUERRE 5.jpg"/>
          <p:cNvPicPr>
            <a:picLocks noGrp="1" noChangeAspect="1" noChangeArrowheads="1"/>
          </p:cNvPicPr>
          <p:nvPr>
            <p:ph idx="1"/>
          </p:nvPr>
        </p:nvPicPr>
        <p:blipFill>
          <a:blip r:embed="rId2" cstate="print"/>
          <a:srcRect/>
          <a:stretch>
            <a:fillRect/>
          </a:stretch>
        </p:blipFill>
        <p:spPr bwMode="auto">
          <a:xfrm>
            <a:off x="158439" y="1071546"/>
            <a:ext cx="8809562" cy="5572164"/>
          </a:xfrm>
          <a:prstGeom prst="rect">
            <a:avLst/>
          </a:prstGeom>
          <a:noFill/>
        </p:spPr>
      </p:pic>
      <p:sp>
        <p:nvSpPr>
          <p:cNvPr id="4" name="Rectangle 3"/>
          <p:cNvSpPr/>
          <p:nvPr/>
        </p:nvSpPr>
        <p:spPr>
          <a:xfrm>
            <a:off x="0"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pic>
        <p:nvPicPr>
          <p:cNvPr id="5122" name="Picture 2" descr="C:\Users\touffu\Pictures\GUERRE 6.jpg"/>
          <p:cNvPicPr>
            <a:picLocks noGrp="1" noChangeAspect="1" noChangeArrowheads="1"/>
          </p:cNvPicPr>
          <p:nvPr>
            <p:ph idx="1"/>
          </p:nvPr>
        </p:nvPicPr>
        <p:blipFill>
          <a:blip r:embed="rId2" cstate="print"/>
          <a:srcRect/>
          <a:stretch>
            <a:fillRect/>
          </a:stretch>
        </p:blipFill>
        <p:spPr bwMode="auto">
          <a:xfrm>
            <a:off x="1076590" y="1600200"/>
            <a:ext cx="6990819" cy="4525963"/>
          </a:xfrm>
          <a:prstGeom prst="rect">
            <a:avLst/>
          </a:prstGeom>
          <a:noFill/>
        </p:spPr>
      </p:pic>
      <p:sp>
        <p:nvSpPr>
          <p:cNvPr id="4" name="Rectangle 3"/>
          <p:cNvSpPr/>
          <p:nvPr/>
        </p:nvSpPr>
        <p:spPr>
          <a:xfrm>
            <a:off x="0"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pic>
        <p:nvPicPr>
          <p:cNvPr id="4" name="Espace réservé du contenu 3"/>
          <p:cNvPicPr>
            <a:picLocks noGrp="1"/>
          </p:cNvPicPr>
          <p:nvPr>
            <p:ph idx="1"/>
          </p:nvPr>
        </p:nvPicPr>
        <p:blipFill>
          <a:blip r:embed="rId2" cstate="print">
            <a:lum bright="-7000" contrast="-19000"/>
          </a:blip>
          <a:srcRect/>
          <a:stretch>
            <a:fillRect/>
          </a:stretch>
        </p:blipFill>
        <p:spPr bwMode="auto">
          <a:xfrm>
            <a:off x="357158" y="1714488"/>
            <a:ext cx="3214710" cy="3624267"/>
          </a:xfrm>
          <a:prstGeom prst="rect">
            <a:avLst/>
          </a:prstGeom>
          <a:noFill/>
          <a:ln w="9525">
            <a:noFill/>
            <a:miter lim="800000"/>
            <a:headEnd/>
            <a:tailEnd/>
          </a:ln>
        </p:spPr>
      </p:pic>
      <p:pic>
        <p:nvPicPr>
          <p:cNvPr id="5" name="Image 4"/>
          <p:cNvPicPr/>
          <p:nvPr/>
        </p:nvPicPr>
        <p:blipFill>
          <a:blip r:embed="rId3" cstate="print">
            <a:lum bright="-3000" contrast="26000"/>
          </a:blip>
          <a:srcRect/>
          <a:stretch>
            <a:fillRect/>
          </a:stretch>
        </p:blipFill>
        <p:spPr bwMode="auto">
          <a:xfrm>
            <a:off x="4071934" y="2143116"/>
            <a:ext cx="4929222" cy="3195641"/>
          </a:xfrm>
          <a:prstGeom prst="rect">
            <a:avLst/>
          </a:prstGeom>
          <a:noFill/>
          <a:ln w="9525">
            <a:noFill/>
            <a:miter lim="800000"/>
            <a:headEnd/>
            <a:tailEnd/>
          </a:ln>
        </p:spPr>
      </p:pic>
      <p:sp>
        <p:nvSpPr>
          <p:cNvPr id="6" name="ZoneTexte 5"/>
          <p:cNvSpPr txBox="1"/>
          <p:nvPr/>
        </p:nvSpPr>
        <p:spPr>
          <a:xfrm>
            <a:off x="785786" y="5572140"/>
            <a:ext cx="7786742" cy="461665"/>
          </a:xfrm>
          <a:prstGeom prst="rect">
            <a:avLst/>
          </a:prstGeom>
          <a:noFill/>
        </p:spPr>
        <p:txBody>
          <a:bodyPr wrap="square" rtlCol="0">
            <a:spAutoFit/>
          </a:bodyPr>
          <a:lstStyle/>
          <a:p>
            <a:pPr algn="ctr"/>
            <a:r>
              <a:rPr lang="fr-FR" sz="2400" b="1" dirty="0" smtClean="0">
                <a:solidFill>
                  <a:schemeClr val="bg1">
                    <a:lumMod val="85000"/>
                  </a:schemeClr>
                </a:solidFill>
              </a:rPr>
              <a:t>Enfants à Buchenwald</a:t>
            </a:r>
            <a:endParaRPr lang="fr-FR" sz="2400" b="1" dirty="0">
              <a:solidFill>
                <a:schemeClr val="bg1">
                  <a:lumMod val="85000"/>
                </a:schemeClr>
              </a:solidFill>
            </a:endParaRPr>
          </a:p>
        </p:txBody>
      </p:sp>
      <p:sp>
        <p:nvSpPr>
          <p:cNvPr id="7" name="Rectangle 6"/>
          <p:cNvSpPr/>
          <p:nvPr/>
        </p:nvSpPr>
        <p:spPr>
          <a:xfrm>
            <a:off x="1403648"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285728"/>
          </a:xfrm>
        </p:spPr>
        <p:txBody>
          <a:bodyPr>
            <a:no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pic>
        <p:nvPicPr>
          <p:cNvPr id="4" name="Espace réservé du contenu 3"/>
          <p:cNvPicPr>
            <a:picLocks noGrp="1"/>
          </p:cNvPicPr>
          <p:nvPr>
            <p:ph idx="1"/>
          </p:nvPr>
        </p:nvPicPr>
        <p:blipFill>
          <a:blip r:embed="rId2" cstate="print">
            <a:lum bright="-21000" contrast="59000"/>
          </a:blip>
          <a:srcRect/>
          <a:stretch>
            <a:fillRect/>
          </a:stretch>
        </p:blipFill>
        <p:spPr bwMode="auto">
          <a:xfrm>
            <a:off x="642910" y="428604"/>
            <a:ext cx="8001056" cy="5857916"/>
          </a:xfrm>
          <a:prstGeom prst="rect">
            <a:avLst/>
          </a:prstGeom>
          <a:noFill/>
          <a:ln w="9525">
            <a:noFill/>
            <a:miter lim="800000"/>
            <a:headEnd/>
            <a:tailEnd/>
          </a:ln>
        </p:spPr>
      </p:pic>
      <p:sp>
        <p:nvSpPr>
          <p:cNvPr id="5" name="ZoneTexte 4"/>
          <p:cNvSpPr txBox="1"/>
          <p:nvPr/>
        </p:nvSpPr>
        <p:spPr>
          <a:xfrm>
            <a:off x="1000100" y="6357958"/>
            <a:ext cx="7143800" cy="461665"/>
          </a:xfrm>
          <a:prstGeom prst="rect">
            <a:avLst/>
          </a:prstGeom>
          <a:noFill/>
        </p:spPr>
        <p:txBody>
          <a:bodyPr wrap="square" rtlCol="0">
            <a:spAutoFit/>
          </a:bodyPr>
          <a:lstStyle/>
          <a:p>
            <a:r>
              <a:rPr lang="fr-FR" sz="2400" b="1" dirty="0" smtClean="0">
                <a:solidFill>
                  <a:schemeClr val="accent5">
                    <a:lumMod val="40000"/>
                    <a:lumOff val="60000"/>
                  </a:schemeClr>
                </a:solidFill>
              </a:rPr>
              <a:t>                 Dessin d’un enfant de Buchenwald</a:t>
            </a:r>
            <a:endParaRPr lang="fr-FR" sz="2400" b="1"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a:bodyPr>
          <a:lstStyle/>
          <a:p>
            <a:r>
              <a:rPr lang="fr-FR" sz="1400" dirty="0" smtClean="0">
                <a:solidFill>
                  <a:schemeClr val="accent2">
                    <a:lumMod val="50000"/>
                  </a:schemeClr>
                </a:solidFill>
                <a:latin typeface="Arial" pitchFamily="34" charset="0"/>
                <a:ea typeface="Batang" pitchFamily="18" charset="-127"/>
                <a:cs typeface="Arial" pitchFamily="34" charset="0"/>
              </a:rPr>
              <a:t>Filiations, affiliations, adoptions</a:t>
            </a:r>
            <a:endParaRPr lang="fr-FR" sz="1400" dirty="0">
              <a:solidFill>
                <a:schemeClr val="accent2">
                  <a:lumMod val="50000"/>
                </a:schemeClr>
              </a:solidFill>
              <a:latin typeface="Arial" pitchFamily="34" charset="0"/>
              <a:cs typeface="Arial" pitchFamily="34" charset="0"/>
            </a:endParaRPr>
          </a:p>
        </p:txBody>
      </p:sp>
      <p:pic>
        <p:nvPicPr>
          <p:cNvPr id="4" name="Espace réservé du contenu 3"/>
          <p:cNvPicPr>
            <a:picLocks noGrp="1"/>
          </p:cNvPicPr>
          <p:nvPr>
            <p:ph idx="1"/>
          </p:nvPr>
        </p:nvPicPr>
        <p:blipFill>
          <a:blip r:embed="rId2" cstate="print">
            <a:lum bright="14000" contrast="33000"/>
          </a:blip>
          <a:srcRect/>
          <a:stretch>
            <a:fillRect/>
          </a:stretch>
        </p:blipFill>
        <p:spPr bwMode="auto">
          <a:xfrm>
            <a:off x="1785918" y="357166"/>
            <a:ext cx="5429288" cy="6357982"/>
          </a:xfrm>
          <a:prstGeom prst="rect">
            <a:avLst/>
          </a:prstGeom>
          <a:noFill/>
          <a:ln w="9525">
            <a:noFill/>
            <a:miter lim="800000"/>
            <a:headEnd/>
            <a:tailEnd/>
          </a:ln>
        </p:spPr>
      </p:pic>
      <p:sp>
        <p:nvSpPr>
          <p:cNvPr id="5" name="ZoneTexte 4"/>
          <p:cNvSpPr txBox="1"/>
          <p:nvPr/>
        </p:nvSpPr>
        <p:spPr>
          <a:xfrm>
            <a:off x="2285984" y="1"/>
            <a:ext cx="4429156" cy="830997"/>
          </a:xfrm>
          <a:prstGeom prst="rect">
            <a:avLst/>
          </a:prstGeom>
          <a:noFill/>
        </p:spPr>
        <p:txBody>
          <a:bodyPr wrap="square" rtlCol="0">
            <a:spAutoFit/>
          </a:bodyPr>
          <a:lstStyle/>
          <a:p>
            <a:pPr algn="ctr">
              <a:buNone/>
            </a:pPr>
            <a:endParaRPr lang="fr-FR" sz="1600" b="1" dirty="0" smtClean="0">
              <a:solidFill>
                <a:srgbClr val="002060"/>
              </a:solidFill>
            </a:endParaRPr>
          </a:p>
          <a:p>
            <a:pPr algn="ctr">
              <a:buNone/>
            </a:pPr>
            <a:endParaRPr lang="fr-FR" sz="1600" b="1" dirty="0" smtClean="0">
              <a:solidFill>
                <a:srgbClr val="002060"/>
              </a:solidFill>
            </a:endParaRPr>
          </a:p>
          <a:p>
            <a:pPr algn="ctr">
              <a:buNone/>
            </a:pPr>
            <a:r>
              <a:rPr lang="fr-FR" sz="1600" b="1" dirty="0" smtClean="0">
                <a:solidFill>
                  <a:srgbClr val="002060"/>
                </a:solidFill>
              </a:rPr>
              <a:t>Willy FOGEL - Matricule 84603; </a:t>
            </a:r>
            <a:r>
              <a:rPr lang="fr-FR" sz="1600" b="1" i="1" dirty="0" smtClean="0">
                <a:solidFill>
                  <a:srgbClr val="002060"/>
                </a:solidFill>
              </a:rPr>
              <a:t>Buchenwald</a:t>
            </a:r>
          </a:p>
        </p:txBody>
      </p:sp>
      <p:sp>
        <p:nvSpPr>
          <p:cNvPr id="7" name="ZoneTexte 6"/>
          <p:cNvSpPr txBox="1"/>
          <p:nvPr/>
        </p:nvSpPr>
        <p:spPr>
          <a:xfrm>
            <a:off x="214282" y="428604"/>
            <a:ext cx="8715436" cy="6540252"/>
          </a:xfrm>
          <a:prstGeom prst="rect">
            <a:avLst/>
          </a:prstGeom>
          <a:noFill/>
        </p:spPr>
        <p:txBody>
          <a:bodyPr wrap="square" rtlCol="0">
            <a:spAutoFit/>
          </a:bodyPr>
          <a:lstStyle/>
          <a:p>
            <a:pPr lvl="0" algn="just" fontAlgn="base">
              <a:lnSpc>
                <a:spcPct val="150000"/>
              </a:lnSpc>
              <a:spcBef>
                <a:spcPct val="0"/>
              </a:spcBef>
              <a:spcAft>
                <a:spcPct val="0"/>
              </a:spcAft>
            </a:pPr>
            <a:endParaRPr lang="fr-FR" sz="1600" dirty="0" smtClean="0">
              <a:solidFill>
                <a:srgbClr val="002060"/>
              </a:solidFill>
              <a:latin typeface="Arial" pitchFamily="34" charset="0"/>
              <a:ea typeface="Times New Roman" pitchFamily="18" charset="0"/>
              <a:cs typeface="Arial" pitchFamily="34" charset="0"/>
            </a:endParaRPr>
          </a:p>
          <a:p>
            <a:pPr lvl="0" algn="just" fontAlgn="base">
              <a:lnSpc>
                <a:spcPct val="150000"/>
              </a:lnSpc>
              <a:spcBef>
                <a:spcPct val="0"/>
              </a:spcBef>
              <a:spcAft>
                <a:spcPct val="0"/>
              </a:spcAft>
            </a:pPr>
            <a:endParaRPr lang="fr-FR" sz="1600" dirty="0" smtClean="0">
              <a:solidFill>
                <a:srgbClr val="002060"/>
              </a:solidFill>
              <a:latin typeface="Arial" pitchFamily="34" charset="0"/>
              <a:ea typeface="Times New Roman" pitchFamily="18" charset="0"/>
              <a:cs typeface="Arial" pitchFamily="34" charset="0"/>
            </a:endParaRP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Nous n'avions en commun que les mauvais traitements, la faim et le froid.</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Les souffrances nous ont rapprochés. </a:t>
            </a:r>
          </a:p>
          <a:p>
            <a:pPr lvl="0" algn="just" fontAlgn="base">
              <a:lnSpc>
                <a:spcPct val="150000"/>
              </a:lnSpc>
              <a:spcBef>
                <a:spcPct val="0"/>
              </a:spcBef>
              <a:spcAft>
                <a:spcPct val="0"/>
              </a:spcAft>
            </a:pPr>
            <a:endParaRPr lang="fr-FR" sz="1400" b="1" dirty="0" smtClean="0">
              <a:solidFill>
                <a:srgbClr val="002060"/>
              </a:solidFill>
              <a:latin typeface="Arial" pitchFamily="34" charset="0"/>
              <a:ea typeface="Times New Roman" pitchFamily="18" charset="0"/>
              <a:cs typeface="Arial" pitchFamily="34" charset="0"/>
            </a:endParaRP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Nous avons perdu nos parents.</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Déracinés, nous avons survécu mais sommes restés seuls au monde.</a:t>
            </a:r>
          </a:p>
          <a:p>
            <a:pPr lvl="0" algn="just" fontAlgn="base">
              <a:lnSpc>
                <a:spcPct val="150000"/>
              </a:lnSpc>
              <a:spcBef>
                <a:spcPct val="0"/>
              </a:spcBef>
              <a:spcAft>
                <a:spcPct val="0"/>
              </a:spcAft>
            </a:pPr>
            <a:endParaRPr lang="fr-FR" sz="1400" b="1" dirty="0" smtClean="0">
              <a:solidFill>
                <a:srgbClr val="002060"/>
              </a:solidFill>
              <a:latin typeface="Arial" pitchFamily="34" charset="0"/>
              <a:ea typeface="Times New Roman" pitchFamily="18" charset="0"/>
              <a:cs typeface="Arial" pitchFamily="34" charset="0"/>
            </a:endParaRP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Nous sommes devenus adultes trop tôt. </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Nous ne savions plus jouer, ni rire. </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On nous a volé notre enfance, notre adolescence...</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Nous étions aigris, méfiants envers les adultes et pleins de haine envers les Allemands.</a:t>
            </a:r>
          </a:p>
          <a:p>
            <a:pPr lvl="0" algn="just" fontAlgn="base">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a:t>
            </a:r>
            <a:endParaRPr lang="fr-FR" sz="1400" b="1" dirty="0" smtClean="0">
              <a:solidFill>
                <a:srgbClr val="002060"/>
              </a:solidFill>
              <a:latin typeface="Arial" pitchFamily="34" charset="0"/>
              <a:cs typeface="Arial" pitchFamily="34" charset="0"/>
            </a:endParaRPr>
          </a:p>
          <a:p>
            <a:pPr lvl="0" algn="just" eaLnBrk="0" fontAlgn="base" hangingPunct="0">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En quelques mois, il a fallu tout réapprendre, redevenir enfant,</a:t>
            </a:r>
          </a:p>
          <a:p>
            <a:pPr lvl="0" algn="just" eaLnBrk="0" fontAlgn="base" hangingPunct="0">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faire semblant de sourire et surtout devenir des hommes "normaux".</a:t>
            </a:r>
          </a:p>
          <a:p>
            <a:pPr lvl="0" algn="just" eaLnBrk="0" fontAlgn="base" hangingPunct="0">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 C'était difficile, éprouvant, </a:t>
            </a:r>
          </a:p>
          <a:p>
            <a:pPr lvl="0" algn="just" eaLnBrk="0" fontAlgn="base" hangingPunct="0">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mais nous croyons que pour la très grande majorité d'entre nous, nous avons réussi, </a:t>
            </a:r>
          </a:p>
          <a:p>
            <a:pPr lvl="0" algn="just" eaLnBrk="0" fontAlgn="base" hangingPunct="0">
              <a:lnSpc>
                <a:spcPct val="150000"/>
              </a:lnSpc>
              <a:spcBef>
                <a:spcPct val="0"/>
              </a:spcBef>
              <a:spcAft>
                <a:spcPct val="0"/>
              </a:spcAft>
            </a:pPr>
            <a:endParaRPr lang="fr-FR" sz="1400" b="1" dirty="0" smtClean="0">
              <a:solidFill>
                <a:srgbClr val="002060"/>
              </a:solidFill>
              <a:latin typeface="Arial" pitchFamily="34" charset="0"/>
              <a:ea typeface="Times New Roman" pitchFamily="18" charset="0"/>
              <a:cs typeface="Arial" pitchFamily="34" charset="0"/>
            </a:endParaRPr>
          </a:p>
          <a:p>
            <a:pPr lvl="0" algn="just" eaLnBrk="0" fontAlgn="base" hangingPunct="0">
              <a:lnSpc>
                <a:spcPct val="150000"/>
              </a:lnSpc>
              <a:spcBef>
                <a:spcPct val="0"/>
              </a:spcBef>
              <a:spcAft>
                <a:spcPct val="0"/>
              </a:spcAft>
            </a:pPr>
            <a:r>
              <a:rPr lang="fr-FR" sz="1400" b="1" dirty="0" smtClean="0">
                <a:solidFill>
                  <a:srgbClr val="002060"/>
                </a:solidFill>
                <a:latin typeface="Arial" pitchFamily="34" charset="0"/>
                <a:ea typeface="Times New Roman" pitchFamily="18" charset="0"/>
                <a:cs typeface="Arial" pitchFamily="34" charset="0"/>
              </a:rPr>
              <a:t>mais nos plaies ne cicatriseront jamais complètement. </a:t>
            </a:r>
            <a:endParaRPr lang="fr-FR" sz="1400" b="1" dirty="0" smtClean="0">
              <a:solidFill>
                <a:srgbClr val="002060"/>
              </a:solidFill>
              <a:latin typeface="Arial" pitchFamily="34" charset="0"/>
              <a:cs typeface="Arial" pitchFamily="34" charset="0"/>
            </a:endParaRPr>
          </a:p>
          <a:p>
            <a:endParaRPr lang="fr-FR" sz="1400" dirty="0"/>
          </a:p>
        </p:txBody>
      </p:sp>
      <p:sp>
        <p:nvSpPr>
          <p:cNvPr id="6" name="Rectangle 5"/>
          <p:cNvSpPr/>
          <p:nvPr/>
        </p:nvSpPr>
        <p:spPr>
          <a:xfrm rot="5400000">
            <a:off x="5620310" y="333431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pic>
        <p:nvPicPr>
          <p:cNvPr id="1026" name="Picture 2"/>
          <p:cNvPicPr>
            <a:picLocks noGrp="1" noChangeAspect="1" noChangeArrowheads="1"/>
          </p:cNvPicPr>
          <p:nvPr>
            <p:ph idx="1"/>
          </p:nvPr>
        </p:nvPicPr>
        <p:blipFill>
          <a:blip r:embed="rId2" cstate="print">
            <a:lum bright="36000" contrast="-42000"/>
          </a:blip>
          <a:srcRect/>
          <a:stretch>
            <a:fillRect/>
          </a:stretch>
        </p:blipFill>
        <p:spPr bwMode="auto">
          <a:xfrm>
            <a:off x="391533" y="857232"/>
            <a:ext cx="8379195" cy="5572164"/>
          </a:xfrm>
          <a:prstGeom prst="rect">
            <a:avLst/>
          </a:prstGeom>
          <a:noFill/>
          <a:ln w="9525">
            <a:noFill/>
            <a:miter lim="800000"/>
            <a:headEnd/>
            <a:tailEnd/>
          </a:ln>
          <a:effectLst/>
          <a:scene3d>
            <a:camera prst="orthographicFront"/>
            <a:lightRig rig="threePt" dir="t">
              <a:rot lat="0" lon="0" rev="0"/>
            </a:lightRig>
          </a:scene3d>
          <a:sp3d extrusionH="260350">
            <a:bevelT w="527050"/>
            <a:bevelB w="311150"/>
          </a:sp3d>
        </p:spPr>
      </p:pic>
      <p:sp>
        <p:nvSpPr>
          <p:cNvPr id="5" name="ZoneTexte 4"/>
          <p:cNvSpPr txBox="1"/>
          <p:nvPr/>
        </p:nvSpPr>
        <p:spPr>
          <a:xfrm>
            <a:off x="1500166" y="5143513"/>
            <a:ext cx="6286544" cy="1292662"/>
          </a:xfrm>
          <a:prstGeom prst="rect">
            <a:avLst/>
          </a:prstGeom>
          <a:noFill/>
        </p:spPr>
        <p:txBody>
          <a:bodyPr wrap="square" rtlCol="0">
            <a:spAutoFit/>
          </a:bodyPr>
          <a:lstStyle/>
          <a:p>
            <a:pPr algn="just"/>
            <a:r>
              <a:rPr lang="fr-FR" sz="2000" b="1" dirty="0" smtClean="0"/>
              <a:t>Thérèse Brosse</a:t>
            </a:r>
            <a:r>
              <a:rPr lang="fr-FR" sz="2000" dirty="0" smtClean="0"/>
              <a:t>, Inspectrice de Santé publique</a:t>
            </a:r>
          </a:p>
          <a:p>
            <a:pPr algn="just"/>
            <a:r>
              <a:rPr lang="fr-FR" sz="2000" dirty="0" smtClean="0"/>
              <a:t>Rapport : </a:t>
            </a:r>
            <a:r>
              <a:rPr lang="fr-FR" sz="2000" i="1" dirty="0" smtClean="0"/>
              <a:t>L’enfant victime de la guerre : Une étude de la situation européenne</a:t>
            </a:r>
            <a:r>
              <a:rPr lang="fr-FR" sz="2000" dirty="0" smtClean="0"/>
              <a:t>. UNESCO, Paris, 1949.</a:t>
            </a:r>
          </a:p>
          <a:p>
            <a:endParaRPr lang="fr-FR" dirty="0"/>
          </a:p>
        </p:txBody>
      </p:sp>
      <p:sp>
        <p:nvSpPr>
          <p:cNvPr id="6" name="Rectangle 5"/>
          <p:cNvSpPr/>
          <p:nvPr/>
        </p:nvSpPr>
        <p:spPr>
          <a:xfrm>
            <a:off x="3019951" y="6093296"/>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475656" y="4293096"/>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357166"/>
          </a:xfrm>
        </p:spPr>
        <p:txBody>
          <a:bodyPr>
            <a:normAutofit/>
          </a:bodyPr>
          <a:lstStyle/>
          <a:p>
            <a:r>
              <a:rPr lang="fr-FR" sz="1400" dirty="0" smtClean="0">
                <a:solidFill>
                  <a:schemeClr val="accent2">
                    <a:lumMod val="50000"/>
                  </a:schemeClr>
                </a:solidFill>
                <a:latin typeface="Arial" pitchFamily="34" charset="0"/>
                <a:ea typeface="Batang" pitchFamily="18" charset="-127"/>
                <a:cs typeface="Arial" pitchFamily="34" charset="0"/>
              </a:rPr>
              <a:t>Filiations, affiliations, adoptions</a:t>
            </a:r>
            <a:endParaRPr lang="fr-FR" sz="1400" dirty="0">
              <a:solidFill>
                <a:schemeClr val="accent2">
                  <a:lumMod val="50000"/>
                </a:schemeClr>
              </a:solidFill>
              <a:latin typeface="Arial" pitchFamily="34" charset="0"/>
              <a:cs typeface="Arial" pitchFamily="34" charset="0"/>
            </a:endParaRPr>
          </a:p>
        </p:txBody>
      </p:sp>
      <p:sp>
        <p:nvSpPr>
          <p:cNvPr id="3" name="Espace réservé du contenu 2"/>
          <p:cNvSpPr>
            <a:spLocks noGrp="1"/>
          </p:cNvSpPr>
          <p:nvPr>
            <p:ph idx="1"/>
          </p:nvPr>
        </p:nvSpPr>
        <p:spPr>
          <a:xfrm>
            <a:off x="214282" y="285728"/>
            <a:ext cx="8715436" cy="6357982"/>
          </a:xfrm>
        </p:spPr>
        <p:txBody>
          <a:bodyPr>
            <a:normAutofit lnSpcReduction="10000"/>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a:buNone/>
            </a:pPr>
            <a:r>
              <a:rPr lang="en-US" sz="1200" dirty="0" smtClean="0"/>
              <a:t>		</a:t>
            </a:r>
            <a:r>
              <a:rPr lang="en-US" sz="1200" b="1" dirty="0" smtClean="0"/>
              <a:t>              AZAR      TEUT      INAYAH     ADNA     RATNA    ASGA                     AMSAHL       SAFWAN</a:t>
            </a:r>
            <a:endParaRPr lang="fr-FR" sz="1200" b="1" dirty="0" smtClean="0"/>
          </a:p>
          <a:p>
            <a:pPr algn="just">
              <a:buNone/>
            </a:pPr>
            <a:r>
              <a:rPr lang="en-US" sz="1200" i="1" dirty="0" smtClean="0"/>
              <a:t>		</a:t>
            </a:r>
            <a:r>
              <a:rPr lang="en-US" sz="1400" i="1" dirty="0" smtClean="0"/>
              <a:t> </a:t>
            </a:r>
            <a:r>
              <a:rPr lang="fr-FR" sz="1400" i="1" dirty="0" smtClean="0"/>
              <a:t>Les carrés indiquent les garçons, les ronds indiquent les filles. Les carrés et ronds opaques indiquent ceux           qui sont morts et/ou disparus, La mère, Ibu, et le père, Ahfa sont en rouge</a:t>
            </a:r>
            <a:r>
              <a:rPr lang="fr-FR" sz="1400" dirty="0" smtClean="0"/>
              <a:t>)</a:t>
            </a:r>
            <a:endParaRPr lang="fr-FR" sz="1400" dirty="0"/>
          </a:p>
        </p:txBody>
      </p:sp>
      <p:sp>
        <p:nvSpPr>
          <p:cNvPr id="47106" name="Line 2"/>
          <p:cNvSpPr>
            <a:spLocks noChangeShapeType="1"/>
          </p:cNvSpPr>
          <p:nvPr/>
        </p:nvSpPr>
        <p:spPr bwMode="auto">
          <a:xfrm>
            <a:off x="3305175" y="277177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63"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7107" name="Group 3"/>
          <p:cNvGrpSpPr>
            <a:grpSpLocks noChangeAspect="1"/>
          </p:cNvGrpSpPr>
          <p:nvPr/>
        </p:nvGrpSpPr>
        <p:grpSpPr bwMode="auto">
          <a:xfrm>
            <a:off x="1285852" y="1428736"/>
            <a:ext cx="6272214" cy="4309682"/>
            <a:chOff x="1460" y="6579"/>
            <a:chExt cx="7632" cy="5245"/>
          </a:xfrm>
        </p:grpSpPr>
        <p:sp>
          <p:nvSpPr>
            <p:cNvPr id="47162" name="AutoShape 58"/>
            <p:cNvSpPr>
              <a:spLocks noChangeAspect="1" noChangeArrowheads="1" noTextEdit="1"/>
            </p:cNvSpPr>
            <p:nvPr/>
          </p:nvSpPr>
          <p:spPr bwMode="auto">
            <a:xfrm>
              <a:off x="1460" y="6579"/>
              <a:ext cx="7632" cy="524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7161" name="Oval 57"/>
            <p:cNvSpPr>
              <a:spLocks noChangeArrowheads="1"/>
            </p:cNvSpPr>
            <p:nvPr/>
          </p:nvSpPr>
          <p:spPr bwMode="auto">
            <a:xfrm>
              <a:off x="3261" y="7096"/>
              <a:ext cx="321" cy="333"/>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60" name="Rectangle 56"/>
            <p:cNvSpPr>
              <a:spLocks noChangeArrowheads="1"/>
            </p:cNvSpPr>
            <p:nvPr/>
          </p:nvSpPr>
          <p:spPr bwMode="auto">
            <a:xfrm>
              <a:off x="6560" y="7096"/>
              <a:ext cx="300" cy="33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59" name="Line 55"/>
            <p:cNvSpPr>
              <a:spLocks noChangeShapeType="1"/>
            </p:cNvSpPr>
            <p:nvPr/>
          </p:nvSpPr>
          <p:spPr bwMode="auto">
            <a:xfrm>
              <a:off x="3332" y="7429"/>
              <a:ext cx="1" cy="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8" name="Line 54"/>
            <p:cNvSpPr>
              <a:spLocks noChangeShapeType="1"/>
            </p:cNvSpPr>
            <p:nvPr/>
          </p:nvSpPr>
          <p:spPr bwMode="auto">
            <a:xfrm>
              <a:off x="6644" y="7368"/>
              <a:ext cx="1" cy="79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7" name="Line 53"/>
            <p:cNvSpPr>
              <a:spLocks noChangeShapeType="1"/>
            </p:cNvSpPr>
            <p:nvPr/>
          </p:nvSpPr>
          <p:spPr bwMode="auto">
            <a:xfrm>
              <a:off x="2756" y="8164"/>
              <a:ext cx="5472"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56" name="Line 52"/>
            <p:cNvSpPr>
              <a:spLocks noChangeShapeType="1"/>
            </p:cNvSpPr>
            <p:nvPr/>
          </p:nvSpPr>
          <p:spPr bwMode="auto">
            <a:xfrm>
              <a:off x="2756" y="8163"/>
              <a:ext cx="1"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5" name="Line 51"/>
            <p:cNvSpPr>
              <a:spLocks noChangeShapeType="1"/>
            </p:cNvSpPr>
            <p:nvPr/>
          </p:nvSpPr>
          <p:spPr bwMode="auto">
            <a:xfrm>
              <a:off x="3620"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4" name="Line 50"/>
            <p:cNvSpPr>
              <a:spLocks noChangeShapeType="1"/>
            </p:cNvSpPr>
            <p:nvPr/>
          </p:nvSpPr>
          <p:spPr bwMode="auto">
            <a:xfrm>
              <a:off x="4484"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3" name="Line 49"/>
            <p:cNvSpPr>
              <a:spLocks noChangeShapeType="1"/>
            </p:cNvSpPr>
            <p:nvPr/>
          </p:nvSpPr>
          <p:spPr bwMode="auto">
            <a:xfrm>
              <a:off x="5636"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2" name="Line 48"/>
            <p:cNvSpPr>
              <a:spLocks noChangeShapeType="1"/>
            </p:cNvSpPr>
            <p:nvPr/>
          </p:nvSpPr>
          <p:spPr bwMode="auto">
            <a:xfrm>
              <a:off x="6788"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1" name="Line 47"/>
            <p:cNvSpPr>
              <a:spLocks noChangeShapeType="1"/>
            </p:cNvSpPr>
            <p:nvPr/>
          </p:nvSpPr>
          <p:spPr bwMode="auto">
            <a:xfrm>
              <a:off x="8228"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0" name="Oval 46"/>
            <p:cNvSpPr>
              <a:spLocks noChangeArrowheads="1"/>
            </p:cNvSpPr>
            <p:nvPr/>
          </p:nvSpPr>
          <p:spPr bwMode="auto">
            <a:xfrm>
              <a:off x="3332" y="8451"/>
              <a:ext cx="288" cy="288"/>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9" name="Oval 45"/>
            <p:cNvSpPr>
              <a:spLocks noChangeArrowheads="1"/>
            </p:cNvSpPr>
            <p:nvPr/>
          </p:nvSpPr>
          <p:spPr bwMode="auto">
            <a:xfrm>
              <a:off x="4340" y="8451"/>
              <a:ext cx="288" cy="288"/>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8" name="Oval 44"/>
            <p:cNvSpPr>
              <a:spLocks noChangeArrowheads="1"/>
            </p:cNvSpPr>
            <p:nvPr/>
          </p:nvSpPr>
          <p:spPr bwMode="auto">
            <a:xfrm>
              <a:off x="5504" y="8451"/>
              <a:ext cx="276" cy="28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7" name="Rectangle 43"/>
            <p:cNvSpPr>
              <a:spLocks noChangeArrowheads="1"/>
            </p:cNvSpPr>
            <p:nvPr/>
          </p:nvSpPr>
          <p:spPr bwMode="auto">
            <a:xfrm>
              <a:off x="2504" y="8390"/>
              <a:ext cx="371" cy="349"/>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6" name="Rectangle 42"/>
            <p:cNvSpPr>
              <a:spLocks noChangeArrowheads="1"/>
            </p:cNvSpPr>
            <p:nvPr/>
          </p:nvSpPr>
          <p:spPr bwMode="auto">
            <a:xfrm>
              <a:off x="6788" y="8451"/>
              <a:ext cx="300" cy="28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5" name="Rectangle 41"/>
            <p:cNvSpPr>
              <a:spLocks noChangeArrowheads="1"/>
            </p:cNvSpPr>
            <p:nvPr/>
          </p:nvSpPr>
          <p:spPr bwMode="auto">
            <a:xfrm>
              <a:off x="8096" y="8390"/>
              <a:ext cx="384" cy="349"/>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4" name="Line 40"/>
            <p:cNvSpPr>
              <a:spLocks noChangeShapeType="1"/>
            </p:cNvSpPr>
            <p:nvPr/>
          </p:nvSpPr>
          <p:spPr bwMode="auto">
            <a:xfrm>
              <a:off x="3476" y="8739"/>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43" name="Line 39"/>
            <p:cNvSpPr>
              <a:spLocks noChangeShapeType="1"/>
            </p:cNvSpPr>
            <p:nvPr/>
          </p:nvSpPr>
          <p:spPr bwMode="auto">
            <a:xfrm>
              <a:off x="362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2" name="Line 38"/>
            <p:cNvSpPr>
              <a:spLocks noChangeShapeType="1"/>
            </p:cNvSpPr>
            <p:nvPr/>
          </p:nvSpPr>
          <p:spPr bwMode="auto">
            <a:xfrm>
              <a:off x="3908"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1" name="Line 37"/>
            <p:cNvSpPr>
              <a:spLocks noChangeShapeType="1"/>
            </p:cNvSpPr>
            <p:nvPr/>
          </p:nvSpPr>
          <p:spPr bwMode="auto">
            <a:xfrm flipH="1">
              <a:off x="3332" y="8883"/>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0" name="Line 36"/>
            <p:cNvSpPr>
              <a:spLocks noChangeShapeType="1"/>
            </p:cNvSpPr>
            <p:nvPr/>
          </p:nvSpPr>
          <p:spPr bwMode="auto">
            <a:xfrm>
              <a:off x="3332" y="888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9" name="Line 35"/>
            <p:cNvSpPr>
              <a:spLocks noChangeShapeType="1"/>
            </p:cNvSpPr>
            <p:nvPr/>
          </p:nvSpPr>
          <p:spPr bwMode="auto">
            <a:xfrm>
              <a:off x="3728" y="8883"/>
              <a:ext cx="1"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8" name="Line 34"/>
            <p:cNvSpPr>
              <a:spLocks noChangeShapeType="1"/>
            </p:cNvSpPr>
            <p:nvPr/>
          </p:nvSpPr>
          <p:spPr bwMode="auto">
            <a:xfrm>
              <a:off x="4052" y="8883"/>
              <a:ext cx="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7" name="Rectangle 33"/>
            <p:cNvSpPr>
              <a:spLocks noChangeArrowheads="1"/>
            </p:cNvSpPr>
            <p:nvPr/>
          </p:nvSpPr>
          <p:spPr bwMode="auto">
            <a:xfrm>
              <a:off x="3908"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36" name="Line 32"/>
            <p:cNvSpPr>
              <a:spLocks noChangeShapeType="1"/>
            </p:cNvSpPr>
            <p:nvPr/>
          </p:nvSpPr>
          <p:spPr bwMode="auto">
            <a:xfrm>
              <a:off x="4628"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5" name="Line 31"/>
            <p:cNvSpPr>
              <a:spLocks noChangeShapeType="1"/>
            </p:cNvSpPr>
            <p:nvPr/>
          </p:nvSpPr>
          <p:spPr bwMode="auto">
            <a:xfrm>
              <a:off x="506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4" name="Line 30"/>
            <p:cNvSpPr>
              <a:spLocks noChangeShapeType="1"/>
            </p:cNvSpPr>
            <p:nvPr/>
          </p:nvSpPr>
          <p:spPr bwMode="auto">
            <a:xfrm flipH="1">
              <a:off x="4628" y="8883"/>
              <a:ext cx="4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3" name="Line 29"/>
            <p:cNvSpPr>
              <a:spLocks noChangeShapeType="1"/>
            </p:cNvSpPr>
            <p:nvPr/>
          </p:nvSpPr>
          <p:spPr bwMode="auto">
            <a:xfrm>
              <a:off x="4628" y="888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2" name="Line 28"/>
            <p:cNvSpPr>
              <a:spLocks noChangeShapeType="1"/>
            </p:cNvSpPr>
            <p:nvPr/>
          </p:nvSpPr>
          <p:spPr bwMode="auto">
            <a:xfrm>
              <a:off x="5060" y="8883"/>
              <a:ext cx="0" cy="57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1" name="Line 27"/>
            <p:cNvSpPr>
              <a:spLocks noChangeShapeType="1"/>
            </p:cNvSpPr>
            <p:nvPr/>
          </p:nvSpPr>
          <p:spPr bwMode="auto">
            <a:xfrm>
              <a:off x="578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0" name="Line 26"/>
            <p:cNvSpPr>
              <a:spLocks noChangeShapeType="1"/>
            </p:cNvSpPr>
            <p:nvPr/>
          </p:nvSpPr>
          <p:spPr bwMode="auto">
            <a:xfrm>
              <a:off x="6212"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9" name="Line 25"/>
            <p:cNvSpPr>
              <a:spLocks noChangeShapeType="1"/>
            </p:cNvSpPr>
            <p:nvPr/>
          </p:nvSpPr>
          <p:spPr bwMode="auto">
            <a:xfrm flipH="1">
              <a:off x="5780" y="8883"/>
              <a:ext cx="4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8" name="Line 24"/>
            <p:cNvSpPr>
              <a:spLocks noChangeShapeType="1"/>
            </p:cNvSpPr>
            <p:nvPr/>
          </p:nvSpPr>
          <p:spPr bwMode="auto">
            <a:xfrm>
              <a:off x="6068" y="8883"/>
              <a:ext cx="0"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27" name="Rectangle 23"/>
            <p:cNvSpPr>
              <a:spLocks noChangeArrowheads="1"/>
            </p:cNvSpPr>
            <p:nvPr/>
          </p:nvSpPr>
          <p:spPr bwMode="auto">
            <a:xfrm>
              <a:off x="5060"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6" name="Rectangle 22"/>
            <p:cNvSpPr>
              <a:spLocks noChangeArrowheads="1"/>
            </p:cNvSpPr>
            <p:nvPr/>
          </p:nvSpPr>
          <p:spPr bwMode="auto">
            <a:xfrm>
              <a:off x="6212"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5" name="Rectangle 21"/>
            <p:cNvSpPr>
              <a:spLocks noChangeArrowheads="1"/>
            </p:cNvSpPr>
            <p:nvPr/>
          </p:nvSpPr>
          <p:spPr bwMode="auto">
            <a:xfrm>
              <a:off x="3188" y="917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4" name="Rectangle 20"/>
            <p:cNvSpPr>
              <a:spLocks noChangeArrowheads="1"/>
            </p:cNvSpPr>
            <p:nvPr/>
          </p:nvSpPr>
          <p:spPr bwMode="auto">
            <a:xfrm>
              <a:off x="3583" y="9315"/>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3" name="Oval 19"/>
            <p:cNvSpPr>
              <a:spLocks noChangeArrowheads="1"/>
            </p:cNvSpPr>
            <p:nvPr/>
          </p:nvSpPr>
          <p:spPr bwMode="auto">
            <a:xfrm>
              <a:off x="3907" y="9531"/>
              <a:ext cx="144" cy="14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2" name="Oval 18"/>
            <p:cNvSpPr>
              <a:spLocks noChangeArrowheads="1"/>
            </p:cNvSpPr>
            <p:nvPr/>
          </p:nvSpPr>
          <p:spPr bwMode="auto">
            <a:xfrm>
              <a:off x="4484" y="917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1" name="Oval 17"/>
            <p:cNvSpPr>
              <a:spLocks noChangeArrowheads="1"/>
            </p:cNvSpPr>
            <p:nvPr/>
          </p:nvSpPr>
          <p:spPr bwMode="auto">
            <a:xfrm>
              <a:off x="4987" y="9387"/>
              <a:ext cx="144" cy="14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0" name="Oval 16"/>
            <p:cNvSpPr>
              <a:spLocks noChangeArrowheads="1"/>
            </p:cNvSpPr>
            <p:nvPr/>
          </p:nvSpPr>
          <p:spPr bwMode="auto">
            <a:xfrm>
              <a:off x="5923" y="924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9" name="Line 15"/>
            <p:cNvSpPr>
              <a:spLocks noChangeShapeType="1"/>
            </p:cNvSpPr>
            <p:nvPr/>
          </p:nvSpPr>
          <p:spPr bwMode="auto">
            <a:xfrm flipV="1">
              <a:off x="1460" y="6579"/>
              <a:ext cx="76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8" name="Line 14"/>
            <p:cNvSpPr>
              <a:spLocks noChangeShapeType="1"/>
            </p:cNvSpPr>
            <p:nvPr/>
          </p:nvSpPr>
          <p:spPr bwMode="auto">
            <a:xfrm>
              <a:off x="1460" y="9747"/>
              <a:ext cx="76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7" name="Line 13"/>
            <p:cNvSpPr>
              <a:spLocks noChangeShapeType="1"/>
            </p:cNvSpPr>
            <p:nvPr/>
          </p:nvSpPr>
          <p:spPr bwMode="auto">
            <a:xfrm>
              <a:off x="1460" y="6579"/>
              <a:ext cx="0" cy="3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6" name="Line 12"/>
            <p:cNvSpPr>
              <a:spLocks noChangeShapeType="1"/>
            </p:cNvSpPr>
            <p:nvPr/>
          </p:nvSpPr>
          <p:spPr bwMode="auto">
            <a:xfrm>
              <a:off x="9092" y="6579"/>
              <a:ext cx="0" cy="3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5" name="AutoShape 11"/>
            <p:cNvSpPr>
              <a:spLocks noChangeShapeType="1"/>
            </p:cNvSpPr>
            <p:nvPr/>
          </p:nvSpPr>
          <p:spPr bwMode="auto">
            <a:xfrm flipV="1">
              <a:off x="2286" y="8739"/>
              <a:ext cx="404"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4" name="AutoShape 10"/>
            <p:cNvSpPr>
              <a:spLocks noChangeShapeType="1"/>
            </p:cNvSpPr>
            <p:nvPr/>
          </p:nvSpPr>
          <p:spPr bwMode="auto">
            <a:xfrm flipV="1">
              <a:off x="2875" y="8451"/>
              <a:ext cx="457" cy="3373"/>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3" name="AutoShape 9"/>
            <p:cNvSpPr>
              <a:spLocks noChangeShapeType="1"/>
            </p:cNvSpPr>
            <p:nvPr/>
          </p:nvSpPr>
          <p:spPr bwMode="auto">
            <a:xfrm flipV="1">
              <a:off x="3800" y="8739"/>
              <a:ext cx="582"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2" name="AutoShape 8"/>
            <p:cNvSpPr>
              <a:spLocks noChangeShapeType="1"/>
            </p:cNvSpPr>
            <p:nvPr/>
          </p:nvSpPr>
          <p:spPr bwMode="auto">
            <a:xfrm flipV="1">
              <a:off x="5198" y="8739"/>
              <a:ext cx="438"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1" name="AutoShape 7"/>
            <p:cNvSpPr>
              <a:spLocks noChangeShapeType="1"/>
            </p:cNvSpPr>
            <p:nvPr/>
          </p:nvSpPr>
          <p:spPr bwMode="auto">
            <a:xfrm flipV="1">
              <a:off x="5780" y="9535"/>
              <a:ext cx="200" cy="2289"/>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0" name="AutoShape 6"/>
            <p:cNvSpPr>
              <a:spLocks noChangeShapeType="1"/>
            </p:cNvSpPr>
            <p:nvPr/>
          </p:nvSpPr>
          <p:spPr bwMode="auto">
            <a:xfrm flipH="1" flipV="1">
              <a:off x="6938" y="8739"/>
              <a:ext cx="306"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09" name="AutoShape 5"/>
            <p:cNvSpPr>
              <a:spLocks noChangeShapeType="1"/>
            </p:cNvSpPr>
            <p:nvPr/>
          </p:nvSpPr>
          <p:spPr bwMode="auto">
            <a:xfrm flipH="1" flipV="1">
              <a:off x="8288" y="8739"/>
              <a:ext cx="6"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08" name="AutoShape 4"/>
            <p:cNvSpPr>
              <a:spLocks noChangeShapeType="1"/>
            </p:cNvSpPr>
            <p:nvPr/>
          </p:nvSpPr>
          <p:spPr bwMode="auto">
            <a:xfrm flipV="1">
              <a:off x="4382" y="9294"/>
              <a:ext cx="225" cy="2530"/>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214290"/>
          </a:xfrm>
        </p:spPr>
        <p:txBody>
          <a:bodyPr>
            <a:noAutofit/>
          </a:bodyPr>
          <a:lstStyle/>
          <a:p>
            <a:r>
              <a:rPr lang="fr-FR" sz="16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600" dirty="0"/>
          </a:p>
        </p:txBody>
      </p:sp>
      <p:pic>
        <p:nvPicPr>
          <p:cNvPr id="1026" name="Picture 2"/>
          <p:cNvPicPr>
            <a:picLocks noGrp="1" noChangeAspect="1" noChangeArrowheads="1"/>
          </p:cNvPicPr>
          <p:nvPr>
            <p:ph idx="1"/>
          </p:nvPr>
        </p:nvPicPr>
        <p:blipFill>
          <a:blip r:embed="rId2" cstate="print">
            <a:lum bright="-49000" contrast="44000"/>
          </a:blip>
          <a:srcRect/>
          <a:stretch>
            <a:fillRect/>
          </a:stretch>
        </p:blipFill>
        <p:spPr bwMode="auto">
          <a:xfrm>
            <a:off x="391533" y="857232"/>
            <a:ext cx="8379195" cy="5572164"/>
          </a:xfrm>
          <a:prstGeom prst="rect">
            <a:avLst/>
          </a:prstGeom>
          <a:noFill/>
          <a:ln w="9525">
            <a:noFill/>
            <a:miter lim="800000"/>
            <a:headEnd/>
            <a:tailEnd/>
          </a:ln>
          <a:effectLst/>
          <a:scene3d>
            <a:camera prst="orthographicFront"/>
            <a:lightRig rig="threePt" dir="t">
              <a:rot lat="0" lon="0" rev="0"/>
            </a:lightRig>
          </a:scene3d>
          <a:sp3d extrusionH="260350">
            <a:bevelT w="527050"/>
            <a:bevelB w="311150"/>
          </a:sp3d>
        </p:spPr>
      </p:pic>
      <p:sp>
        <p:nvSpPr>
          <p:cNvPr id="2049" name="Rectangle 1"/>
          <p:cNvSpPr>
            <a:spLocks noChangeArrowheads="1"/>
          </p:cNvSpPr>
          <p:nvPr/>
        </p:nvSpPr>
        <p:spPr bwMode="auto">
          <a:xfrm>
            <a:off x="428596" y="5357826"/>
            <a:ext cx="935831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40000"/>
                    <a:lumOff val="60000"/>
                  </a:schemeClr>
                </a:solidFill>
                <a:effectLst/>
                <a:latin typeface="Arial" pitchFamily="34" charset="0"/>
                <a:ea typeface="Calibri" pitchFamily="34" charset="0"/>
                <a:cs typeface="Arial" pitchFamily="34" charset="0"/>
              </a:rPr>
              <a:t>CHILDREN IN WAR: A Guide to the Provision of Services</a:t>
            </a:r>
            <a:endParaRPr kumimoji="0" lang="fr-FR"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1">
                    <a:lumMod val="40000"/>
                    <a:lumOff val="60000"/>
                  </a:schemeClr>
                </a:solidFill>
                <a:effectLst/>
                <a:latin typeface="Arial" pitchFamily="34" charset="0"/>
                <a:ea typeface="Calibri" pitchFamily="34" charset="0"/>
                <a:cs typeface="Arial" pitchFamily="34" charset="0"/>
              </a:rPr>
              <a:t>A Study for UNICEF, Everett M. Ressler; Joanne Marie Tortorici</a:t>
            </a:r>
            <a:r>
              <a:rPr kumimoji="0" lang="en-US" b="0" i="0" u="none" strike="noStrike" cap="none" normalizeH="0" baseline="0" dirty="0" smtClean="0">
                <a:ln>
                  <a:noFill/>
                </a:ln>
                <a:solidFill>
                  <a:schemeClr val="accent1">
                    <a:lumMod val="40000"/>
                    <a:lumOff val="60000"/>
                  </a:schemeClr>
                </a:solidFill>
                <a:effectLst/>
                <a:latin typeface="Calibri"/>
                <a:ea typeface="Calibri" pitchFamily="34" charset="0"/>
                <a:cs typeface="Arial" pitchFamily="34" charset="0"/>
              </a:rPr>
              <a:t> </a:t>
            </a:r>
            <a:r>
              <a:rPr kumimoji="0" lang="en-US" b="0" i="0" u="none" strike="noStrike" cap="none" normalizeH="0" baseline="0" dirty="0" smtClean="0">
                <a:ln>
                  <a:noFill/>
                </a:ln>
                <a:solidFill>
                  <a:schemeClr val="accent1">
                    <a:lumMod val="40000"/>
                    <a:lumOff val="60000"/>
                  </a:schemeClr>
                </a:solidFill>
                <a:effectLst/>
                <a:latin typeface="Arial" pitchFamily="34" charset="0"/>
                <a:ea typeface="Calibri" pitchFamily="34" charset="0"/>
                <a:cs typeface="Arial" pitchFamily="34" charset="0"/>
              </a:rPr>
              <a:t>; </a:t>
            </a:r>
            <a:r>
              <a:rPr kumimoji="0" lang="fr-FR" b="0" i="0" u="none" strike="noStrike" cap="none" normalizeH="0" baseline="0" dirty="0" smtClean="0">
                <a:ln>
                  <a:noFill/>
                </a:ln>
                <a:solidFill>
                  <a:schemeClr val="accent1">
                    <a:lumMod val="40000"/>
                    <a:lumOff val="60000"/>
                  </a:schemeClr>
                </a:solidFill>
                <a:effectLst/>
                <a:latin typeface="Arial" pitchFamily="34" charset="0"/>
                <a:ea typeface="Calibri" pitchFamily="34" charset="0"/>
                <a:cs typeface="Arial" pitchFamily="34" charset="0"/>
              </a:rPr>
              <a:t>Alex Marcelino</a:t>
            </a:r>
            <a:endParaRPr kumimoji="0" lang="fr-FR"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accent1">
                    <a:lumMod val="40000"/>
                    <a:lumOff val="60000"/>
                  </a:schemeClr>
                </a:solidFill>
                <a:effectLst/>
                <a:latin typeface="Arial" pitchFamily="34" charset="0"/>
                <a:ea typeface="Calibri" pitchFamily="34" charset="0"/>
                <a:cs typeface="Arial" pitchFamily="34" charset="0"/>
              </a:rPr>
              <a:t>UNICEF , New York, 1993</a:t>
            </a:r>
            <a:endParaRPr kumimoji="0" lang="fr-FR" b="0" i="0" u="none" strike="noStrike" cap="none" normalizeH="0" baseline="0" dirty="0" smtClean="0">
              <a:ln>
                <a:noFill/>
              </a:ln>
              <a:solidFill>
                <a:schemeClr val="accent1">
                  <a:lumMod val="40000"/>
                  <a:lumOff val="60000"/>
                </a:schemeClr>
              </a:solidFill>
              <a:effectLst/>
              <a:latin typeface="Arial" pitchFamily="34" charset="0"/>
              <a:cs typeface="Arial" pitchFamily="34" charset="0"/>
            </a:endParaRPr>
          </a:p>
        </p:txBody>
      </p:sp>
      <p:sp>
        <p:nvSpPr>
          <p:cNvPr id="5" name="Rectangle 4"/>
          <p:cNvSpPr/>
          <p:nvPr/>
        </p:nvSpPr>
        <p:spPr>
          <a:xfrm>
            <a:off x="3203848" y="6093296"/>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8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800" dirty="0"/>
          </a:p>
        </p:txBody>
      </p:sp>
      <p:pic>
        <p:nvPicPr>
          <p:cNvPr id="4" name="Espace réservé du contenu 3"/>
          <p:cNvPicPr>
            <a:picLocks noGrp="1"/>
          </p:cNvPicPr>
          <p:nvPr>
            <p:ph idx="1"/>
          </p:nvPr>
        </p:nvPicPr>
        <p:blipFill>
          <a:blip r:embed="rId2" cstate="print"/>
          <a:srcRect/>
          <a:stretch>
            <a:fillRect/>
          </a:stretch>
        </p:blipFill>
        <p:spPr bwMode="auto">
          <a:xfrm>
            <a:off x="2143108" y="1214422"/>
            <a:ext cx="4786346" cy="5072098"/>
          </a:xfrm>
          <a:prstGeom prst="rect">
            <a:avLst/>
          </a:prstGeom>
          <a:noFill/>
          <a:ln w="9525">
            <a:noFill/>
            <a:miter lim="800000"/>
            <a:headEnd/>
            <a:tailEnd/>
          </a:ln>
        </p:spPr>
      </p:pic>
      <p:sp>
        <p:nvSpPr>
          <p:cNvPr id="5" name="Rectangle 4"/>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757758"/>
          </a:xfrm>
        </p:spPr>
        <p:txBody>
          <a:bodyPr>
            <a:normAutofit fontScale="92500" lnSpcReduction="20000"/>
          </a:bodyPr>
          <a:lstStyle/>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1200" b="1" dirty="0" smtClean="0"/>
          </a:p>
          <a:p>
            <a:pPr>
              <a:buNone/>
            </a:pPr>
            <a:endParaRPr lang="fr-FR" sz="1200" b="1" dirty="0"/>
          </a:p>
          <a:p>
            <a:pPr>
              <a:buNone/>
            </a:pPr>
            <a:endParaRPr lang="fr-FR" sz="2000" b="1" dirty="0" smtClean="0">
              <a:solidFill>
                <a:schemeClr val="accent6">
                  <a:lumMod val="60000"/>
                  <a:lumOff val="40000"/>
                </a:schemeClr>
              </a:solidFill>
            </a:endParaRPr>
          </a:p>
          <a:p>
            <a:pPr>
              <a:buNone/>
            </a:pPr>
            <a:endParaRPr lang="fr-FR" sz="2000" b="1" dirty="0" smtClean="0">
              <a:solidFill>
                <a:schemeClr val="accent6">
                  <a:lumMod val="60000"/>
                  <a:lumOff val="40000"/>
                </a:schemeClr>
              </a:solidFill>
            </a:endParaRPr>
          </a:p>
          <a:p>
            <a:pPr>
              <a:buNone/>
            </a:pPr>
            <a:endParaRPr lang="fr-FR" sz="2000" b="1" dirty="0" smtClean="0">
              <a:solidFill>
                <a:schemeClr val="accent6">
                  <a:lumMod val="60000"/>
                  <a:lumOff val="40000"/>
                </a:schemeClr>
              </a:solidFill>
            </a:endParaRPr>
          </a:p>
          <a:p>
            <a:pPr>
              <a:buNone/>
            </a:pPr>
            <a:r>
              <a:rPr lang="fr-FR" sz="2000" b="1" dirty="0" smtClean="0">
                <a:solidFill>
                  <a:schemeClr val="accent6">
                    <a:lumMod val="60000"/>
                    <a:lumOff val="40000"/>
                  </a:schemeClr>
                </a:solidFill>
              </a:rPr>
              <a:t>Maison </a:t>
            </a:r>
            <a:r>
              <a:rPr lang="fr-FR" sz="2000" b="1" dirty="0">
                <a:solidFill>
                  <a:schemeClr val="accent6">
                    <a:lumMod val="60000"/>
                    <a:lumOff val="40000"/>
                  </a:schemeClr>
                </a:solidFill>
              </a:rPr>
              <a:t>d’éducation surveillée de Saint-Hilaire</a:t>
            </a:r>
          </a:p>
          <a:p>
            <a:pPr>
              <a:buNone/>
            </a:pPr>
            <a:r>
              <a:rPr lang="fr-FR" sz="2000" b="1" dirty="0">
                <a:solidFill>
                  <a:schemeClr val="accent6">
                    <a:lumMod val="60000"/>
                    <a:lumOff val="40000"/>
                  </a:schemeClr>
                </a:solidFill>
              </a:rPr>
              <a:t>Groupe rentrant du travail agricole (1943-1944)</a:t>
            </a:r>
            <a:endParaRPr lang="fr-FR" sz="2000" dirty="0">
              <a:solidFill>
                <a:schemeClr val="accent6">
                  <a:lumMod val="60000"/>
                  <a:lumOff val="4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00034" y="214290"/>
            <a:ext cx="7934349" cy="5174940"/>
          </a:xfrm>
          <a:prstGeom prst="rect">
            <a:avLst/>
          </a:prstGeom>
          <a:noFill/>
          <a:ln w="9525">
            <a:noFill/>
            <a:miter lim="800000"/>
            <a:headEnd/>
            <a:tailEnd/>
          </a:ln>
          <a:effectLst/>
        </p:spPr>
      </p:pic>
      <p:sp>
        <p:nvSpPr>
          <p:cNvPr id="5" name="Rectangle 4"/>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a:bodyPr>
          <a:lstStyle/>
          <a:p>
            <a:r>
              <a:rPr lang="fr-FR" sz="12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2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857356" y="1571612"/>
            <a:ext cx="5895507" cy="3696207"/>
          </a:xfrm>
          <a:prstGeom prst="rect">
            <a:avLst/>
          </a:prstGeom>
          <a:noFill/>
          <a:ln w="9525">
            <a:noFill/>
            <a:miter lim="800000"/>
            <a:headEnd/>
            <a:tailEnd/>
          </a:ln>
          <a:effectLst/>
        </p:spPr>
      </p:pic>
      <p:sp>
        <p:nvSpPr>
          <p:cNvPr id="5" name="Rectangle 4"/>
          <p:cNvSpPr/>
          <p:nvPr/>
        </p:nvSpPr>
        <p:spPr>
          <a:xfrm>
            <a:off x="2542630" y="3244334"/>
            <a:ext cx="256802" cy="369332"/>
          </a:xfrm>
          <a:prstGeom prst="rect">
            <a:avLst/>
          </a:prstGeom>
        </p:spPr>
        <p:txBody>
          <a:bodyPr wrap="none">
            <a:spAutoFit/>
          </a:bodyPr>
          <a:lstStyle/>
          <a:p>
            <a:r>
              <a:rPr lang="fr-FR" b="1" dirty="0" smtClean="0"/>
              <a:t>)</a:t>
            </a:r>
            <a:endParaRPr lang="fr-FR" dirty="0"/>
          </a:p>
        </p:txBody>
      </p:sp>
      <p:sp>
        <p:nvSpPr>
          <p:cNvPr id="6" name="Rectangle 5"/>
          <p:cNvSpPr/>
          <p:nvPr/>
        </p:nvSpPr>
        <p:spPr>
          <a:xfrm>
            <a:off x="1928794" y="5500702"/>
            <a:ext cx="5167377" cy="461665"/>
          </a:xfrm>
          <a:prstGeom prst="rect">
            <a:avLst/>
          </a:prstGeom>
        </p:spPr>
        <p:txBody>
          <a:bodyPr wrap="none">
            <a:spAutoFit/>
          </a:bodyPr>
          <a:lstStyle/>
          <a:p>
            <a:r>
              <a:rPr lang="fr-FR" sz="2400" dirty="0" smtClean="0">
                <a:solidFill>
                  <a:schemeClr val="accent6">
                    <a:lumMod val="60000"/>
                    <a:lumOff val="40000"/>
                  </a:schemeClr>
                </a:solidFill>
              </a:rPr>
              <a:t>Internat approprié de Chanteloup (1945</a:t>
            </a:r>
            <a:endParaRPr lang="fr-FR" sz="2400" dirty="0">
              <a:solidFill>
                <a:schemeClr val="accent6">
                  <a:lumMod val="60000"/>
                  <a:lumOff val="40000"/>
                </a:schemeClr>
              </a:solidFill>
            </a:endParaRPr>
          </a:p>
        </p:txBody>
      </p:sp>
      <p:sp>
        <p:nvSpPr>
          <p:cNvPr id="7" name="Rectangle 6"/>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6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600" dirty="0"/>
          </a:p>
        </p:txBody>
      </p:sp>
      <p:pic>
        <p:nvPicPr>
          <p:cNvPr id="3073" name="Picture 1"/>
          <p:cNvPicPr>
            <a:picLocks noGrp="1" noChangeAspect="1" noChangeArrowheads="1"/>
          </p:cNvPicPr>
          <p:nvPr>
            <p:ph idx="1"/>
          </p:nvPr>
        </p:nvPicPr>
        <p:blipFill>
          <a:blip r:embed="rId2" cstate="print"/>
          <a:srcRect/>
          <a:stretch>
            <a:fillRect/>
          </a:stretch>
        </p:blipFill>
        <p:spPr bwMode="auto">
          <a:xfrm>
            <a:off x="1500166" y="1643050"/>
            <a:ext cx="5929354" cy="3105956"/>
          </a:xfrm>
          <a:prstGeom prst="rect">
            <a:avLst/>
          </a:prstGeom>
          <a:noFill/>
          <a:ln w="9525">
            <a:noFill/>
            <a:miter lim="800000"/>
            <a:headEnd/>
            <a:tailEnd/>
          </a:ln>
          <a:effectLst/>
        </p:spPr>
      </p:pic>
      <p:sp>
        <p:nvSpPr>
          <p:cNvPr id="6" name="Rectangle 5"/>
          <p:cNvSpPr/>
          <p:nvPr/>
        </p:nvSpPr>
        <p:spPr>
          <a:xfrm>
            <a:off x="357158" y="4857760"/>
            <a:ext cx="8491826" cy="1477328"/>
          </a:xfrm>
          <a:prstGeom prst="rect">
            <a:avLst/>
          </a:prstGeom>
        </p:spPr>
        <p:txBody>
          <a:bodyPr wrap="square">
            <a:spAutoFit/>
          </a:bodyPr>
          <a:lstStyle/>
          <a:p>
            <a:pPr lvl="0" algn="ctr" fontAlgn="base">
              <a:spcBef>
                <a:spcPct val="0"/>
              </a:spcBef>
              <a:spcAft>
                <a:spcPct val="0"/>
              </a:spcAft>
            </a:pPr>
            <a:r>
              <a:rPr lang="fr-FR" dirty="0" smtClean="0">
                <a:solidFill>
                  <a:srgbClr val="FFC000"/>
                </a:solidFill>
                <a:latin typeface="Arial" pitchFamily="34" charset="0"/>
                <a:cs typeface="Arial" pitchFamily="34" charset="0"/>
              </a:rPr>
              <a:t>Vue du Village d'enfants Pestalozzi</a:t>
            </a:r>
          </a:p>
          <a:p>
            <a:pPr lvl="0" algn="just" fontAlgn="base">
              <a:spcBef>
                <a:spcPct val="0"/>
              </a:spcBef>
              <a:spcAft>
                <a:spcPct val="0"/>
              </a:spcAft>
            </a:pPr>
            <a:r>
              <a:rPr lang="fr-FR" dirty="0" smtClean="0">
                <a:solidFill>
                  <a:srgbClr val="FFC000"/>
                </a:solidFill>
                <a:latin typeface="Arial" pitchFamily="34" charset="0"/>
                <a:cs typeface="Arial" pitchFamily="34" charset="0"/>
              </a:rPr>
              <a:t> </a:t>
            </a:r>
            <a:r>
              <a:rPr lang="fr-FR" dirty="0" smtClean="0">
                <a:solidFill>
                  <a:srgbClr val="FFC000"/>
                </a:solidFill>
              </a:rPr>
              <a:t>Il fut créé en 1945 sur l’impulsion de </a:t>
            </a:r>
            <a:r>
              <a:rPr lang="fr-FR" b="1" dirty="0" smtClean="0">
                <a:solidFill>
                  <a:srgbClr val="FFC000"/>
                </a:solidFill>
              </a:rPr>
              <a:t>Walter Robert Corti</a:t>
            </a:r>
            <a:r>
              <a:rPr lang="fr-FR" dirty="0" smtClean="0">
                <a:solidFill>
                  <a:srgbClr val="FFC000"/>
                </a:solidFill>
              </a:rPr>
              <a:t>, qui appela alors dans la revue culturelle </a:t>
            </a:r>
            <a:r>
              <a:rPr lang="fr-FR" i="1" dirty="0" smtClean="0">
                <a:solidFill>
                  <a:srgbClr val="FFC000"/>
                </a:solidFill>
              </a:rPr>
              <a:t>Du</a:t>
            </a:r>
            <a:r>
              <a:rPr lang="fr-FR" dirty="0" smtClean="0">
                <a:solidFill>
                  <a:srgbClr val="FFC000"/>
                </a:solidFill>
              </a:rPr>
              <a:t> (</a:t>
            </a:r>
            <a:r>
              <a:rPr lang="fr-FR" i="1" dirty="0" smtClean="0">
                <a:solidFill>
                  <a:srgbClr val="FFC000"/>
                </a:solidFill>
              </a:rPr>
              <a:t>Toi</a:t>
            </a:r>
            <a:r>
              <a:rPr lang="fr-FR" dirty="0" smtClean="0">
                <a:solidFill>
                  <a:srgbClr val="FFC000"/>
                </a:solidFill>
              </a:rPr>
              <a:t>) à la création d’un village pour les enfants victimes de la guerre.</a:t>
            </a:r>
          </a:p>
          <a:p>
            <a:pPr lvl="0" algn="just" fontAlgn="base">
              <a:spcBef>
                <a:spcPct val="0"/>
              </a:spcBef>
              <a:spcAft>
                <a:spcPct val="0"/>
              </a:spcAft>
            </a:pPr>
            <a:r>
              <a:rPr lang="fr-FR" dirty="0" smtClean="0">
                <a:solidFill>
                  <a:srgbClr val="FFC000"/>
                </a:solidFill>
              </a:rPr>
              <a:t> La commune de Trogen mit un terrain à disposition à cet effet.</a:t>
            </a:r>
            <a:endParaRPr lang="fr-FR" dirty="0" smtClean="0">
              <a:solidFill>
                <a:srgbClr val="FFC000"/>
              </a:solidFill>
              <a:latin typeface="Arial" pitchFamily="34" charset="0"/>
              <a:cs typeface="Arial" pitchFamily="34" charset="0"/>
            </a:endParaRPr>
          </a:p>
          <a:p>
            <a:pPr lvl="0" fontAlgn="base">
              <a:spcBef>
                <a:spcPct val="0"/>
              </a:spcBef>
              <a:spcAft>
                <a:spcPct val="0"/>
              </a:spcAft>
            </a:pPr>
            <a:endParaRPr lang="fr-FR" dirty="0" smtClean="0">
              <a:latin typeface="Arial" pitchFamily="34" charset="0"/>
              <a:cs typeface="Arial" pitchFamily="34" charset="0"/>
            </a:endParaRPr>
          </a:p>
        </p:txBody>
      </p:sp>
      <p:sp>
        <p:nvSpPr>
          <p:cNvPr id="5" name="Rectangle 4"/>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graphicFrame>
        <p:nvGraphicFramePr>
          <p:cNvPr id="4" name="Espace réservé du contenu 3"/>
          <p:cNvGraphicFramePr>
            <a:graphicFrameLocks noGrp="1"/>
          </p:cNvGraphicFramePr>
          <p:nvPr>
            <p:ph idx="1"/>
          </p:nvPr>
        </p:nvGraphicFramePr>
        <p:xfrm>
          <a:off x="571472" y="1214422"/>
          <a:ext cx="8001056" cy="5357850"/>
        </p:xfrm>
        <a:graphic>
          <a:graphicData uri="http://schemas.openxmlformats.org/drawingml/2006/table">
            <a:tbl>
              <a:tblPr/>
              <a:tblGrid>
                <a:gridCol w="8001056"/>
              </a:tblGrid>
              <a:tr h="1351294">
                <a:tc>
                  <a:txBody>
                    <a:bodyPr/>
                    <a:lstStyle/>
                    <a:p>
                      <a:pPr marL="457200" algn="just">
                        <a:lnSpc>
                          <a:spcPct val="115000"/>
                        </a:lnSpc>
                        <a:spcAft>
                          <a:spcPts val="0"/>
                        </a:spcAft>
                      </a:pPr>
                      <a:endParaRPr lang="fr-FR" sz="1200" dirty="0">
                        <a:solidFill>
                          <a:srgbClr val="FFFF00"/>
                        </a:solidFill>
                        <a:latin typeface="Arial"/>
                        <a:ea typeface="Calibri"/>
                        <a:cs typeface="Times New Roman"/>
                      </a:endParaRPr>
                    </a:p>
                    <a:p>
                      <a:pPr marL="342900" lvl="0" indent="-342900" algn="just">
                        <a:lnSpc>
                          <a:spcPct val="115000"/>
                        </a:lnSpc>
                        <a:spcAft>
                          <a:spcPts val="0"/>
                        </a:spcAft>
                        <a:buFont typeface="Arial"/>
                        <a:buChar char="-"/>
                      </a:pPr>
                      <a:r>
                        <a:rPr lang="fr-FR" sz="1600" b="1" dirty="0">
                          <a:solidFill>
                            <a:srgbClr val="FFFF00"/>
                          </a:solidFill>
                          <a:latin typeface="Arial"/>
                          <a:ea typeface="Calibri"/>
                          <a:cs typeface="Times New Roman"/>
                        </a:rPr>
                        <a:t>Une famille</a:t>
                      </a:r>
                      <a:r>
                        <a:rPr lang="fr-FR" sz="1600" dirty="0">
                          <a:solidFill>
                            <a:srgbClr val="FFFF00"/>
                          </a:solidFill>
                          <a:latin typeface="Arial"/>
                          <a:ea typeface="Calibri"/>
                          <a:cs typeface="Times New Roman"/>
                        </a:rPr>
                        <a:t> : vivre dans les DP Camps ne convient pas.</a:t>
                      </a:r>
                      <a:endParaRPr lang="fr-FR" sz="16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966960">
                <a:tc>
                  <a:txBody>
                    <a:bodyPr/>
                    <a:lstStyle/>
                    <a:p>
                      <a:pPr marL="457200" algn="just">
                        <a:lnSpc>
                          <a:spcPct val="115000"/>
                        </a:lnSpc>
                        <a:spcAft>
                          <a:spcPts val="0"/>
                        </a:spcAft>
                      </a:pPr>
                      <a:endParaRPr lang="fr-FR" sz="1200" dirty="0">
                        <a:solidFill>
                          <a:srgbClr val="FFFF00"/>
                        </a:solidFill>
                        <a:latin typeface="Arial"/>
                        <a:ea typeface="Calibri"/>
                        <a:cs typeface="Times New Roman"/>
                      </a:endParaRPr>
                    </a:p>
                    <a:p>
                      <a:pPr marL="342900" lvl="0" indent="-342900" algn="just">
                        <a:lnSpc>
                          <a:spcPct val="115000"/>
                        </a:lnSpc>
                        <a:spcAft>
                          <a:spcPts val="0"/>
                        </a:spcAft>
                        <a:buFont typeface="Arial"/>
                        <a:buChar char="-"/>
                      </a:pPr>
                      <a:r>
                        <a:rPr lang="fr-FR" sz="1600" b="1" dirty="0">
                          <a:solidFill>
                            <a:srgbClr val="FFFF00"/>
                          </a:solidFill>
                          <a:latin typeface="Arial"/>
                          <a:ea typeface="Calibri"/>
                          <a:cs typeface="Times New Roman"/>
                        </a:rPr>
                        <a:t>Un pays et une culture</a:t>
                      </a:r>
                      <a:r>
                        <a:rPr lang="fr-FR" sz="1600" dirty="0">
                          <a:solidFill>
                            <a:srgbClr val="FFFF00"/>
                          </a:solidFill>
                          <a:latin typeface="Arial"/>
                          <a:ea typeface="Calibri"/>
                          <a:cs typeface="Times New Roman"/>
                        </a:rPr>
                        <a:t>.</a:t>
                      </a:r>
                      <a:endParaRPr lang="fr-FR" sz="16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942480">
                <a:tc>
                  <a:txBody>
                    <a:bodyPr/>
                    <a:lstStyle/>
                    <a:p>
                      <a:pPr marL="457200" algn="just">
                        <a:lnSpc>
                          <a:spcPct val="115000"/>
                        </a:lnSpc>
                        <a:spcAft>
                          <a:spcPts val="0"/>
                        </a:spcAft>
                      </a:pPr>
                      <a:endParaRPr lang="fr-FR" sz="1200" dirty="0">
                        <a:solidFill>
                          <a:srgbClr val="FFFF00"/>
                        </a:solidFill>
                        <a:latin typeface="Arial"/>
                        <a:ea typeface="Calibri"/>
                        <a:cs typeface="Times New Roman"/>
                      </a:endParaRPr>
                    </a:p>
                    <a:p>
                      <a:pPr marL="342900" lvl="0" indent="-342900" algn="just">
                        <a:lnSpc>
                          <a:spcPct val="115000"/>
                        </a:lnSpc>
                        <a:spcAft>
                          <a:spcPts val="0"/>
                        </a:spcAft>
                        <a:buFont typeface="Arial"/>
                        <a:buChar char="-"/>
                      </a:pPr>
                      <a:r>
                        <a:rPr lang="fr-FR" sz="1600" b="1" dirty="0">
                          <a:solidFill>
                            <a:srgbClr val="FFFF00"/>
                          </a:solidFill>
                          <a:latin typeface="Arial"/>
                          <a:ea typeface="Calibri"/>
                          <a:cs typeface="Times New Roman"/>
                        </a:rPr>
                        <a:t>Une éducation</a:t>
                      </a:r>
                      <a:endParaRPr lang="fr-FR" sz="16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1086639">
                <a:tc>
                  <a:txBody>
                    <a:bodyPr/>
                    <a:lstStyle/>
                    <a:p>
                      <a:pPr marL="457200" algn="just">
                        <a:lnSpc>
                          <a:spcPct val="115000"/>
                        </a:lnSpc>
                        <a:spcAft>
                          <a:spcPts val="0"/>
                        </a:spcAft>
                      </a:pPr>
                      <a:endParaRPr lang="fr-FR" sz="1200" dirty="0">
                        <a:solidFill>
                          <a:srgbClr val="FFFF00"/>
                        </a:solidFill>
                        <a:latin typeface="Arial"/>
                        <a:ea typeface="Calibri"/>
                        <a:cs typeface="Times New Roman"/>
                      </a:endParaRPr>
                    </a:p>
                    <a:p>
                      <a:pPr marL="342900" lvl="0" indent="-342900" algn="just">
                        <a:lnSpc>
                          <a:spcPct val="115000"/>
                        </a:lnSpc>
                        <a:spcAft>
                          <a:spcPts val="0"/>
                        </a:spcAft>
                        <a:buFont typeface="Arial"/>
                        <a:buChar char="-"/>
                      </a:pPr>
                      <a:r>
                        <a:rPr lang="fr-FR" sz="1600" b="1" dirty="0">
                          <a:solidFill>
                            <a:srgbClr val="FFFF00"/>
                          </a:solidFill>
                          <a:latin typeface="Arial"/>
                          <a:ea typeface="Calibri"/>
                          <a:cs typeface="Times New Roman"/>
                        </a:rPr>
                        <a:t>Des soins.</a:t>
                      </a:r>
                      <a:endParaRPr lang="fr-FR" sz="16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1010477">
                <a:tc>
                  <a:txBody>
                    <a:bodyPr/>
                    <a:lstStyle/>
                    <a:p>
                      <a:pPr marL="457200" algn="just">
                        <a:lnSpc>
                          <a:spcPct val="115000"/>
                        </a:lnSpc>
                        <a:spcAft>
                          <a:spcPts val="0"/>
                        </a:spcAft>
                      </a:pPr>
                      <a:endParaRPr lang="fr-FR" sz="1200" dirty="0">
                        <a:solidFill>
                          <a:srgbClr val="FFFF00"/>
                        </a:solidFill>
                        <a:latin typeface="Arial"/>
                        <a:ea typeface="Calibri"/>
                        <a:cs typeface="Times New Roman"/>
                      </a:endParaRPr>
                    </a:p>
                    <a:p>
                      <a:pPr marL="342900" lvl="0" indent="-342900" algn="just">
                        <a:lnSpc>
                          <a:spcPct val="115000"/>
                        </a:lnSpc>
                        <a:spcAft>
                          <a:spcPts val="0"/>
                        </a:spcAft>
                        <a:buFont typeface="Arial"/>
                        <a:buChar char="-"/>
                      </a:pPr>
                      <a:r>
                        <a:rPr lang="fr-FR" sz="1600" dirty="0">
                          <a:solidFill>
                            <a:srgbClr val="FFFF00"/>
                          </a:solidFill>
                          <a:latin typeface="Arial"/>
                          <a:ea typeface="Calibri"/>
                          <a:cs typeface="Times New Roman"/>
                        </a:rPr>
                        <a:t>Un travail sur les </a:t>
                      </a:r>
                      <a:r>
                        <a:rPr lang="fr-FR" sz="1600" b="1" dirty="0">
                          <a:solidFill>
                            <a:srgbClr val="FFFF00"/>
                          </a:solidFill>
                          <a:latin typeface="Arial"/>
                          <a:ea typeface="Calibri"/>
                          <a:cs typeface="Times New Roman"/>
                        </a:rPr>
                        <a:t>idéologies</a:t>
                      </a:r>
                      <a:endParaRPr lang="fr-FR" sz="1600" dirty="0">
                        <a:solidFill>
                          <a:srgbClr val="FFFF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bl>
          </a:graphicData>
        </a:graphic>
      </p:graphicFrame>
      <p:sp>
        <p:nvSpPr>
          <p:cNvPr id="5" name="ZoneTexte 4"/>
          <p:cNvSpPr txBox="1"/>
          <p:nvPr/>
        </p:nvSpPr>
        <p:spPr>
          <a:xfrm>
            <a:off x="1214414" y="642918"/>
            <a:ext cx="6286544" cy="523220"/>
          </a:xfrm>
          <a:prstGeom prst="rect">
            <a:avLst/>
          </a:prstGeom>
          <a:noFill/>
        </p:spPr>
        <p:txBody>
          <a:bodyPr wrap="square" rtlCol="0">
            <a:spAutoFit/>
          </a:bodyPr>
          <a:lstStyle/>
          <a:p>
            <a:pPr algn="ctr"/>
            <a:r>
              <a:rPr lang="fr-FR" sz="2800" b="1" dirty="0" smtClean="0">
                <a:solidFill>
                  <a:schemeClr val="bg1">
                    <a:lumMod val="75000"/>
                  </a:schemeClr>
                </a:solidFill>
              </a:rPr>
              <a:t>POUR  RE – AFFILIER LES JEUNES, IL FAUT:</a:t>
            </a:r>
            <a:endParaRPr lang="fr-FR" sz="2800" b="1" dirty="0">
              <a:solidFill>
                <a:schemeClr val="bg1">
                  <a:lumMod val="75000"/>
                </a:schemeClr>
              </a:solidFill>
            </a:endParaRPr>
          </a:p>
        </p:txBody>
      </p:sp>
      <p:sp>
        <p:nvSpPr>
          <p:cNvPr id="6" name="Rectangle 5"/>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3140968"/>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285728"/>
          </a:xfrm>
        </p:spPr>
        <p:txBody>
          <a:bodyPr>
            <a:no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
            </a:r>
            <a:br>
              <a:rPr lang="fr-FR" sz="1400" dirty="0" smtClean="0">
                <a:solidFill>
                  <a:schemeClr val="accent2">
                    <a:lumMod val="40000"/>
                    <a:lumOff val="60000"/>
                  </a:schemeClr>
                </a:solidFill>
                <a:latin typeface="Arial" pitchFamily="34" charset="0"/>
                <a:ea typeface="Batang" pitchFamily="18" charset="-127"/>
                <a:cs typeface="Arial" pitchFamily="34" charset="0"/>
              </a:rPr>
            </a:br>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sp>
        <p:nvSpPr>
          <p:cNvPr id="3" name="Espace réservé du contenu 2"/>
          <p:cNvSpPr>
            <a:spLocks noGrp="1"/>
          </p:cNvSpPr>
          <p:nvPr>
            <p:ph idx="1"/>
          </p:nvPr>
        </p:nvSpPr>
        <p:spPr>
          <a:xfrm>
            <a:off x="142844" y="285728"/>
            <a:ext cx="8858312" cy="6357982"/>
          </a:xfrm>
        </p:spPr>
        <p:txBody>
          <a:bodyPr>
            <a:normAutofit lnSpcReduction="10000"/>
          </a:bodyPr>
          <a:lstStyle/>
          <a:p>
            <a:pPr algn="ctr">
              <a:buNone/>
            </a:pPr>
            <a:r>
              <a:rPr lang="fr-FR" dirty="0" smtClean="0">
                <a:solidFill>
                  <a:srgbClr val="92D050"/>
                </a:solidFill>
              </a:rPr>
              <a:t> </a:t>
            </a:r>
            <a:r>
              <a:rPr lang="fr-FR" sz="2400" dirty="0" smtClean="0">
                <a:solidFill>
                  <a:srgbClr val="92D050"/>
                </a:solidFill>
              </a:rPr>
              <a:t>REPRESENTATIONS DE LA FAMILLE EN SITUATION EXTRÊME</a:t>
            </a:r>
          </a:p>
          <a:p>
            <a:pPr algn="ctr">
              <a:buNone/>
            </a:pPr>
            <a:endParaRPr lang="fr-FR" sz="2400" dirty="0" smtClean="0">
              <a:solidFill>
                <a:srgbClr val="92D050"/>
              </a:solidFill>
            </a:endParaRPr>
          </a:p>
          <a:p>
            <a:pPr lvl="0"/>
            <a:r>
              <a:rPr lang="fr-FR" sz="2400" dirty="0" smtClean="0">
                <a:solidFill>
                  <a:srgbClr val="FFC000"/>
                </a:solidFill>
                <a:latin typeface="Arial" pitchFamily="34" charset="0"/>
                <a:cs typeface="Arial" pitchFamily="34" charset="0"/>
              </a:rPr>
              <a:t>La famille qui </a:t>
            </a:r>
            <a:r>
              <a:rPr lang="fr-FR" sz="2400" i="1" dirty="0" smtClean="0">
                <a:solidFill>
                  <a:srgbClr val="FFFF00"/>
                </a:solidFill>
                <a:latin typeface="Arial" pitchFamily="34" charset="0"/>
                <a:cs typeface="Arial" pitchFamily="34" charset="0"/>
              </a:rPr>
              <a:t>protège</a:t>
            </a:r>
            <a:r>
              <a:rPr lang="fr-FR" sz="2400" dirty="0" smtClean="0">
                <a:solidFill>
                  <a:srgbClr val="FFC000"/>
                </a:solidFill>
                <a:latin typeface="Arial" pitchFamily="34" charset="0"/>
                <a:cs typeface="Arial" pitchFamily="34" charset="0"/>
              </a:rPr>
              <a:t>.</a:t>
            </a:r>
          </a:p>
          <a:p>
            <a:pPr lvl="0"/>
            <a:endParaRPr lang="fr-FR" sz="2400" dirty="0" smtClean="0">
              <a:solidFill>
                <a:srgbClr val="FFC000"/>
              </a:solidFill>
              <a:latin typeface="Arial" pitchFamily="34" charset="0"/>
              <a:cs typeface="Arial" pitchFamily="34" charset="0"/>
            </a:endParaRPr>
          </a:p>
          <a:p>
            <a:pPr lvl="0"/>
            <a:r>
              <a:rPr lang="fr-FR" sz="2400" dirty="0" smtClean="0">
                <a:solidFill>
                  <a:srgbClr val="FFC000"/>
                </a:solidFill>
                <a:latin typeface="Arial" pitchFamily="34" charset="0"/>
                <a:cs typeface="Arial" pitchFamily="34" charset="0"/>
              </a:rPr>
              <a:t>Le danger des </a:t>
            </a:r>
            <a:r>
              <a:rPr lang="fr-FR" sz="2400" i="1" dirty="0" smtClean="0">
                <a:solidFill>
                  <a:srgbClr val="FFFF00"/>
                </a:solidFill>
                <a:latin typeface="Arial" pitchFamily="34" charset="0"/>
                <a:cs typeface="Arial" pitchFamily="34" charset="0"/>
              </a:rPr>
              <a:t>séparations</a:t>
            </a:r>
            <a:r>
              <a:rPr lang="fr-FR" sz="2400" dirty="0" smtClean="0">
                <a:solidFill>
                  <a:srgbClr val="FFC000"/>
                </a:solidFill>
                <a:latin typeface="Arial" pitchFamily="34" charset="0"/>
                <a:cs typeface="Arial" pitchFamily="34" charset="0"/>
              </a:rPr>
              <a:t>.</a:t>
            </a:r>
          </a:p>
          <a:p>
            <a:pPr lvl="0"/>
            <a:endParaRPr lang="fr-FR" sz="2400" dirty="0" smtClean="0">
              <a:solidFill>
                <a:srgbClr val="FFC000"/>
              </a:solidFill>
              <a:latin typeface="Arial" pitchFamily="34" charset="0"/>
              <a:cs typeface="Arial" pitchFamily="34" charset="0"/>
            </a:endParaRPr>
          </a:p>
          <a:p>
            <a:pPr lvl="0"/>
            <a:r>
              <a:rPr lang="fr-FR" sz="2400" dirty="0" smtClean="0">
                <a:solidFill>
                  <a:srgbClr val="FFC000"/>
                </a:solidFill>
                <a:latin typeface="Arial" pitchFamily="34" charset="0"/>
                <a:cs typeface="Arial" pitchFamily="34" charset="0"/>
              </a:rPr>
              <a:t>La famille qui </a:t>
            </a:r>
            <a:r>
              <a:rPr lang="fr-FR" sz="2400" i="1" dirty="0" smtClean="0">
                <a:solidFill>
                  <a:srgbClr val="FFFF00"/>
                </a:solidFill>
                <a:latin typeface="Arial" pitchFamily="34" charset="0"/>
                <a:cs typeface="Arial" pitchFamily="34" charset="0"/>
              </a:rPr>
              <a:t>maltraite</a:t>
            </a:r>
            <a:r>
              <a:rPr lang="fr-FR" sz="2400" dirty="0" smtClean="0">
                <a:solidFill>
                  <a:srgbClr val="FFC000"/>
                </a:solidFill>
                <a:latin typeface="Arial" pitchFamily="34" charset="0"/>
                <a:cs typeface="Arial" pitchFamily="34" charset="0"/>
              </a:rPr>
              <a:t>, prive, abuse.</a:t>
            </a:r>
          </a:p>
          <a:p>
            <a:pPr lvl="0"/>
            <a:endParaRPr lang="fr-FR" sz="2400" dirty="0" smtClean="0">
              <a:solidFill>
                <a:srgbClr val="FFC000"/>
              </a:solidFill>
              <a:latin typeface="Arial" pitchFamily="34" charset="0"/>
              <a:cs typeface="Arial" pitchFamily="34" charset="0"/>
            </a:endParaRPr>
          </a:p>
          <a:p>
            <a:pPr lvl="0"/>
            <a:r>
              <a:rPr lang="fr-FR" sz="2400" dirty="0" smtClean="0">
                <a:solidFill>
                  <a:srgbClr val="FFC000"/>
                </a:solidFill>
                <a:latin typeface="Arial" pitchFamily="34" charset="0"/>
                <a:cs typeface="Arial" pitchFamily="34" charset="0"/>
              </a:rPr>
              <a:t>La famille qui </a:t>
            </a:r>
            <a:r>
              <a:rPr lang="fr-FR" sz="2400" i="1" dirty="0" smtClean="0">
                <a:solidFill>
                  <a:srgbClr val="FFFF00"/>
                </a:solidFill>
                <a:latin typeface="Arial" pitchFamily="34" charset="0"/>
                <a:cs typeface="Arial" pitchFamily="34" charset="0"/>
              </a:rPr>
              <a:t>transmet</a:t>
            </a:r>
            <a:r>
              <a:rPr lang="fr-FR" sz="2400" dirty="0" smtClean="0">
                <a:solidFill>
                  <a:srgbClr val="FFC000"/>
                </a:solidFill>
                <a:latin typeface="Arial" pitchFamily="34" charset="0"/>
                <a:cs typeface="Arial" pitchFamily="34" charset="0"/>
              </a:rPr>
              <a:t> (à partir de la description de l’état post-traumatique chez l’enfant), de façon directe ou transgénérationnelle.</a:t>
            </a:r>
          </a:p>
          <a:p>
            <a:pPr lvl="0">
              <a:buNone/>
            </a:pPr>
            <a:endParaRPr lang="fr-FR" sz="2400" dirty="0" smtClean="0">
              <a:solidFill>
                <a:srgbClr val="FFC000"/>
              </a:solidFill>
              <a:latin typeface="Arial" pitchFamily="34" charset="0"/>
              <a:cs typeface="Arial" pitchFamily="34" charset="0"/>
            </a:endParaRPr>
          </a:p>
          <a:p>
            <a:r>
              <a:rPr lang="fr-FR" sz="2400" dirty="0" smtClean="0">
                <a:solidFill>
                  <a:srgbClr val="FFC000"/>
                </a:solidFill>
                <a:latin typeface="Arial" pitchFamily="34" charset="0"/>
                <a:cs typeface="Arial" pitchFamily="34" charset="0"/>
              </a:rPr>
              <a:t>La famille </a:t>
            </a:r>
            <a:r>
              <a:rPr lang="fr-FR" sz="2400" i="1" dirty="0" smtClean="0">
                <a:solidFill>
                  <a:srgbClr val="FFFF00"/>
                </a:solidFill>
                <a:latin typeface="Arial" pitchFamily="34" charset="0"/>
                <a:cs typeface="Arial" pitchFamily="34" charset="0"/>
              </a:rPr>
              <a:t>vulnérable</a:t>
            </a:r>
            <a:r>
              <a:rPr lang="fr-FR" sz="2400" dirty="0" smtClean="0">
                <a:solidFill>
                  <a:srgbClr val="FFC000"/>
                </a:solidFill>
                <a:latin typeface="Arial" pitchFamily="34" charset="0"/>
                <a:cs typeface="Arial" pitchFamily="34" charset="0"/>
              </a:rPr>
              <a:t> et la famille comme tuteur de </a:t>
            </a:r>
            <a:r>
              <a:rPr lang="fr-FR" sz="2400" i="1" dirty="0" smtClean="0">
                <a:solidFill>
                  <a:srgbClr val="FFFF00"/>
                </a:solidFill>
                <a:latin typeface="Arial" pitchFamily="34" charset="0"/>
                <a:cs typeface="Arial" pitchFamily="34" charset="0"/>
              </a:rPr>
              <a:t>résilience</a:t>
            </a:r>
          </a:p>
          <a:p>
            <a:endParaRPr lang="fr-FR" sz="2400" dirty="0" smtClean="0">
              <a:solidFill>
                <a:srgbClr val="FFC000"/>
              </a:solidFill>
              <a:latin typeface="Arial" pitchFamily="34" charset="0"/>
              <a:cs typeface="Arial" pitchFamily="34" charset="0"/>
            </a:endParaRPr>
          </a:p>
          <a:p>
            <a:r>
              <a:rPr lang="fr-FR" sz="2400" dirty="0" smtClean="0">
                <a:solidFill>
                  <a:srgbClr val="FFC000"/>
                </a:solidFill>
                <a:latin typeface="Arial" pitchFamily="34" charset="0"/>
                <a:cs typeface="Arial" pitchFamily="34" charset="0"/>
              </a:rPr>
              <a:t>Notion récente de </a:t>
            </a:r>
            <a:r>
              <a:rPr lang="fr-FR" sz="2400" i="1" dirty="0" smtClean="0">
                <a:solidFill>
                  <a:srgbClr val="FFFF00"/>
                </a:solidFill>
                <a:latin typeface="Arial" pitchFamily="34" charset="0"/>
                <a:cs typeface="Arial" pitchFamily="34" charset="0"/>
              </a:rPr>
              <a:t>trauma relationnel</a:t>
            </a:r>
          </a:p>
          <a:p>
            <a:pPr>
              <a:buNone/>
            </a:pPr>
            <a:endParaRPr lang="fr-FR"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2924944"/>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500042"/>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sp>
        <p:nvSpPr>
          <p:cNvPr id="3" name="Espace réservé du contenu 2"/>
          <p:cNvSpPr>
            <a:spLocks noGrp="1"/>
          </p:cNvSpPr>
          <p:nvPr>
            <p:ph idx="1"/>
          </p:nvPr>
        </p:nvSpPr>
        <p:spPr>
          <a:xfrm>
            <a:off x="214282" y="428604"/>
            <a:ext cx="8715436" cy="6215106"/>
          </a:xfrm>
        </p:spPr>
        <p:txBody>
          <a:bodyPr/>
          <a:lstStyle/>
          <a:p>
            <a:pPr algn="ctr">
              <a:buNone/>
            </a:pPr>
            <a:r>
              <a:rPr lang="fr-FR" dirty="0" smtClean="0">
                <a:solidFill>
                  <a:srgbClr val="FFFF00"/>
                </a:solidFill>
                <a:latin typeface="Arial" pitchFamily="34" charset="0"/>
                <a:cs typeface="Arial" pitchFamily="34" charset="0"/>
              </a:rPr>
              <a:t>Affiliation</a:t>
            </a:r>
            <a:r>
              <a:rPr lang="fr-FR" dirty="0" smtClean="0">
                <a:solidFill>
                  <a:schemeClr val="bg1">
                    <a:lumMod val="85000"/>
                  </a:schemeClr>
                </a:solidFill>
                <a:latin typeface="Arial" pitchFamily="34" charset="0"/>
                <a:cs typeface="Arial" pitchFamily="34" charset="0"/>
              </a:rPr>
              <a:t> : </a:t>
            </a:r>
          </a:p>
          <a:p>
            <a:pPr algn="just">
              <a:buNone/>
            </a:pPr>
            <a:r>
              <a:rPr lang="fr-FR" sz="2800" dirty="0" smtClean="0">
                <a:solidFill>
                  <a:schemeClr val="bg1">
                    <a:lumMod val="85000"/>
                  </a:schemeClr>
                </a:solidFill>
                <a:latin typeface="Arial" pitchFamily="34" charset="0"/>
                <a:cs typeface="Arial" pitchFamily="34" charset="0"/>
              </a:rPr>
              <a:t>Du latin affiliatio, dérivé du verbe </a:t>
            </a:r>
            <a:r>
              <a:rPr lang="fr-FR" sz="2800" i="1" dirty="0" smtClean="0">
                <a:solidFill>
                  <a:schemeClr val="bg1">
                    <a:lumMod val="85000"/>
                  </a:schemeClr>
                </a:solidFill>
                <a:latin typeface="Arial" pitchFamily="34" charset="0"/>
                <a:cs typeface="Arial" pitchFamily="34" charset="0"/>
              </a:rPr>
              <a:t>affiliare </a:t>
            </a:r>
            <a:r>
              <a:rPr lang="fr-FR" sz="2800" dirty="0" smtClean="0">
                <a:solidFill>
                  <a:schemeClr val="bg1">
                    <a:lumMod val="85000"/>
                  </a:schemeClr>
                </a:solidFill>
                <a:latin typeface="Arial" pitchFamily="34" charset="0"/>
                <a:cs typeface="Arial" pitchFamily="34" charset="0"/>
              </a:rPr>
              <a:t>(« </a:t>
            </a:r>
            <a:r>
              <a:rPr lang="fr-FR" sz="2800" dirty="0" smtClean="0">
                <a:solidFill>
                  <a:srgbClr val="FFFF00"/>
                </a:solidFill>
                <a:latin typeface="Arial" pitchFamily="34" charset="0"/>
                <a:cs typeface="Arial" pitchFamily="34" charset="0"/>
              </a:rPr>
              <a:t>adopter </a:t>
            </a:r>
            <a:r>
              <a:rPr lang="fr-FR" sz="2800" dirty="0" smtClean="0">
                <a:solidFill>
                  <a:schemeClr val="bg1">
                    <a:lumMod val="85000"/>
                  </a:schemeClr>
                </a:solidFill>
                <a:latin typeface="Arial" pitchFamily="34" charset="0"/>
                <a:cs typeface="Arial" pitchFamily="34" charset="0"/>
              </a:rPr>
              <a:t>» pour «  </a:t>
            </a:r>
            <a:r>
              <a:rPr lang="fr-FR" sz="2800" dirty="0" smtClean="0">
                <a:solidFill>
                  <a:srgbClr val="FFFF00"/>
                </a:solidFill>
                <a:latin typeface="Arial" pitchFamily="34" charset="0"/>
                <a:cs typeface="Arial" pitchFamily="34" charset="0"/>
              </a:rPr>
              <a:t>fils</a:t>
            </a:r>
            <a:r>
              <a:rPr lang="fr-FR" sz="2800" dirty="0" smtClean="0">
                <a:solidFill>
                  <a:schemeClr val="bg1">
                    <a:lumMod val="85000"/>
                  </a:schemeClr>
                </a:solidFill>
                <a:latin typeface="Arial" pitchFamily="34" charset="0"/>
                <a:cs typeface="Arial" pitchFamily="34" charset="0"/>
              </a:rPr>
              <a:t> »).</a:t>
            </a:r>
          </a:p>
          <a:p>
            <a:pPr algn="just">
              <a:buNone/>
            </a:pPr>
            <a:endParaRPr lang="fr-FR" sz="2400" dirty="0" smtClean="0">
              <a:solidFill>
                <a:schemeClr val="bg1">
                  <a:lumMod val="85000"/>
                </a:schemeClr>
              </a:solidFill>
              <a:latin typeface="Arial" pitchFamily="34" charset="0"/>
              <a:cs typeface="Arial" pitchFamily="34" charset="0"/>
            </a:endParaRPr>
          </a:p>
          <a:p>
            <a:pPr algn="just">
              <a:buNone/>
            </a:pPr>
            <a:r>
              <a:rPr lang="fr-FR" sz="2800" dirty="0" smtClean="0">
                <a:solidFill>
                  <a:schemeClr val="bg1">
                    <a:lumMod val="85000"/>
                  </a:schemeClr>
                </a:solidFill>
                <a:latin typeface="Arial" pitchFamily="34" charset="0"/>
                <a:cs typeface="Arial" pitchFamily="34" charset="0"/>
              </a:rPr>
              <a:t>composé du préfixe </a:t>
            </a:r>
            <a:r>
              <a:rPr lang="fr-FR" sz="2800" i="1" dirty="0" smtClean="0">
                <a:solidFill>
                  <a:schemeClr val="bg1">
                    <a:lumMod val="85000"/>
                  </a:schemeClr>
                </a:solidFill>
                <a:latin typeface="Arial" pitchFamily="34" charset="0"/>
                <a:cs typeface="Arial" pitchFamily="34" charset="0"/>
              </a:rPr>
              <a:t>ad</a:t>
            </a:r>
            <a:r>
              <a:rPr lang="fr-FR" sz="2800" dirty="0" smtClean="0">
                <a:solidFill>
                  <a:schemeClr val="bg1">
                    <a:lumMod val="85000"/>
                  </a:schemeClr>
                </a:solidFill>
                <a:latin typeface="Arial" pitchFamily="34" charset="0"/>
                <a:cs typeface="Arial" pitchFamily="34" charset="0"/>
              </a:rPr>
              <a:t>- ( vers , préfixe indiquant le but de l’action, le lieu où l’on va) et de </a:t>
            </a:r>
            <a:r>
              <a:rPr lang="fr-FR" sz="2800" i="1" dirty="0" smtClean="0">
                <a:solidFill>
                  <a:schemeClr val="bg1">
                    <a:lumMod val="85000"/>
                  </a:schemeClr>
                </a:solidFill>
                <a:latin typeface="Arial" pitchFamily="34" charset="0"/>
                <a:cs typeface="Arial" pitchFamily="34" charset="0"/>
              </a:rPr>
              <a:t>filiare</a:t>
            </a:r>
            <a:r>
              <a:rPr lang="fr-FR" sz="2800" dirty="0" smtClean="0">
                <a:solidFill>
                  <a:schemeClr val="bg1">
                    <a:lumMod val="85000"/>
                  </a:schemeClr>
                </a:solidFill>
                <a:latin typeface="Arial" pitchFamily="34" charset="0"/>
                <a:cs typeface="Arial" pitchFamily="34" charset="0"/>
              </a:rPr>
              <a:t>, verbe formé à partir de </a:t>
            </a:r>
            <a:r>
              <a:rPr lang="fr-FR" sz="2800" i="1" dirty="0" smtClean="0">
                <a:solidFill>
                  <a:schemeClr val="bg1">
                    <a:lumMod val="85000"/>
                  </a:schemeClr>
                </a:solidFill>
                <a:latin typeface="Arial" pitchFamily="34" charset="0"/>
                <a:cs typeface="Arial" pitchFamily="34" charset="0"/>
              </a:rPr>
              <a:t>filius</a:t>
            </a:r>
            <a:r>
              <a:rPr lang="fr-FR" sz="2800" dirty="0" smtClean="0">
                <a:solidFill>
                  <a:schemeClr val="bg1">
                    <a:lumMod val="85000"/>
                  </a:schemeClr>
                </a:solidFill>
                <a:latin typeface="Arial" pitchFamily="34" charset="0"/>
                <a:cs typeface="Arial" pitchFamily="34" charset="0"/>
              </a:rPr>
              <a:t> (« fils ») avec le suffixe -</a:t>
            </a:r>
            <a:r>
              <a:rPr lang="fr-FR" sz="2800" i="1" dirty="0" smtClean="0">
                <a:solidFill>
                  <a:schemeClr val="bg1">
                    <a:lumMod val="85000"/>
                  </a:schemeClr>
                </a:solidFill>
                <a:latin typeface="Arial" pitchFamily="34" charset="0"/>
                <a:cs typeface="Arial" pitchFamily="34" charset="0"/>
              </a:rPr>
              <a:t>atio</a:t>
            </a:r>
            <a:r>
              <a:rPr lang="fr-FR" sz="2800" dirty="0" smtClean="0">
                <a:solidFill>
                  <a:schemeClr val="bg1">
                    <a:lumMod val="85000"/>
                  </a:schemeClr>
                </a:solidFill>
                <a:latin typeface="Arial" pitchFamily="34" charset="0"/>
                <a:cs typeface="Arial" pitchFamily="34" charset="0"/>
              </a:rPr>
              <a:t>.         </a:t>
            </a:r>
          </a:p>
          <a:p>
            <a:pPr algn="just">
              <a:buNone/>
            </a:pPr>
            <a:endParaRPr lang="fr-FR" sz="2800" dirty="0" smtClean="0">
              <a:solidFill>
                <a:schemeClr val="bg1">
                  <a:lumMod val="85000"/>
                </a:schemeClr>
              </a:solidFill>
              <a:latin typeface="Arial" pitchFamily="34" charset="0"/>
              <a:cs typeface="Arial" pitchFamily="34" charset="0"/>
            </a:endParaRPr>
          </a:p>
          <a:p>
            <a:pPr algn="just">
              <a:buNone/>
            </a:pPr>
            <a:r>
              <a:rPr lang="fr-FR" sz="2400" dirty="0" smtClean="0">
                <a:latin typeface="Arial" pitchFamily="34" charset="0"/>
                <a:cs typeface="Arial" pitchFamily="34" charset="0"/>
              </a:rPr>
              <a:t>		</a:t>
            </a:r>
            <a:r>
              <a:rPr lang="fr-FR" dirty="0" smtClean="0">
                <a:solidFill>
                  <a:srgbClr val="FFFF00"/>
                </a:solidFill>
                <a:latin typeface="Arial" pitchFamily="34" charset="0"/>
                <a:cs typeface="Arial" pitchFamily="34" charset="0"/>
              </a:rPr>
              <a:t>                        Filiation</a:t>
            </a:r>
          </a:p>
          <a:p>
            <a:pPr algn="just">
              <a:buNone/>
            </a:pPr>
            <a:endParaRPr lang="fr-FR" dirty="0" smtClean="0">
              <a:solidFill>
                <a:srgbClr val="FFFF00"/>
              </a:solidFill>
              <a:latin typeface="Arial" pitchFamily="34" charset="0"/>
              <a:cs typeface="Arial" pitchFamily="34" charset="0"/>
            </a:endParaRPr>
          </a:p>
          <a:p>
            <a:pPr algn="ctr">
              <a:buNone/>
            </a:pPr>
            <a:r>
              <a:rPr lang="fr-FR" dirty="0" smtClean="0">
                <a:solidFill>
                  <a:srgbClr val="FFFF00"/>
                </a:solidFill>
                <a:latin typeface="Arial" pitchFamily="34" charset="0"/>
                <a:cs typeface="Arial" pitchFamily="34" charset="0"/>
              </a:rPr>
              <a:t>Adoption</a:t>
            </a:r>
          </a:p>
          <a:p>
            <a:pPr algn="ctr">
              <a:buNone/>
            </a:pPr>
            <a:r>
              <a:rPr lang="fr-FR" dirty="0" smtClean="0">
                <a:solidFill>
                  <a:srgbClr val="FFFF00"/>
                </a:solidFill>
                <a:latin typeface="Arial" pitchFamily="34" charset="0"/>
                <a:cs typeface="Arial" pitchFamily="34" charset="0"/>
              </a:rPr>
              <a:t>Justification</a:t>
            </a:r>
            <a:endParaRPr lang="fr-FR" dirty="0">
              <a:solidFill>
                <a:srgbClr val="FFFF00"/>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475656" y="4293096"/>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itre 1"/>
          <p:cNvSpPr>
            <a:spLocks noGrp="1"/>
          </p:cNvSpPr>
          <p:nvPr>
            <p:ph type="title"/>
          </p:nvPr>
        </p:nvSpPr>
        <p:spPr>
          <a:xfrm>
            <a:off x="457200" y="0"/>
            <a:ext cx="8229600" cy="357166"/>
          </a:xfrm>
        </p:spPr>
        <p:txBody>
          <a:bodyPr>
            <a:normAutofit/>
          </a:bodyPr>
          <a:lstStyle/>
          <a:p>
            <a:r>
              <a:rPr lang="fr-FR" sz="1400" dirty="0" smtClean="0">
                <a:solidFill>
                  <a:schemeClr val="accent2">
                    <a:lumMod val="50000"/>
                  </a:schemeClr>
                </a:solidFill>
                <a:latin typeface="Arial" pitchFamily="34" charset="0"/>
                <a:ea typeface="Batang" pitchFamily="18" charset="-127"/>
                <a:cs typeface="Arial" pitchFamily="34" charset="0"/>
              </a:rPr>
              <a:t>Filiations, affiliations, adoptions</a:t>
            </a:r>
            <a:endParaRPr lang="fr-FR" sz="1400" dirty="0">
              <a:solidFill>
                <a:schemeClr val="accent2">
                  <a:lumMod val="50000"/>
                </a:schemeClr>
              </a:solidFill>
              <a:latin typeface="Arial" pitchFamily="34" charset="0"/>
              <a:cs typeface="Arial" pitchFamily="34" charset="0"/>
            </a:endParaRPr>
          </a:p>
        </p:txBody>
      </p:sp>
      <p:sp>
        <p:nvSpPr>
          <p:cNvPr id="3" name="Espace réservé du contenu 2"/>
          <p:cNvSpPr>
            <a:spLocks noGrp="1"/>
          </p:cNvSpPr>
          <p:nvPr>
            <p:ph idx="1"/>
          </p:nvPr>
        </p:nvSpPr>
        <p:spPr>
          <a:xfrm>
            <a:off x="214282" y="285728"/>
            <a:ext cx="8715436" cy="6357982"/>
          </a:xfrm>
        </p:spPr>
        <p:txBody>
          <a:bodyPr>
            <a:normAutofit lnSpcReduction="10000"/>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pPr>
              <a:buNone/>
            </a:pPr>
            <a:r>
              <a:rPr lang="en-US" sz="1200" dirty="0" smtClean="0"/>
              <a:t>		</a:t>
            </a:r>
            <a:r>
              <a:rPr lang="en-US" sz="1200" b="1" dirty="0" smtClean="0"/>
              <a:t>              AZAR      TEUT      INAYAH     ADNA     RATNA    ASGA                     AMSAHL       SAFWAN</a:t>
            </a:r>
            <a:endParaRPr lang="fr-FR" sz="1200" b="1" dirty="0" smtClean="0"/>
          </a:p>
          <a:p>
            <a:pPr algn="just">
              <a:buNone/>
            </a:pPr>
            <a:r>
              <a:rPr lang="en-US" sz="1200" i="1" dirty="0" smtClean="0"/>
              <a:t>		</a:t>
            </a:r>
            <a:r>
              <a:rPr lang="en-US" sz="1400" i="1" dirty="0" smtClean="0"/>
              <a:t> </a:t>
            </a:r>
            <a:r>
              <a:rPr lang="fr-FR" sz="1400" i="1" dirty="0" smtClean="0"/>
              <a:t>Les carrés indiquent les garçons, les ronds indiquent les filles. Les carrés et ronds opaques indiquent ceux           qui sont morts et/ou disparus, La mère, Ibu, et le père, Ahfa sont en rouge</a:t>
            </a:r>
            <a:r>
              <a:rPr lang="fr-FR" sz="1400" dirty="0" smtClean="0"/>
              <a:t>)</a:t>
            </a:r>
            <a:endParaRPr lang="fr-FR" sz="1400" dirty="0"/>
          </a:p>
        </p:txBody>
      </p:sp>
      <p:sp>
        <p:nvSpPr>
          <p:cNvPr id="47106" name="Line 2"/>
          <p:cNvSpPr>
            <a:spLocks noChangeShapeType="1"/>
          </p:cNvSpPr>
          <p:nvPr/>
        </p:nvSpPr>
        <p:spPr bwMode="auto">
          <a:xfrm>
            <a:off x="3305175" y="2771775"/>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63"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4" name="Group 3"/>
          <p:cNvGrpSpPr>
            <a:grpSpLocks noChangeAspect="1"/>
          </p:cNvGrpSpPr>
          <p:nvPr/>
        </p:nvGrpSpPr>
        <p:grpSpPr bwMode="auto">
          <a:xfrm>
            <a:off x="1285852" y="1428736"/>
            <a:ext cx="6272214" cy="4309682"/>
            <a:chOff x="1460" y="6579"/>
            <a:chExt cx="7632" cy="5245"/>
          </a:xfrm>
        </p:grpSpPr>
        <p:sp>
          <p:nvSpPr>
            <p:cNvPr id="47162" name="AutoShape 58"/>
            <p:cNvSpPr>
              <a:spLocks noChangeAspect="1" noChangeArrowheads="1" noTextEdit="1"/>
            </p:cNvSpPr>
            <p:nvPr/>
          </p:nvSpPr>
          <p:spPr bwMode="auto">
            <a:xfrm>
              <a:off x="1460" y="6579"/>
              <a:ext cx="7632" cy="524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7161" name="Oval 57"/>
            <p:cNvSpPr>
              <a:spLocks noChangeArrowheads="1"/>
            </p:cNvSpPr>
            <p:nvPr/>
          </p:nvSpPr>
          <p:spPr bwMode="auto">
            <a:xfrm>
              <a:off x="3261" y="7096"/>
              <a:ext cx="321" cy="333"/>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60" name="Rectangle 56"/>
            <p:cNvSpPr>
              <a:spLocks noChangeArrowheads="1"/>
            </p:cNvSpPr>
            <p:nvPr/>
          </p:nvSpPr>
          <p:spPr bwMode="auto">
            <a:xfrm>
              <a:off x="6560" y="7096"/>
              <a:ext cx="300" cy="33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59" name="Line 55"/>
            <p:cNvSpPr>
              <a:spLocks noChangeShapeType="1"/>
            </p:cNvSpPr>
            <p:nvPr/>
          </p:nvSpPr>
          <p:spPr bwMode="auto">
            <a:xfrm>
              <a:off x="3332" y="7429"/>
              <a:ext cx="1" cy="7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8" name="Line 54"/>
            <p:cNvSpPr>
              <a:spLocks noChangeShapeType="1"/>
            </p:cNvSpPr>
            <p:nvPr/>
          </p:nvSpPr>
          <p:spPr bwMode="auto">
            <a:xfrm>
              <a:off x="6644" y="7368"/>
              <a:ext cx="1" cy="79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7" name="Line 53"/>
            <p:cNvSpPr>
              <a:spLocks noChangeShapeType="1"/>
            </p:cNvSpPr>
            <p:nvPr/>
          </p:nvSpPr>
          <p:spPr bwMode="auto">
            <a:xfrm>
              <a:off x="2756" y="8164"/>
              <a:ext cx="5472"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56" name="Line 52"/>
            <p:cNvSpPr>
              <a:spLocks noChangeShapeType="1"/>
            </p:cNvSpPr>
            <p:nvPr/>
          </p:nvSpPr>
          <p:spPr bwMode="auto">
            <a:xfrm>
              <a:off x="2756" y="8163"/>
              <a:ext cx="1"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5" name="Line 51"/>
            <p:cNvSpPr>
              <a:spLocks noChangeShapeType="1"/>
            </p:cNvSpPr>
            <p:nvPr/>
          </p:nvSpPr>
          <p:spPr bwMode="auto">
            <a:xfrm>
              <a:off x="3620"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4" name="Line 50"/>
            <p:cNvSpPr>
              <a:spLocks noChangeShapeType="1"/>
            </p:cNvSpPr>
            <p:nvPr/>
          </p:nvSpPr>
          <p:spPr bwMode="auto">
            <a:xfrm>
              <a:off x="4484"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3" name="Line 49"/>
            <p:cNvSpPr>
              <a:spLocks noChangeShapeType="1"/>
            </p:cNvSpPr>
            <p:nvPr/>
          </p:nvSpPr>
          <p:spPr bwMode="auto">
            <a:xfrm>
              <a:off x="5636"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2" name="Line 48"/>
            <p:cNvSpPr>
              <a:spLocks noChangeShapeType="1"/>
            </p:cNvSpPr>
            <p:nvPr/>
          </p:nvSpPr>
          <p:spPr bwMode="auto">
            <a:xfrm>
              <a:off x="6788"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1" name="Line 47"/>
            <p:cNvSpPr>
              <a:spLocks noChangeShapeType="1"/>
            </p:cNvSpPr>
            <p:nvPr/>
          </p:nvSpPr>
          <p:spPr bwMode="auto">
            <a:xfrm>
              <a:off x="8228" y="816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50" name="Oval 46"/>
            <p:cNvSpPr>
              <a:spLocks noChangeArrowheads="1"/>
            </p:cNvSpPr>
            <p:nvPr/>
          </p:nvSpPr>
          <p:spPr bwMode="auto">
            <a:xfrm>
              <a:off x="3332" y="8451"/>
              <a:ext cx="288" cy="288"/>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9" name="Oval 45"/>
            <p:cNvSpPr>
              <a:spLocks noChangeArrowheads="1"/>
            </p:cNvSpPr>
            <p:nvPr/>
          </p:nvSpPr>
          <p:spPr bwMode="auto">
            <a:xfrm>
              <a:off x="4340" y="8451"/>
              <a:ext cx="288" cy="288"/>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8" name="Oval 44"/>
            <p:cNvSpPr>
              <a:spLocks noChangeArrowheads="1"/>
            </p:cNvSpPr>
            <p:nvPr/>
          </p:nvSpPr>
          <p:spPr bwMode="auto">
            <a:xfrm>
              <a:off x="5504" y="8451"/>
              <a:ext cx="276" cy="28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7" name="Rectangle 43"/>
            <p:cNvSpPr>
              <a:spLocks noChangeArrowheads="1"/>
            </p:cNvSpPr>
            <p:nvPr/>
          </p:nvSpPr>
          <p:spPr bwMode="auto">
            <a:xfrm>
              <a:off x="2504" y="8390"/>
              <a:ext cx="371" cy="349"/>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6" name="Rectangle 42"/>
            <p:cNvSpPr>
              <a:spLocks noChangeArrowheads="1"/>
            </p:cNvSpPr>
            <p:nvPr/>
          </p:nvSpPr>
          <p:spPr bwMode="auto">
            <a:xfrm>
              <a:off x="6788" y="8451"/>
              <a:ext cx="300" cy="28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5" name="Rectangle 41"/>
            <p:cNvSpPr>
              <a:spLocks noChangeArrowheads="1"/>
            </p:cNvSpPr>
            <p:nvPr/>
          </p:nvSpPr>
          <p:spPr bwMode="auto">
            <a:xfrm>
              <a:off x="8096" y="8390"/>
              <a:ext cx="384" cy="349"/>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44" name="Line 40"/>
            <p:cNvSpPr>
              <a:spLocks noChangeShapeType="1"/>
            </p:cNvSpPr>
            <p:nvPr/>
          </p:nvSpPr>
          <p:spPr bwMode="auto">
            <a:xfrm>
              <a:off x="3476" y="8739"/>
              <a:ext cx="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43" name="Line 39"/>
            <p:cNvSpPr>
              <a:spLocks noChangeShapeType="1"/>
            </p:cNvSpPr>
            <p:nvPr/>
          </p:nvSpPr>
          <p:spPr bwMode="auto">
            <a:xfrm>
              <a:off x="362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2" name="Line 38"/>
            <p:cNvSpPr>
              <a:spLocks noChangeShapeType="1"/>
            </p:cNvSpPr>
            <p:nvPr/>
          </p:nvSpPr>
          <p:spPr bwMode="auto">
            <a:xfrm>
              <a:off x="3908"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1" name="Line 37"/>
            <p:cNvSpPr>
              <a:spLocks noChangeShapeType="1"/>
            </p:cNvSpPr>
            <p:nvPr/>
          </p:nvSpPr>
          <p:spPr bwMode="auto">
            <a:xfrm flipH="1">
              <a:off x="3332" y="8883"/>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40" name="Line 36"/>
            <p:cNvSpPr>
              <a:spLocks noChangeShapeType="1"/>
            </p:cNvSpPr>
            <p:nvPr/>
          </p:nvSpPr>
          <p:spPr bwMode="auto">
            <a:xfrm>
              <a:off x="3332" y="888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9" name="Line 35"/>
            <p:cNvSpPr>
              <a:spLocks noChangeShapeType="1"/>
            </p:cNvSpPr>
            <p:nvPr/>
          </p:nvSpPr>
          <p:spPr bwMode="auto">
            <a:xfrm>
              <a:off x="3728" y="8883"/>
              <a:ext cx="1"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8" name="Line 34"/>
            <p:cNvSpPr>
              <a:spLocks noChangeShapeType="1"/>
            </p:cNvSpPr>
            <p:nvPr/>
          </p:nvSpPr>
          <p:spPr bwMode="auto">
            <a:xfrm>
              <a:off x="4052" y="8883"/>
              <a:ext cx="0"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7" name="Rectangle 33"/>
            <p:cNvSpPr>
              <a:spLocks noChangeArrowheads="1"/>
            </p:cNvSpPr>
            <p:nvPr/>
          </p:nvSpPr>
          <p:spPr bwMode="auto">
            <a:xfrm>
              <a:off x="3908"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36" name="Line 32"/>
            <p:cNvSpPr>
              <a:spLocks noChangeShapeType="1"/>
            </p:cNvSpPr>
            <p:nvPr/>
          </p:nvSpPr>
          <p:spPr bwMode="auto">
            <a:xfrm>
              <a:off x="4628"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5" name="Line 31"/>
            <p:cNvSpPr>
              <a:spLocks noChangeShapeType="1"/>
            </p:cNvSpPr>
            <p:nvPr/>
          </p:nvSpPr>
          <p:spPr bwMode="auto">
            <a:xfrm>
              <a:off x="506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4" name="Line 30"/>
            <p:cNvSpPr>
              <a:spLocks noChangeShapeType="1"/>
            </p:cNvSpPr>
            <p:nvPr/>
          </p:nvSpPr>
          <p:spPr bwMode="auto">
            <a:xfrm flipH="1">
              <a:off x="4628" y="8883"/>
              <a:ext cx="4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3" name="Line 29"/>
            <p:cNvSpPr>
              <a:spLocks noChangeShapeType="1"/>
            </p:cNvSpPr>
            <p:nvPr/>
          </p:nvSpPr>
          <p:spPr bwMode="auto">
            <a:xfrm>
              <a:off x="4628" y="8883"/>
              <a:ext cx="0" cy="2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2" name="Line 28"/>
            <p:cNvSpPr>
              <a:spLocks noChangeShapeType="1"/>
            </p:cNvSpPr>
            <p:nvPr/>
          </p:nvSpPr>
          <p:spPr bwMode="auto">
            <a:xfrm>
              <a:off x="5060" y="8883"/>
              <a:ext cx="0" cy="57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31" name="Line 27"/>
            <p:cNvSpPr>
              <a:spLocks noChangeShapeType="1"/>
            </p:cNvSpPr>
            <p:nvPr/>
          </p:nvSpPr>
          <p:spPr bwMode="auto">
            <a:xfrm>
              <a:off x="5780"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30" name="Line 26"/>
            <p:cNvSpPr>
              <a:spLocks noChangeShapeType="1"/>
            </p:cNvSpPr>
            <p:nvPr/>
          </p:nvSpPr>
          <p:spPr bwMode="auto">
            <a:xfrm>
              <a:off x="6212" y="8595"/>
              <a:ext cx="0"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9" name="Line 25"/>
            <p:cNvSpPr>
              <a:spLocks noChangeShapeType="1"/>
            </p:cNvSpPr>
            <p:nvPr/>
          </p:nvSpPr>
          <p:spPr bwMode="auto">
            <a:xfrm flipH="1">
              <a:off x="5780" y="8883"/>
              <a:ext cx="4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8" name="Line 24"/>
            <p:cNvSpPr>
              <a:spLocks noChangeShapeType="1"/>
            </p:cNvSpPr>
            <p:nvPr/>
          </p:nvSpPr>
          <p:spPr bwMode="auto">
            <a:xfrm>
              <a:off x="6068" y="8883"/>
              <a:ext cx="0" cy="43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27" name="Rectangle 23"/>
            <p:cNvSpPr>
              <a:spLocks noChangeArrowheads="1"/>
            </p:cNvSpPr>
            <p:nvPr/>
          </p:nvSpPr>
          <p:spPr bwMode="auto">
            <a:xfrm>
              <a:off x="5060"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6" name="Rectangle 22"/>
            <p:cNvSpPr>
              <a:spLocks noChangeArrowheads="1"/>
            </p:cNvSpPr>
            <p:nvPr/>
          </p:nvSpPr>
          <p:spPr bwMode="auto">
            <a:xfrm>
              <a:off x="6212" y="845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5" name="Rectangle 21"/>
            <p:cNvSpPr>
              <a:spLocks noChangeArrowheads="1"/>
            </p:cNvSpPr>
            <p:nvPr/>
          </p:nvSpPr>
          <p:spPr bwMode="auto">
            <a:xfrm>
              <a:off x="3188" y="9171"/>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4" name="Rectangle 20"/>
            <p:cNvSpPr>
              <a:spLocks noChangeArrowheads="1"/>
            </p:cNvSpPr>
            <p:nvPr/>
          </p:nvSpPr>
          <p:spPr bwMode="auto">
            <a:xfrm>
              <a:off x="3583" y="9315"/>
              <a:ext cx="144"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47123" name="Oval 19"/>
            <p:cNvSpPr>
              <a:spLocks noChangeArrowheads="1"/>
            </p:cNvSpPr>
            <p:nvPr/>
          </p:nvSpPr>
          <p:spPr bwMode="auto">
            <a:xfrm>
              <a:off x="3907" y="9531"/>
              <a:ext cx="144" cy="14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2" name="Oval 18"/>
            <p:cNvSpPr>
              <a:spLocks noChangeArrowheads="1"/>
            </p:cNvSpPr>
            <p:nvPr/>
          </p:nvSpPr>
          <p:spPr bwMode="auto">
            <a:xfrm>
              <a:off x="4484" y="917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1" name="Oval 17"/>
            <p:cNvSpPr>
              <a:spLocks noChangeArrowheads="1"/>
            </p:cNvSpPr>
            <p:nvPr/>
          </p:nvSpPr>
          <p:spPr bwMode="auto">
            <a:xfrm>
              <a:off x="4987" y="9387"/>
              <a:ext cx="144" cy="14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20" name="Oval 16"/>
            <p:cNvSpPr>
              <a:spLocks noChangeArrowheads="1"/>
            </p:cNvSpPr>
            <p:nvPr/>
          </p:nvSpPr>
          <p:spPr bwMode="auto">
            <a:xfrm>
              <a:off x="5923" y="924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9" name="Line 15"/>
            <p:cNvSpPr>
              <a:spLocks noChangeShapeType="1"/>
            </p:cNvSpPr>
            <p:nvPr/>
          </p:nvSpPr>
          <p:spPr bwMode="auto">
            <a:xfrm flipV="1">
              <a:off x="1460" y="6579"/>
              <a:ext cx="76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8" name="Line 14"/>
            <p:cNvSpPr>
              <a:spLocks noChangeShapeType="1"/>
            </p:cNvSpPr>
            <p:nvPr/>
          </p:nvSpPr>
          <p:spPr bwMode="auto">
            <a:xfrm>
              <a:off x="1460" y="9747"/>
              <a:ext cx="7632"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7" name="Line 13"/>
            <p:cNvSpPr>
              <a:spLocks noChangeShapeType="1"/>
            </p:cNvSpPr>
            <p:nvPr/>
          </p:nvSpPr>
          <p:spPr bwMode="auto">
            <a:xfrm>
              <a:off x="1460" y="6579"/>
              <a:ext cx="0" cy="3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6" name="Line 12"/>
            <p:cNvSpPr>
              <a:spLocks noChangeShapeType="1"/>
            </p:cNvSpPr>
            <p:nvPr/>
          </p:nvSpPr>
          <p:spPr bwMode="auto">
            <a:xfrm>
              <a:off x="9092" y="6579"/>
              <a:ext cx="0" cy="3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15" name="AutoShape 11"/>
            <p:cNvSpPr>
              <a:spLocks noChangeShapeType="1"/>
            </p:cNvSpPr>
            <p:nvPr/>
          </p:nvSpPr>
          <p:spPr bwMode="auto">
            <a:xfrm flipV="1">
              <a:off x="2286" y="8739"/>
              <a:ext cx="404"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4" name="AutoShape 10"/>
            <p:cNvSpPr>
              <a:spLocks noChangeShapeType="1"/>
            </p:cNvSpPr>
            <p:nvPr/>
          </p:nvSpPr>
          <p:spPr bwMode="auto">
            <a:xfrm flipV="1">
              <a:off x="2875" y="8451"/>
              <a:ext cx="457" cy="3373"/>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3" name="AutoShape 9"/>
            <p:cNvSpPr>
              <a:spLocks noChangeShapeType="1"/>
            </p:cNvSpPr>
            <p:nvPr/>
          </p:nvSpPr>
          <p:spPr bwMode="auto">
            <a:xfrm flipV="1">
              <a:off x="3800" y="8739"/>
              <a:ext cx="582"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2" name="AutoShape 8"/>
            <p:cNvSpPr>
              <a:spLocks noChangeShapeType="1"/>
            </p:cNvSpPr>
            <p:nvPr/>
          </p:nvSpPr>
          <p:spPr bwMode="auto">
            <a:xfrm flipV="1">
              <a:off x="5198" y="8739"/>
              <a:ext cx="438"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1" name="AutoShape 7"/>
            <p:cNvSpPr>
              <a:spLocks noChangeShapeType="1"/>
            </p:cNvSpPr>
            <p:nvPr/>
          </p:nvSpPr>
          <p:spPr bwMode="auto">
            <a:xfrm flipV="1">
              <a:off x="5780" y="9315"/>
              <a:ext cx="215" cy="2509"/>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10" name="AutoShape 6"/>
            <p:cNvSpPr>
              <a:spLocks noChangeShapeType="1"/>
            </p:cNvSpPr>
            <p:nvPr/>
          </p:nvSpPr>
          <p:spPr bwMode="auto">
            <a:xfrm flipH="1" flipV="1">
              <a:off x="6938" y="8739"/>
              <a:ext cx="306"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09" name="AutoShape 5"/>
            <p:cNvSpPr>
              <a:spLocks noChangeShapeType="1"/>
            </p:cNvSpPr>
            <p:nvPr/>
          </p:nvSpPr>
          <p:spPr bwMode="auto">
            <a:xfrm flipH="1" flipV="1">
              <a:off x="8288" y="8739"/>
              <a:ext cx="6" cy="3085"/>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108" name="AutoShape 4"/>
            <p:cNvSpPr>
              <a:spLocks noChangeShapeType="1"/>
            </p:cNvSpPr>
            <p:nvPr/>
          </p:nvSpPr>
          <p:spPr bwMode="auto">
            <a:xfrm flipV="1">
              <a:off x="4382" y="9294"/>
              <a:ext cx="225" cy="2530"/>
            </a:xfrm>
            <a:prstGeom prst="straightConnector1">
              <a:avLst/>
            </a:prstGeom>
            <a:noFill/>
            <a:ln w="9525">
              <a:solidFill>
                <a:srgbClr val="548DD4"/>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800" dirty="0" smtClean="0">
                <a:solidFill>
                  <a:schemeClr val="bg1">
                    <a:lumMod val="75000"/>
                  </a:schemeClr>
                </a:solidFill>
                <a:latin typeface="Arial" pitchFamily="34" charset="0"/>
                <a:ea typeface="Batang" pitchFamily="18" charset="-127"/>
                <a:cs typeface="Arial" pitchFamily="34" charset="0"/>
              </a:rPr>
              <a:t>Filiations, affiliations, adoptions</a:t>
            </a:r>
            <a:endParaRPr lang="fr-FR" sz="1800" dirty="0">
              <a:solidFill>
                <a:schemeClr val="bg1">
                  <a:lumMod val="75000"/>
                </a:schemeClr>
              </a:solidFill>
            </a:endParaRPr>
          </a:p>
        </p:txBody>
      </p:sp>
      <p:sp>
        <p:nvSpPr>
          <p:cNvPr id="3" name="Espace réservé du contenu 2"/>
          <p:cNvSpPr>
            <a:spLocks noGrp="1"/>
          </p:cNvSpPr>
          <p:nvPr>
            <p:ph idx="1"/>
          </p:nvPr>
        </p:nvSpPr>
        <p:spPr/>
        <p:txBody>
          <a:bodyPr/>
          <a:lstStyle/>
          <a:p>
            <a:endParaRPr lang="fr-FR"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3553" name="Object 1"/>
          <p:cNvGraphicFramePr>
            <a:graphicFrameLocks noChangeAspect="1"/>
          </p:cNvGraphicFramePr>
          <p:nvPr/>
        </p:nvGraphicFramePr>
        <p:xfrm>
          <a:off x="142844" y="857232"/>
          <a:ext cx="8858312" cy="5715040"/>
        </p:xfrm>
        <a:graphic>
          <a:graphicData uri="http://schemas.openxmlformats.org/presentationml/2006/ole">
            <p:oleObj spid="_x0000_s23553" name="Image bitmap" r:id="rId3" imgW="4229690" imgH="2809524" progId="PBrush">
              <p:embed/>
            </p:oleObj>
          </a:graphicData>
        </a:graphic>
      </p:graphicFrame>
      <p:sp>
        <p:nvSpPr>
          <p:cNvPr id="6" name="Rectangle 5"/>
          <p:cNvSpPr/>
          <p:nvPr/>
        </p:nvSpPr>
        <p:spPr>
          <a:xfrm>
            <a:off x="1285852" y="5643578"/>
            <a:ext cx="2577950" cy="707886"/>
          </a:xfrm>
          <a:prstGeom prst="rect">
            <a:avLst/>
          </a:prstGeom>
        </p:spPr>
        <p:txBody>
          <a:bodyPr wrap="none">
            <a:spAutoFit/>
          </a:bodyPr>
          <a:lstStyle/>
          <a:p>
            <a:r>
              <a:rPr lang="fr-FR" sz="4000" b="1" dirty="0" smtClean="0">
                <a:solidFill>
                  <a:srgbClr val="FFC000"/>
                </a:solidFill>
              </a:rPr>
              <a:t>Jenin, 2002</a:t>
            </a:r>
            <a:endParaRPr lang="fr-FR" sz="4000" b="1" dirty="0">
              <a:solidFill>
                <a:srgbClr val="FFC000"/>
              </a:solidFill>
            </a:endParaRPr>
          </a:p>
        </p:txBody>
      </p:sp>
      <p:sp>
        <p:nvSpPr>
          <p:cNvPr id="7" name="Rectangle 6"/>
          <p:cNvSpPr/>
          <p:nvPr/>
        </p:nvSpPr>
        <p:spPr>
          <a:xfrm>
            <a:off x="1403648" y="1412776"/>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pic>
        <p:nvPicPr>
          <p:cNvPr id="4" name="Picture 4" descr="087"/>
          <p:cNvPicPr>
            <a:picLocks noGrp="1" noChangeAspect="1" noChangeArrowheads="1"/>
          </p:cNvPicPr>
          <p:nvPr>
            <p:ph idx="1"/>
          </p:nvPr>
        </p:nvPicPr>
        <p:blipFill>
          <a:blip r:embed="rId2" cstate="print"/>
          <a:srcRect/>
          <a:stretch>
            <a:fillRect/>
          </a:stretch>
        </p:blipFill>
        <p:spPr>
          <a:xfrm>
            <a:off x="1500166" y="928670"/>
            <a:ext cx="5929354" cy="5607418"/>
          </a:xfrm>
          <a:noFill/>
          <a:ln/>
        </p:spPr>
      </p:pic>
      <p:sp>
        <p:nvSpPr>
          <p:cNvPr id="5" name="ZoneTexte 4"/>
          <p:cNvSpPr txBox="1"/>
          <p:nvPr/>
        </p:nvSpPr>
        <p:spPr>
          <a:xfrm>
            <a:off x="0" y="5572140"/>
            <a:ext cx="1857388" cy="369332"/>
          </a:xfrm>
          <a:prstGeom prst="rect">
            <a:avLst/>
          </a:prstGeom>
          <a:noFill/>
        </p:spPr>
        <p:txBody>
          <a:bodyPr wrap="square" rtlCol="0">
            <a:spAutoFit/>
          </a:bodyPr>
          <a:lstStyle/>
          <a:p>
            <a:r>
              <a:rPr lang="fr-FR" b="1" dirty="0" smtClean="0">
                <a:solidFill>
                  <a:srgbClr val="FFFF00"/>
                </a:solidFill>
              </a:rPr>
              <a:t>Absence de main</a:t>
            </a:r>
            <a:endParaRPr lang="fr-FR" b="1" dirty="0">
              <a:solidFill>
                <a:srgbClr val="FFFF00"/>
              </a:solidFill>
            </a:endParaRPr>
          </a:p>
        </p:txBody>
      </p:sp>
      <p:sp>
        <p:nvSpPr>
          <p:cNvPr id="6" name="ZoneTexte 5"/>
          <p:cNvSpPr txBox="1"/>
          <p:nvPr/>
        </p:nvSpPr>
        <p:spPr>
          <a:xfrm>
            <a:off x="6858016" y="2857496"/>
            <a:ext cx="2071702" cy="369332"/>
          </a:xfrm>
          <a:prstGeom prst="rect">
            <a:avLst/>
          </a:prstGeom>
          <a:noFill/>
        </p:spPr>
        <p:txBody>
          <a:bodyPr wrap="square" rtlCol="0">
            <a:spAutoFit/>
          </a:bodyPr>
          <a:lstStyle/>
          <a:p>
            <a:r>
              <a:rPr lang="fr-FR" dirty="0" smtClean="0"/>
              <a:t>      </a:t>
            </a:r>
            <a:r>
              <a:rPr lang="fr-FR" b="1" dirty="0" smtClean="0">
                <a:solidFill>
                  <a:srgbClr val="FFFF00"/>
                </a:solidFill>
              </a:rPr>
              <a:t>Mains amputées</a:t>
            </a:r>
            <a:endParaRPr lang="fr-FR" b="1" dirty="0">
              <a:solidFill>
                <a:srgbClr val="FFFF00"/>
              </a:solidFill>
            </a:endParaRPr>
          </a:p>
        </p:txBody>
      </p:sp>
      <p:cxnSp>
        <p:nvCxnSpPr>
          <p:cNvPr id="8" name="Connecteur droit avec flèche 7"/>
          <p:cNvCxnSpPr/>
          <p:nvPr/>
        </p:nvCxnSpPr>
        <p:spPr>
          <a:xfrm rot="10800000">
            <a:off x="6429388" y="2928934"/>
            <a:ext cx="78581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flipV="1">
            <a:off x="6715140" y="3143248"/>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5715008" y="3714752"/>
            <a:ext cx="2071702"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714480" y="5357826"/>
            <a:ext cx="85725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75656" y="558924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latin typeface="Arial" pitchFamily="34" charset="0"/>
              <a:cs typeface="Arial" pitchFamily="34" charset="0"/>
            </a:endParaRPr>
          </a:p>
        </p:txBody>
      </p:sp>
      <p:pic>
        <p:nvPicPr>
          <p:cNvPr id="47106" name="Picture 2"/>
          <p:cNvPicPr>
            <a:picLocks noGrp="1" noChangeAspect="1" noChangeArrowheads="1"/>
          </p:cNvPicPr>
          <p:nvPr>
            <p:ph idx="1"/>
          </p:nvPr>
        </p:nvPicPr>
        <p:blipFill>
          <a:blip r:embed="rId2" cstate="print"/>
          <a:srcRect/>
          <a:stretch>
            <a:fillRect/>
          </a:stretch>
        </p:blipFill>
        <p:spPr bwMode="auto">
          <a:xfrm>
            <a:off x="2357422" y="570699"/>
            <a:ext cx="4572032" cy="6107970"/>
          </a:xfrm>
          <a:prstGeom prst="rect">
            <a:avLst/>
          </a:prstGeom>
          <a:noFill/>
          <a:ln w="9525">
            <a:noFill/>
            <a:miter lim="800000"/>
            <a:headEnd/>
            <a:tailEnd/>
          </a:ln>
          <a:effectLst/>
        </p:spPr>
      </p:pic>
      <p:sp>
        <p:nvSpPr>
          <p:cNvPr id="4" name="Rectangle 3"/>
          <p:cNvSpPr/>
          <p:nvPr/>
        </p:nvSpPr>
        <p:spPr>
          <a:xfrm>
            <a:off x="3019951"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a:bodyPr>
          <a:lstStyle/>
          <a:p>
            <a:r>
              <a:rPr lang="fr-FR" sz="1400" dirty="0" smtClean="0">
                <a:solidFill>
                  <a:schemeClr val="accent2">
                    <a:lumMod val="40000"/>
                    <a:lumOff val="60000"/>
                  </a:schemeClr>
                </a:solidFill>
                <a:latin typeface="Arial" pitchFamily="34" charset="0"/>
                <a:ea typeface="Batang" pitchFamily="18" charset="-127"/>
                <a:cs typeface="Arial" pitchFamily="34" charset="0"/>
              </a:rPr>
              <a:t>Filiations, affiliations, adoptions</a:t>
            </a:r>
            <a:endParaRPr lang="fr-FR" sz="1400" dirty="0"/>
          </a:p>
        </p:txBody>
      </p:sp>
      <p:pic>
        <p:nvPicPr>
          <p:cNvPr id="4" name="Espace réservé du contenu 3" descr="Photo 009"/>
          <p:cNvPicPr>
            <a:picLocks noGrp="1"/>
          </p:cNvPicPr>
          <p:nvPr>
            <p:ph idx="1"/>
          </p:nvPr>
        </p:nvPicPr>
        <p:blipFill>
          <a:blip r:embed="rId2" cstate="print"/>
          <a:srcRect/>
          <a:stretch>
            <a:fillRect/>
          </a:stretch>
        </p:blipFill>
        <p:spPr bwMode="auto">
          <a:xfrm>
            <a:off x="857224" y="785794"/>
            <a:ext cx="7500990" cy="5786478"/>
          </a:xfrm>
          <a:prstGeom prst="rect">
            <a:avLst/>
          </a:prstGeom>
          <a:noFill/>
          <a:ln w="9525">
            <a:noFill/>
            <a:miter lim="800000"/>
            <a:headEnd/>
            <a:tailEnd/>
          </a:ln>
          <a:effectLst/>
        </p:spPr>
      </p:pic>
      <p:sp>
        <p:nvSpPr>
          <p:cNvPr id="5" name="Rectangle 4"/>
          <p:cNvSpPr/>
          <p:nvPr/>
        </p:nvSpPr>
        <p:spPr>
          <a:xfrm>
            <a:off x="0" y="5934670"/>
            <a:ext cx="6124049"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Christian </a:t>
            </a:r>
            <a:r>
              <a:rPr lang="fr-FR"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Lachal</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698</Words>
  <Application>Microsoft Office PowerPoint</Application>
  <PresentationFormat>Affichage à l'écran (4:3)</PresentationFormat>
  <Paragraphs>252</Paragraphs>
  <Slides>25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Thème Office</vt:lpstr>
      <vt:lpstr>Image bitmap</vt:lpstr>
      <vt:lpstr>Diapositive 1</vt:lpstr>
      <vt:lpstr>Filiations, affiliations, adoptions</vt:lpstr>
      <vt:lpstr> 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Filiations, affiliations, adoptions</vt:lpstr>
      <vt:lpstr>Diapositive 22</vt:lpstr>
      <vt:lpstr>Filiations, affiliations, adoptions</vt:lpstr>
      <vt:lpstr>Filiations, affiliations, adoptions</vt:lpstr>
      <vt:lpstr>Filiations, affiliations, adoptions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Christian LACHAL</dc:creator>
  <cp:lastModifiedBy>Sophie Haberbüsch</cp:lastModifiedBy>
  <cp:revision>50</cp:revision>
  <dcterms:created xsi:type="dcterms:W3CDTF">2011-11-08T10:43:41Z</dcterms:created>
  <dcterms:modified xsi:type="dcterms:W3CDTF">2012-01-10T08:50:09Z</dcterms:modified>
</cp:coreProperties>
</file>