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F33D7-1759-4E5B-B220-543DC0D7661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6AA4C-1AA3-447D-911E-2691C4F65A9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78110-AA9E-4891-9D9B-5853E93DB98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43A82-FDFF-42A1-B083-74F953A1E09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78A84-FA56-4973-82BE-A3108585126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3C26C-5C07-479E-B3FB-FEE58BDB069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71A20-86D7-498B-B566-E3DF19F0675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F59EA-446D-4F4A-B9D9-484E718D80A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0CD07-4B70-4820-B449-080402CDD3C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5CD02-46A9-4A3A-80E4-19B7B1B2774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68126-A204-4716-8F2B-D70606D739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B94496-2CEE-455D-8852-89EC5781509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Les leçons de l’adoption internationale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Corps et Affiliation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Deux affaires de paternité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Affaire </a:t>
            </a:r>
            <a:r>
              <a:rPr lang="fr-FR" dirty="0" err="1"/>
              <a:t>Novack</a:t>
            </a:r>
            <a:r>
              <a:rPr lang="fr-FR" dirty="0"/>
              <a:t>   1966              </a:t>
            </a:r>
          </a:p>
          <a:p>
            <a:pPr>
              <a:buFontTx/>
              <a:buNone/>
            </a:pPr>
            <a:r>
              <a:rPr lang="fr-FR" dirty="0"/>
              <a:t>                        = Adoption plénière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Affaire Benjamin 2006 </a:t>
            </a:r>
          </a:p>
          <a:p>
            <a:pPr>
              <a:buFontTx/>
              <a:buNone/>
            </a:pPr>
            <a:r>
              <a:rPr lang="fr-FR" dirty="0"/>
              <a:t>                        = Adoption simple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/>
              <a:t>Evolution de la configuration familiale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/>
              <a:t>Concubinage et Pacs</a:t>
            </a:r>
          </a:p>
          <a:p>
            <a:pPr>
              <a:lnSpc>
                <a:spcPct val="90000"/>
              </a:lnSpc>
            </a:pPr>
            <a:r>
              <a:rPr lang="fr-FR"/>
              <a:t>Familles divorcées / recomposées</a:t>
            </a:r>
          </a:p>
          <a:p>
            <a:pPr>
              <a:lnSpc>
                <a:spcPct val="90000"/>
              </a:lnSpc>
            </a:pPr>
            <a:r>
              <a:rPr lang="fr-FR"/>
              <a:t>Familles homoparentales</a:t>
            </a:r>
          </a:p>
          <a:p>
            <a:pPr>
              <a:lnSpc>
                <a:spcPct val="90000"/>
              </a:lnSpc>
            </a:pPr>
            <a:endParaRPr lang="fr-FR"/>
          </a:p>
          <a:p>
            <a:pPr>
              <a:lnSpc>
                <a:spcPct val="90000"/>
              </a:lnSpc>
            </a:pPr>
            <a:r>
              <a:rPr lang="fr-FR"/>
              <a:t>Enfants nés hors mariage</a:t>
            </a:r>
          </a:p>
          <a:p>
            <a:pPr>
              <a:lnSpc>
                <a:spcPct val="90000"/>
              </a:lnSpc>
            </a:pPr>
            <a:r>
              <a:rPr lang="fr-FR"/>
              <a:t>Belle-parenté</a:t>
            </a:r>
          </a:p>
          <a:p>
            <a:pPr>
              <a:lnSpc>
                <a:spcPct val="90000"/>
              </a:lnSpc>
            </a:pPr>
            <a:r>
              <a:rPr lang="fr-FR"/>
              <a:t>Recours à l’adoption</a:t>
            </a:r>
          </a:p>
          <a:p>
            <a:pPr>
              <a:lnSpc>
                <a:spcPct val="90000"/>
              </a:lnSpc>
            </a:pPr>
            <a:r>
              <a:rPr lang="fr-FR"/>
              <a:t>Recours à l’AMP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Evolution de l’adoption 1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Logique de substitution : </a:t>
            </a:r>
            <a:r>
              <a:rPr lang="fr-FR" sz="2400"/>
              <a:t>défaire une filiation pour mieux en refaire une autre</a:t>
            </a:r>
          </a:p>
          <a:p>
            <a:endParaRPr lang="fr-FR"/>
          </a:p>
          <a:p>
            <a:endParaRPr lang="fr-FR"/>
          </a:p>
          <a:p>
            <a:r>
              <a:rPr lang="fr-FR"/>
              <a:t>Logique de succession : </a:t>
            </a:r>
            <a:r>
              <a:rPr lang="fr-FR" sz="2400"/>
              <a:t>situation de changement  familial et d’identité et non de substitution</a:t>
            </a:r>
          </a:p>
          <a:p>
            <a:endParaRPr lang="fr-FR" sz="2400"/>
          </a:p>
          <a:p>
            <a:pPr>
              <a:buFontTx/>
              <a:buNone/>
            </a:pPr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Evolution de l’adoption 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Logique de continuité : </a:t>
            </a:r>
            <a:r>
              <a:rPr lang="fr-FR" sz="2400"/>
              <a:t>l’enfant seul face à histoire</a:t>
            </a:r>
          </a:p>
          <a:p>
            <a:endParaRPr lang="fr-FR" sz="2400"/>
          </a:p>
          <a:p>
            <a:endParaRPr lang="fr-FR" sz="2400"/>
          </a:p>
          <a:p>
            <a:r>
              <a:rPr lang="fr-FR"/>
              <a:t>Logique de relation :</a:t>
            </a:r>
          </a:p>
          <a:p>
            <a:pPr>
              <a:buFontTx/>
              <a:buNone/>
            </a:pPr>
            <a:r>
              <a:rPr lang="fr-FR" sz="2400"/>
              <a:t>L’ adoption ouverte ou l’entente de communication</a:t>
            </a:r>
          </a:p>
          <a:p>
            <a:pPr>
              <a:buFontTx/>
              <a:buNone/>
            </a:pPr>
            <a:r>
              <a:rPr lang="fr-FR" sz="2400"/>
              <a:t>L’adoption simple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218" name="Line 29"/>
          <p:cNvSpPr>
            <a:spLocks noChangeShapeType="1"/>
          </p:cNvSpPr>
          <p:nvPr/>
        </p:nvSpPr>
        <p:spPr bwMode="auto">
          <a:xfrm>
            <a:off x="4284663" y="5805488"/>
            <a:ext cx="574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19" name="Line 28"/>
          <p:cNvSpPr>
            <a:spLocks noChangeShapeType="1"/>
          </p:cNvSpPr>
          <p:nvPr/>
        </p:nvSpPr>
        <p:spPr bwMode="auto">
          <a:xfrm>
            <a:off x="4572000" y="4797425"/>
            <a:ext cx="792163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0" name="Line 27"/>
          <p:cNvSpPr>
            <a:spLocks noChangeShapeType="1"/>
          </p:cNvSpPr>
          <p:nvPr/>
        </p:nvSpPr>
        <p:spPr bwMode="auto">
          <a:xfrm flipH="1">
            <a:off x="3851275" y="4797425"/>
            <a:ext cx="720725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1" name="Oval 9"/>
          <p:cNvSpPr>
            <a:spLocks noChangeArrowheads="1"/>
          </p:cNvSpPr>
          <p:nvPr/>
        </p:nvSpPr>
        <p:spPr bwMode="auto">
          <a:xfrm>
            <a:off x="4114800" y="981075"/>
            <a:ext cx="9144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ES">
              <a:solidFill>
                <a:schemeClr val="accent2"/>
              </a:solidFill>
            </a:endParaRPr>
          </a:p>
        </p:txBody>
      </p:sp>
      <p:sp>
        <p:nvSpPr>
          <p:cNvPr id="9222" name="Oval 10"/>
          <p:cNvSpPr>
            <a:spLocks noChangeArrowheads="1"/>
          </p:cNvSpPr>
          <p:nvPr/>
        </p:nvSpPr>
        <p:spPr bwMode="auto">
          <a:xfrm>
            <a:off x="3657600" y="2659063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3" name="Oval 11"/>
          <p:cNvSpPr>
            <a:spLocks noChangeArrowheads="1"/>
          </p:cNvSpPr>
          <p:nvPr/>
        </p:nvSpPr>
        <p:spPr bwMode="auto">
          <a:xfrm>
            <a:off x="4114800" y="2227263"/>
            <a:ext cx="914400" cy="9144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4" name="Oval 12"/>
          <p:cNvSpPr>
            <a:spLocks noChangeArrowheads="1"/>
          </p:cNvSpPr>
          <p:nvPr/>
        </p:nvSpPr>
        <p:spPr bwMode="auto">
          <a:xfrm>
            <a:off x="4572000" y="2636838"/>
            <a:ext cx="914400" cy="914400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5" name="Oval 14"/>
          <p:cNvSpPr>
            <a:spLocks noChangeArrowheads="1"/>
          </p:cNvSpPr>
          <p:nvPr/>
        </p:nvSpPr>
        <p:spPr bwMode="auto">
          <a:xfrm>
            <a:off x="3419475" y="5322888"/>
            <a:ext cx="936625" cy="9144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6" name="Oval 15"/>
          <p:cNvSpPr>
            <a:spLocks noChangeArrowheads="1"/>
          </p:cNvSpPr>
          <p:nvPr/>
        </p:nvSpPr>
        <p:spPr bwMode="auto">
          <a:xfrm>
            <a:off x="4140200" y="4365625"/>
            <a:ext cx="936625" cy="9144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7" name="Oval 16"/>
          <p:cNvSpPr>
            <a:spLocks noChangeArrowheads="1"/>
          </p:cNvSpPr>
          <p:nvPr/>
        </p:nvSpPr>
        <p:spPr bwMode="auto">
          <a:xfrm>
            <a:off x="4859338" y="5300663"/>
            <a:ext cx="936625" cy="914400"/>
          </a:xfrm>
          <a:prstGeom prst="ellipse">
            <a:avLst/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4932363" y="765175"/>
            <a:ext cx="2160587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/>
              <a:t>Composantes : </a:t>
            </a:r>
          </a:p>
          <a:p>
            <a:pPr algn="ctr"/>
            <a:r>
              <a:rPr lang="fr-FR" sz="1400"/>
              <a:t>Biologique, le corps</a:t>
            </a:r>
          </a:p>
          <a:p>
            <a:pPr algn="ctr"/>
            <a:r>
              <a:rPr lang="fr-FR" sz="1400"/>
              <a:t>Domestique, le quotidien</a:t>
            </a:r>
          </a:p>
          <a:p>
            <a:pPr algn="ctr"/>
            <a:r>
              <a:rPr lang="fr-FR" sz="1400"/>
              <a:t>Généalogique, le nom</a:t>
            </a:r>
          </a:p>
        </p:txBody>
      </p:sp>
      <p:sp>
        <p:nvSpPr>
          <p:cNvPr id="9229" name="Text Box 18"/>
          <p:cNvSpPr txBox="1">
            <a:spLocks noChangeArrowheads="1"/>
          </p:cNvSpPr>
          <p:nvPr/>
        </p:nvSpPr>
        <p:spPr bwMode="auto">
          <a:xfrm>
            <a:off x="468313" y="908050"/>
            <a:ext cx="28146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/>
              <a:t>Temps 1 : Le temps des illusions </a:t>
            </a:r>
          </a:p>
          <a:p>
            <a:pPr algn="ctr"/>
            <a:r>
              <a:rPr lang="fr-FR" sz="1400"/>
              <a:t>La conjonction des composantes</a:t>
            </a:r>
          </a:p>
        </p:txBody>
      </p:sp>
      <p:sp>
        <p:nvSpPr>
          <p:cNvPr id="9230" name="Text Box 19"/>
          <p:cNvSpPr txBox="1">
            <a:spLocks noChangeArrowheads="1"/>
          </p:cNvSpPr>
          <p:nvPr/>
        </p:nvSpPr>
        <p:spPr bwMode="auto">
          <a:xfrm>
            <a:off x="-36513" y="2565400"/>
            <a:ext cx="309721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/>
              <a:t>Temps 2 :  le temps de la dissociation</a:t>
            </a:r>
          </a:p>
          <a:p>
            <a:pPr algn="ctr"/>
            <a:r>
              <a:rPr lang="fr-FR" sz="1400"/>
              <a:t> La pluralité traduit la dissociation des composantes</a:t>
            </a:r>
          </a:p>
        </p:txBody>
      </p:sp>
      <p:sp>
        <p:nvSpPr>
          <p:cNvPr id="9231" name="Text Box 20"/>
          <p:cNvSpPr txBox="1">
            <a:spLocks noChangeArrowheads="1"/>
          </p:cNvSpPr>
          <p:nvPr/>
        </p:nvSpPr>
        <p:spPr bwMode="auto">
          <a:xfrm>
            <a:off x="250825" y="4797425"/>
            <a:ext cx="33448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/>
              <a:t>Temps 3 : le temps du questionnement</a:t>
            </a:r>
          </a:p>
          <a:p>
            <a:pPr algn="ctr"/>
            <a:r>
              <a:rPr lang="fr-FR" sz="1400"/>
              <a:t>la pluralité affecte chaque composante</a:t>
            </a:r>
          </a:p>
        </p:txBody>
      </p:sp>
      <p:sp>
        <p:nvSpPr>
          <p:cNvPr id="9232" name="Text Box 21"/>
          <p:cNvSpPr txBox="1">
            <a:spLocks noChangeArrowheads="1"/>
          </p:cNvSpPr>
          <p:nvPr/>
        </p:nvSpPr>
        <p:spPr bwMode="auto">
          <a:xfrm>
            <a:off x="5021263" y="2276475"/>
            <a:ext cx="1135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</a:t>
            </a:r>
          </a:p>
          <a:p>
            <a:pPr algn="ctr"/>
            <a:r>
              <a:rPr lang="fr-FR" sz="1200"/>
              <a:t>Généalogique</a:t>
            </a:r>
          </a:p>
        </p:txBody>
      </p:sp>
      <p:sp>
        <p:nvSpPr>
          <p:cNvPr id="9233" name="Text Box 22"/>
          <p:cNvSpPr txBox="1">
            <a:spLocks noChangeArrowheads="1"/>
          </p:cNvSpPr>
          <p:nvPr/>
        </p:nvSpPr>
        <p:spPr bwMode="auto">
          <a:xfrm>
            <a:off x="5308600" y="3141663"/>
            <a:ext cx="113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</a:t>
            </a:r>
          </a:p>
          <a:p>
            <a:pPr algn="ctr"/>
            <a:r>
              <a:rPr lang="fr-FR" sz="1200"/>
              <a:t>Domestique</a:t>
            </a:r>
          </a:p>
        </p:txBody>
      </p:sp>
      <p:sp>
        <p:nvSpPr>
          <p:cNvPr id="9234" name="Text Box 23"/>
          <p:cNvSpPr txBox="1">
            <a:spLocks noChangeArrowheads="1"/>
          </p:cNvSpPr>
          <p:nvPr/>
        </p:nvSpPr>
        <p:spPr bwMode="auto">
          <a:xfrm>
            <a:off x="2700338" y="3213100"/>
            <a:ext cx="11350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 </a:t>
            </a:r>
          </a:p>
          <a:p>
            <a:pPr algn="ctr"/>
            <a:r>
              <a:rPr lang="fr-FR" sz="1200"/>
              <a:t>Biologique</a:t>
            </a:r>
          </a:p>
          <a:p>
            <a:endParaRPr lang="fr-FR" sz="1200"/>
          </a:p>
        </p:txBody>
      </p:sp>
      <p:sp>
        <p:nvSpPr>
          <p:cNvPr id="9235" name="Text Box 24"/>
          <p:cNvSpPr txBox="1">
            <a:spLocks noChangeArrowheads="1"/>
          </p:cNvSpPr>
          <p:nvPr/>
        </p:nvSpPr>
        <p:spPr bwMode="auto">
          <a:xfrm>
            <a:off x="5003800" y="4508500"/>
            <a:ext cx="113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</a:t>
            </a:r>
          </a:p>
          <a:p>
            <a:pPr algn="ctr"/>
            <a:r>
              <a:rPr lang="fr-FR" sz="1200"/>
              <a:t>Généalogique </a:t>
            </a:r>
          </a:p>
        </p:txBody>
      </p:sp>
      <p:sp>
        <p:nvSpPr>
          <p:cNvPr id="9236" name="Text Box 25"/>
          <p:cNvSpPr txBox="1">
            <a:spLocks noChangeArrowheads="1"/>
          </p:cNvSpPr>
          <p:nvPr/>
        </p:nvSpPr>
        <p:spPr bwMode="auto">
          <a:xfrm>
            <a:off x="5092700" y="6140450"/>
            <a:ext cx="113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</a:t>
            </a:r>
          </a:p>
          <a:p>
            <a:pPr algn="ctr"/>
            <a:r>
              <a:rPr lang="fr-FR" sz="1200"/>
              <a:t>Domestique </a:t>
            </a:r>
          </a:p>
        </p:txBody>
      </p:sp>
      <p:sp>
        <p:nvSpPr>
          <p:cNvPr id="9237" name="Text Box 26"/>
          <p:cNvSpPr txBox="1">
            <a:spLocks noChangeArrowheads="1"/>
          </p:cNvSpPr>
          <p:nvPr/>
        </p:nvSpPr>
        <p:spPr bwMode="auto">
          <a:xfrm>
            <a:off x="2916238" y="6140450"/>
            <a:ext cx="1135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200"/>
              <a:t>Composante </a:t>
            </a:r>
          </a:p>
          <a:p>
            <a:pPr algn="ctr"/>
            <a:r>
              <a:rPr lang="fr-FR" sz="1200"/>
              <a:t>Biologique </a:t>
            </a:r>
          </a:p>
        </p:txBody>
      </p:sp>
      <p:sp>
        <p:nvSpPr>
          <p:cNvPr id="9238" name="Rectangle 30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-100013"/>
            <a:ext cx="8229600" cy="1143001"/>
          </a:xfrm>
        </p:spPr>
        <p:txBody>
          <a:bodyPr/>
          <a:lstStyle/>
          <a:p>
            <a:r>
              <a:rPr lang="fr-FR" sz="2400"/>
              <a:t>Evolution de la filiation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826731" y="2967335"/>
            <a:ext cx="549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cxnSp>
        <p:nvCxnSpPr>
          <p:cNvPr id="11266" name="Connecteur droit 125"/>
          <p:cNvCxnSpPr>
            <a:cxnSpLocks noChangeShapeType="1"/>
          </p:cNvCxnSpPr>
          <p:nvPr/>
        </p:nvCxnSpPr>
        <p:spPr bwMode="auto">
          <a:xfrm>
            <a:off x="2690813" y="2565400"/>
            <a:ext cx="296862" cy="439738"/>
          </a:xfrm>
          <a:prstGeom prst="line">
            <a:avLst/>
          </a:prstGeom>
          <a:noFill/>
          <a:ln w="19050" algn="ctr">
            <a:solidFill>
              <a:srgbClr val="2E1589"/>
            </a:solidFill>
            <a:prstDash val="dashDot"/>
            <a:round/>
            <a:headEnd/>
            <a:tailEnd/>
          </a:ln>
        </p:spPr>
      </p:cxnSp>
      <p:sp>
        <p:nvSpPr>
          <p:cNvPr id="111" name="Text Box 20"/>
          <p:cNvSpPr txBox="1">
            <a:spLocks noChangeArrowheads="1"/>
          </p:cNvSpPr>
          <p:nvPr/>
        </p:nvSpPr>
        <p:spPr bwMode="auto">
          <a:xfrm>
            <a:off x="3276600" y="3846513"/>
            <a:ext cx="3024188" cy="942975"/>
          </a:xfrm>
          <a:prstGeom prst="rect">
            <a:avLst/>
          </a:prstGeom>
          <a:solidFill>
            <a:schemeClr val="bg1"/>
          </a:solidFill>
          <a:ln w="63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/>
              <a:t>adoption simple :</a:t>
            </a:r>
            <a:r>
              <a:rPr lang="fr-FR" sz="1400"/>
              <a:t> l’enfant a une</a:t>
            </a:r>
          </a:p>
          <a:p>
            <a:pPr algn="ctr"/>
            <a:r>
              <a:rPr lang="fr-FR" sz="1400"/>
              <a:t>double filiation et interdits d’inceste; </a:t>
            </a:r>
          </a:p>
          <a:p>
            <a:pPr algn="ctr"/>
            <a:r>
              <a:rPr lang="fr-FR" sz="1400"/>
              <a:t>son corps est l’une des filiations et son quotidien est l’autre</a:t>
            </a:r>
          </a:p>
        </p:txBody>
      </p:sp>
      <p:sp>
        <p:nvSpPr>
          <p:cNvPr id="11268" name="Rectangle 42"/>
          <p:cNvSpPr>
            <a:spLocks noChangeArrowheads="1"/>
          </p:cNvSpPr>
          <p:nvPr/>
        </p:nvSpPr>
        <p:spPr bwMode="auto">
          <a:xfrm>
            <a:off x="323850" y="2565400"/>
            <a:ext cx="25923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/>
              <a:t>adoption plénière</a:t>
            </a:r>
            <a:r>
              <a:rPr lang="fr-FR" sz="1400"/>
              <a:t> :  l’enfant a </a:t>
            </a:r>
            <a:br>
              <a:rPr lang="fr-FR" sz="1400"/>
            </a:br>
            <a:r>
              <a:rPr lang="fr-FR" sz="1400"/>
              <a:t>une filiation d’origine rompue;</a:t>
            </a:r>
            <a:br>
              <a:rPr lang="fr-FR" sz="1400"/>
            </a:br>
            <a:r>
              <a:rPr lang="fr-FR" sz="1400"/>
              <a:t>mais interdits d’inceste</a:t>
            </a:r>
          </a:p>
        </p:txBody>
      </p:sp>
      <p:cxnSp>
        <p:nvCxnSpPr>
          <p:cNvPr id="11269" name="Connecteur droit 116"/>
          <p:cNvCxnSpPr>
            <a:cxnSpLocks noChangeShapeType="1"/>
          </p:cNvCxnSpPr>
          <p:nvPr/>
        </p:nvCxnSpPr>
        <p:spPr bwMode="auto">
          <a:xfrm>
            <a:off x="3900488" y="6021388"/>
            <a:ext cx="935037" cy="17462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0" name="Connecteur droit 115"/>
          <p:cNvCxnSpPr>
            <a:cxnSpLocks noChangeShapeType="1"/>
          </p:cNvCxnSpPr>
          <p:nvPr/>
        </p:nvCxnSpPr>
        <p:spPr bwMode="auto">
          <a:xfrm>
            <a:off x="4403725" y="5445125"/>
            <a:ext cx="431800" cy="576263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1" name="Connecteur droit 114"/>
          <p:cNvCxnSpPr>
            <a:cxnSpLocks noChangeShapeType="1"/>
          </p:cNvCxnSpPr>
          <p:nvPr/>
        </p:nvCxnSpPr>
        <p:spPr bwMode="auto">
          <a:xfrm flipH="1">
            <a:off x="3900488" y="5373688"/>
            <a:ext cx="503237" cy="719137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7308850" y="5949950"/>
            <a:ext cx="1439863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cxnSp>
        <p:nvCxnSpPr>
          <p:cNvPr id="11273" name="Connecteur droit 74"/>
          <p:cNvCxnSpPr>
            <a:cxnSpLocks noChangeShapeType="1"/>
          </p:cNvCxnSpPr>
          <p:nvPr/>
        </p:nvCxnSpPr>
        <p:spPr bwMode="auto">
          <a:xfrm>
            <a:off x="3132138" y="3195638"/>
            <a:ext cx="792162" cy="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4" name="Connecteur droit 92"/>
          <p:cNvCxnSpPr>
            <a:cxnSpLocks noChangeShapeType="1"/>
          </p:cNvCxnSpPr>
          <p:nvPr/>
        </p:nvCxnSpPr>
        <p:spPr bwMode="auto">
          <a:xfrm flipH="1">
            <a:off x="3060700" y="2565400"/>
            <a:ext cx="431800" cy="64770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5" name="Connecteur droit 73"/>
          <p:cNvCxnSpPr>
            <a:cxnSpLocks noChangeShapeType="1"/>
          </p:cNvCxnSpPr>
          <p:nvPr/>
        </p:nvCxnSpPr>
        <p:spPr bwMode="auto">
          <a:xfrm>
            <a:off x="3492500" y="2565400"/>
            <a:ext cx="431800" cy="64770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6" name="Connecteur droit 93"/>
          <p:cNvCxnSpPr>
            <a:cxnSpLocks noChangeShapeType="1"/>
          </p:cNvCxnSpPr>
          <p:nvPr/>
        </p:nvCxnSpPr>
        <p:spPr bwMode="auto">
          <a:xfrm>
            <a:off x="6588125" y="4005263"/>
            <a:ext cx="720725" cy="64770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7" name="Connecteur droit 92"/>
          <p:cNvCxnSpPr>
            <a:cxnSpLocks noChangeShapeType="1"/>
          </p:cNvCxnSpPr>
          <p:nvPr/>
        </p:nvCxnSpPr>
        <p:spPr bwMode="auto">
          <a:xfrm flipH="1">
            <a:off x="6372225" y="4005263"/>
            <a:ext cx="215900" cy="64770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8" name="Connecteur droit 92"/>
          <p:cNvCxnSpPr>
            <a:cxnSpLocks noChangeShapeType="1"/>
          </p:cNvCxnSpPr>
          <p:nvPr/>
        </p:nvCxnSpPr>
        <p:spPr bwMode="auto">
          <a:xfrm rot="5400000">
            <a:off x="6480175" y="3897313"/>
            <a:ext cx="647700" cy="86360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cxnSp>
        <p:nvCxnSpPr>
          <p:cNvPr id="11279" name="Connecteur droit 94"/>
          <p:cNvCxnSpPr>
            <a:cxnSpLocks noChangeShapeType="1"/>
          </p:cNvCxnSpPr>
          <p:nvPr/>
        </p:nvCxnSpPr>
        <p:spPr bwMode="auto">
          <a:xfrm>
            <a:off x="6443663" y="4635500"/>
            <a:ext cx="792162" cy="0"/>
          </a:xfrm>
          <a:prstGeom prst="line">
            <a:avLst/>
          </a:prstGeom>
          <a:noFill/>
          <a:ln w="19050" algn="ctr">
            <a:solidFill>
              <a:srgbClr val="2E1589"/>
            </a:solidFill>
            <a:round/>
            <a:headEnd/>
            <a:tailEnd/>
          </a:ln>
        </p:spPr>
      </p:cxnSp>
      <p:sp>
        <p:nvSpPr>
          <p:cNvPr id="1128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44450"/>
            <a:ext cx="7200900" cy="863600"/>
          </a:xfrm>
        </p:spPr>
        <p:txBody>
          <a:bodyPr/>
          <a:lstStyle/>
          <a:p>
            <a:r>
              <a:rPr lang="en-CA" sz="1800" b="1">
                <a:solidFill>
                  <a:schemeClr val="tx1"/>
                </a:solidFill>
              </a:rPr>
              <a:t>Parenté et figures parentales pour l’enfant</a:t>
            </a:r>
            <a:endParaRPr lang="fr-FR" sz="1800" b="1">
              <a:solidFill>
                <a:schemeClr val="tx1"/>
              </a:solidFill>
            </a:endParaRPr>
          </a:p>
        </p:txBody>
      </p:sp>
      <p:sp>
        <p:nvSpPr>
          <p:cNvPr id="1128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87450" y="404813"/>
            <a:ext cx="6767513" cy="6477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fr-FR"/>
              <a:t> </a:t>
            </a:r>
            <a:r>
              <a:rPr lang="fr-FR" sz="1600"/>
              <a:t>le temps du questionnement : la pluralité affecte chaque composante</a:t>
            </a:r>
          </a:p>
        </p:txBody>
      </p:sp>
      <p:sp>
        <p:nvSpPr>
          <p:cNvPr id="11282" name="Oval 14"/>
          <p:cNvSpPr>
            <a:spLocks noChangeArrowheads="1"/>
          </p:cNvSpPr>
          <p:nvPr/>
        </p:nvSpPr>
        <p:spPr bwMode="auto">
          <a:xfrm>
            <a:off x="2773363" y="2925763"/>
            <a:ext cx="539750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83" name="Oval 15"/>
          <p:cNvSpPr>
            <a:spLocks noChangeArrowheads="1"/>
          </p:cNvSpPr>
          <p:nvPr/>
        </p:nvSpPr>
        <p:spPr bwMode="auto">
          <a:xfrm>
            <a:off x="3230563" y="2276475"/>
            <a:ext cx="541337" cy="5413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84" name="Oval 16"/>
          <p:cNvSpPr>
            <a:spLocks noChangeArrowheads="1"/>
          </p:cNvSpPr>
          <p:nvPr/>
        </p:nvSpPr>
        <p:spPr bwMode="auto">
          <a:xfrm>
            <a:off x="3636963" y="2925763"/>
            <a:ext cx="541337" cy="5397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85" name="Text Box 24"/>
          <p:cNvSpPr txBox="1">
            <a:spLocks noChangeArrowheads="1"/>
          </p:cNvSpPr>
          <p:nvPr/>
        </p:nvSpPr>
        <p:spPr bwMode="auto">
          <a:xfrm>
            <a:off x="3708400" y="2420938"/>
            <a:ext cx="647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nom</a:t>
            </a:r>
          </a:p>
        </p:txBody>
      </p:sp>
      <p:sp>
        <p:nvSpPr>
          <p:cNvPr id="11286" name="Text Box 26"/>
          <p:cNvSpPr txBox="1">
            <a:spLocks noChangeArrowheads="1"/>
          </p:cNvSpPr>
          <p:nvPr/>
        </p:nvSpPr>
        <p:spPr bwMode="auto">
          <a:xfrm>
            <a:off x="2628900" y="3416300"/>
            <a:ext cx="7921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corps</a:t>
            </a:r>
          </a:p>
        </p:txBody>
      </p:sp>
      <p:cxnSp>
        <p:nvCxnSpPr>
          <p:cNvPr id="85" name="Connecteur droit 84"/>
          <p:cNvCxnSpPr>
            <a:cxnSpLocks noChangeShapeType="1"/>
          </p:cNvCxnSpPr>
          <p:nvPr/>
        </p:nvCxnSpPr>
        <p:spPr bwMode="auto">
          <a:xfrm>
            <a:off x="3043238" y="2619375"/>
            <a:ext cx="593725" cy="809625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1288" name="Text Box 25"/>
          <p:cNvSpPr txBox="1">
            <a:spLocks noChangeArrowheads="1"/>
          </p:cNvSpPr>
          <p:nvPr/>
        </p:nvSpPr>
        <p:spPr bwMode="auto">
          <a:xfrm>
            <a:off x="3490913" y="3416300"/>
            <a:ext cx="8651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quotidien</a:t>
            </a:r>
          </a:p>
        </p:txBody>
      </p:sp>
      <p:sp>
        <p:nvSpPr>
          <p:cNvPr id="11289" name="Oval 14"/>
          <p:cNvSpPr>
            <a:spLocks noChangeArrowheads="1"/>
          </p:cNvSpPr>
          <p:nvPr/>
        </p:nvSpPr>
        <p:spPr bwMode="auto">
          <a:xfrm>
            <a:off x="6138863" y="4365625"/>
            <a:ext cx="539750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0" name="Oval 15"/>
          <p:cNvSpPr>
            <a:spLocks noChangeArrowheads="1"/>
          </p:cNvSpPr>
          <p:nvPr/>
        </p:nvSpPr>
        <p:spPr bwMode="auto">
          <a:xfrm>
            <a:off x="6300788" y="3716338"/>
            <a:ext cx="539750" cy="5397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1" name="Oval 16"/>
          <p:cNvSpPr>
            <a:spLocks noChangeArrowheads="1"/>
          </p:cNvSpPr>
          <p:nvPr/>
        </p:nvSpPr>
        <p:spPr bwMode="auto">
          <a:xfrm>
            <a:off x="7002463" y="4365625"/>
            <a:ext cx="539750" cy="541338"/>
          </a:xfrm>
          <a:prstGeom prst="ellipse">
            <a:avLst/>
          </a:prstGeom>
          <a:solidFill>
            <a:schemeClr val="folHlink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2" name="Text Box 24"/>
          <p:cNvSpPr txBox="1">
            <a:spLocks noChangeArrowheads="1"/>
          </p:cNvSpPr>
          <p:nvPr/>
        </p:nvSpPr>
        <p:spPr bwMode="auto">
          <a:xfrm>
            <a:off x="7253288" y="3846513"/>
            <a:ext cx="11350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Les </a:t>
            </a:r>
            <a:r>
              <a:rPr lang="fr-FR" sz="1000"/>
              <a:t>noms</a:t>
            </a:r>
          </a:p>
        </p:txBody>
      </p:sp>
      <p:sp>
        <p:nvSpPr>
          <p:cNvPr id="11293" name="Text Box 25"/>
          <p:cNvSpPr txBox="1">
            <a:spLocks noChangeArrowheads="1"/>
          </p:cNvSpPr>
          <p:nvPr/>
        </p:nvSpPr>
        <p:spPr bwMode="auto">
          <a:xfrm>
            <a:off x="6875463" y="4856163"/>
            <a:ext cx="936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</a:t>
            </a:r>
            <a:r>
              <a:rPr lang="fr-FR" sz="1000"/>
              <a:t>quotidien</a:t>
            </a:r>
          </a:p>
        </p:txBody>
      </p:sp>
      <p:sp>
        <p:nvSpPr>
          <p:cNvPr id="11294" name="Text Box 26"/>
          <p:cNvSpPr txBox="1">
            <a:spLocks noChangeArrowheads="1"/>
          </p:cNvSpPr>
          <p:nvPr/>
        </p:nvSpPr>
        <p:spPr bwMode="auto">
          <a:xfrm>
            <a:off x="5884863" y="4856163"/>
            <a:ext cx="11350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000"/>
              <a:t>Le</a:t>
            </a:r>
            <a:r>
              <a:rPr lang="fr-FR" sz="900"/>
              <a:t> corps</a:t>
            </a:r>
          </a:p>
        </p:txBody>
      </p:sp>
      <p:sp>
        <p:nvSpPr>
          <p:cNvPr id="11295" name="Oval 15"/>
          <p:cNvSpPr>
            <a:spLocks noChangeArrowheads="1"/>
          </p:cNvSpPr>
          <p:nvPr/>
        </p:nvSpPr>
        <p:spPr bwMode="auto">
          <a:xfrm>
            <a:off x="6985000" y="3716338"/>
            <a:ext cx="539750" cy="5397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6" name="Oval 14"/>
          <p:cNvSpPr>
            <a:spLocks noChangeArrowheads="1"/>
          </p:cNvSpPr>
          <p:nvPr/>
        </p:nvSpPr>
        <p:spPr bwMode="auto">
          <a:xfrm>
            <a:off x="3638550" y="5768975"/>
            <a:ext cx="539750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7" name="Oval 15"/>
          <p:cNvSpPr>
            <a:spLocks noChangeArrowheads="1"/>
          </p:cNvSpPr>
          <p:nvPr/>
        </p:nvSpPr>
        <p:spPr bwMode="auto">
          <a:xfrm>
            <a:off x="4116388" y="5157788"/>
            <a:ext cx="541337" cy="5397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298" name="Oval 16"/>
          <p:cNvSpPr>
            <a:spLocks noChangeArrowheads="1"/>
          </p:cNvSpPr>
          <p:nvPr/>
        </p:nvSpPr>
        <p:spPr bwMode="auto">
          <a:xfrm>
            <a:off x="4583113" y="5767388"/>
            <a:ext cx="541337" cy="54133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cxnSp>
        <p:nvCxnSpPr>
          <p:cNvPr id="118" name="Connecteur droit 117"/>
          <p:cNvCxnSpPr>
            <a:cxnSpLocks noChangeShapeType="1"/>
          </p:cNvCxnSpPr>
          <p:nvPr/>
        </p:nvCxnSpPr>
        <p:spPr bwMode="auto">
          <a:xfrm>
            <a:off x="3540125" y="5588000"/>
            <a:ext cx="638175" cy="820738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1300" name="Text Box 26"/>
          <p:cNvSpPr txBox="1">
            <a:spLocks noChangeArrowheads="1"/>
          </p:cNvSpPr>
          <p:nvPr/>
        </p:nvSpPr>
        <p:spPr bwMode="auto">
          <a:xfrm>
            <a:off x="3276600" y="6294438"/>
            <a:ext cx="1135063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corps</a:t>
            </a:r>
          </a:p>
        </p:txBody>
      </p:sp>
      <p:sp>
        <p:nvSpPr>
          <p:cNvPr id="11301" name="Text Box 24"/>
          <p:cNvSpPr txBox="1">
            <a:spLocks noChangeArrowheads="1"/>
          </p:cNvSpPr>
          <p:nvPr/>
        </p:nvSpPr>
        <p:spPr bwMode="auto">
          <a:xfrm>
            <a:off x="4332288" y="5286375"/>
            <a:ext cx="11350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nom</a:t>
            </a:r>
          </a:p>
        </p:txBody>
      </p:sp>
      <p:sp>
        <p:nvSpPr>
          <p:cNvPr id="11302" name="Text Box 25"/>
          <p:cNvSpPr txBox="1">
            <a:spLocks noChangeArrowheads="1"/>
          </p:cNvSpPr>
          <p:nvPr/>
        </p:nvSpPr>
        <p:spPr bwMode="auto">
          <a:xfrm>
            <a:off x="4276725" y="6294438"/>
            <a:ext cx="1135063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quotidien</a:t>
            </a:r>
          </a:p>
        </p:txBody>
      </p:sp>
      <p:cxnSp>
        <p:nvCxnSpPr>
          <p:cNvPr id="11303" name="Connecteur droit 128"/>
          <p:cNvCxnSpPr>
            <a:cxnSpLocks noChangeShapeType="1"/>
          </p:cNvCxnSpPr>
          <p:nvPr/>
        </p:nvCxnSpPr>
        <p:spPr bwMode="auto">
          <a:xfrm flipH="1" flipV="1">
            <a:off x="3324225" y="5589588"/>
            <a:ext cx="314325" cy="450850"/>
          </a:xfrm>
          <a:prstGeom prst="line">
            <a:avLst/>
          </a:prstGeom>
          <a:noFill/>
          <a:ln w="19050" algn="ctr">
            <a:solidFill>
              <a:srgbClr val="2E1589"/>
            </a:solidFill>
            <a:prstDash val="dashDot"/>
            <a:round/>
            <a:headEnd/>
            <a:tailEnd/>
          </a:ln>
        </p:spPr>
      </p:cxnSp>
      <p:sp>
        <p:nvSpPr>
          <p:cNvPr id="11304" name="Oval 14"/>
          <p:cNvSpPr>
            <a:spLocks noChangeArrowheads="1"/>
          </p:cNvSpPr>
          <p:nvPr/>
        </p:nvSpPr>
        <p:spPr bwMode="auto">
          <a:xfrm>
            <a:off x="3671888" y="1557338"/>
            <a:ext cx="539750" cy="539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305" name="Oval 15"/>
          <p:cNvSpPr>
            <a:spLocks noChangeArrowheads="1"/>
          </p:cNvSpPr>
          <p:nvPr/>
        </p:nvSpPr>
        <p:spPr bwMode="auto">
          <a:xfrm>
            <a:off x="4130675" y="981075"/>
            <a:ext cx="539750" cy="5397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306" name="Oval 16"/>
          <p:cNvSpPr>
            <a:spLocks noChangeArrowheads="1"/>
          </p:cNvSpPr>
          <p:nvPr/>
        </p:nvSpPr>
        <p:spPr bwMode="auto">
          <a:xfrm>
            <a:off x="4572000" y="1557338"/>
            <a:ext cx="539750" cy="5397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A" sz="900"/>
          </a:p>
        </p:txBody>
      </p:sp>
      <p:sp>
        <p:nvSpPr>
          <p:cNvPr id="11307" name="Text Box 24"/>
          <p:cNvSpPr txBox="1">
            <a:spLocks noChangeArrowheads="1"/>
          </p:cNvSpPr>
          <p:nvPr/>
        </p:nvSpPr>
        <p:spPr bwMode="auto">
          <a:xfrm>
            <a:off x="4373563" y="1123950"/>
            <a:ext cx="11350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</a:t>
            </a:r>
            <a:r>
              <a:rPr lang="fr-FR" sz="1000"/>
              <a:t>nom</a:t>
            </a:r>
          </a:p>
        </p:txBody>
      </p:sp>
      <p:sp>
        <p:nvSpPr>
          <p:cNvPr id="11308" name="Text Box 25"/>
          <p:cNvSpPr txBox="1">
            <a:spLocks noChangeArrowheads="1"/>
          </p:cNvSpPr>
          <p:nvPr/>
        </p:nvSpPr>
        <p:spPr bwMode="auto">
          <a:xfrm>
            <a:off x="4949825" y="1701800"/>
            <a:ext cx="11350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</a:t>
            </a:r>
            <a:r>
              <a:rPr lang="fr-FR" sz="1000"/>
              <a:t>quotidien</a:t>
            </a:r>
          </a:p>
        </p:txBody>
      </p:sp>
      <p:sp>
        <p:nvSpPr>
          <p:cNvPr id="11309" name="Text Box 26"/>
          <p:cNvSpPr txBox="1">
            <a:spLocks noChangeArrowheads="1"/>
          </p:cNvSpPr>
          <p:nvPr/>
        </p:nvSpPr>
        <p:spPr bwMode="auto">
          <a:xfrm>
            <a:off x="2789238" y="1700213"/>
            <a:ext cx="11350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900"/>
              <a:t>Le </a:t>
            </a:r>
            <a:r>
              <a:rPr lang="fr-FR" sz="1000"/>
              <a:t>corps</a:t>
            </a:r>
          </a:p>
        </p:txBody>
      </p:sp>
      <p:sp>
        <p:nvSpPr>
          <p:cNvPr id="11310" name="Rectangle 43"/>
          <p:cNvSpPr>
            <a:spLocks noChangeArrowheads="1"/>
          </p:cNvSpPr>
          <p:nvPr/>
        </p:nvSpPr>
        <p:spPr bwMode="auto">
          <a:xfrm>
            <a:off x="682625" y="5294313"/>
            <a:ext cx="32416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/>
              <a:t>AMP</a:t>
            </a:r>
          </a:p>
          <a:p>
            <a:pPr algn="ctr"/>
            <a:r>
              <a:rPr lang="fr-FR" sz="1400"/>
              <a:t> l’enfant a un double réseau corporel </a:t>
            </a:r>
          </a:p>
          <a:p>
            <a:pPr algn="ctr"/>
            <a:r>
              <a:rPr lang="fr-FR" sz="1400"/>
              <a:t>sans filiation d’origine; </a:t>
            </a:r>
          </a:p>
          <a:p>
            <a:pPr algn="ctr"/>
            <a:r>
              <a:rPr lang="fr-FR" sz="1400"/>
              <a:t>mais interdits d’inceste</a:t>
            </a:r>
          </a:p>
        </p:txBody>
      </p:sp>
      <p:cxnSp>
        <p:nvCxnSpPr>
          <p:cNvPr id="11311" name="Connecteur droit 128"/>
          <p:cNvCxnSpPr>
            <a:cxnSpLocks noChangeShapeType="1"/>
          </p:cNvCxnSpPr>
          <p:nvPr/>
        </p:nvCxnSpPr>
        <p:spPr bwMode="auto">
          <a:xfrm flipH="1" flipV="1">
            <a:off x="8218488" y="6073775"/>
            <a:ext cx="314325" cy="450850"/>
          </a:xfrm>
          <a:prstGeom prst="line">
            <a:avLst/>
          </a:prstGeom>
          <a:noFill/>
          <a:ln w="19050" algn="ctr">
            <a:solidFill>
              <a:srgbClr val="2E1589"/>
            </a:solidFill>
            <a:prstDash val="dashDot"/>
            <a:round/>
            <a:headEnd/>
            <a:tailEnd/>
          </a:ln>
        </p:spPr>
      </p:cxn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7380288" y="6019800"/>
            <a:ext cx="1041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1400"/>
              <a:t>Liens </a:t>
            </a:r>
          </a:p>
          <a:p>
            <a:pPr algn="ctr"/>
            <a:r>
              <a:rPr lang="fr-FR" sz="1400"/>
              <a:t>suspendus</a:t>
            </a:r>
          </a:p>
        </p:txBody>
      </p:sp>
      <p:sp>
        <p:nvSpPr>
          <p:cNvPr id="11313" name="Rectangle 49"/>
          <p:cNvSpPr>
            <a:spLocks noChangeArrowheads="1"/>
          </p:cNvSpPr>
          <p:nvPr/>
        </p:nvSpPr>
        <p:spPr bwMode="auto">
          <a:xfrm>
            <a:off x="323850" y="2205038"/>
            <a:ext cx="4248150" cy="1439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14" name="Rectangle 50"/>
          <p:cNvSpPr>
            <a:spLocks noChangeArrowheads="1"/>
          </p:cNvSpPr>
          <p:nvPr/>
        </p:nvSpPr>
        <p:spPr bwMode="auto">
          <a:xfrm>
            <a:off x="3276600" y="3644900"/>
            <a:ext cx="5111750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15" name="Rectangle 51"/>
          <p:cNvSpPr>
            <a:spLocks noChangeArrowheads="1"/>
          </p:cNvSpPr>
          <p:nvPr/>
        </p:nvSpPr>
        <p:spPr bwMode="auto">
          <a:xfrm>
            <a:off x="828675" y="5084763"/>
            <a:ext cx="4464050" cy="1439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282</Words>
  <Application>Microsoft Office PowerPoint</Application>
  <PresentationFormat>Affichage à l'écran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Modèle par défaut</vt:lpstr>
      <vt:lpstr>Les leçons de l’adoption internationale</vt:lpstr>
      <vt:lpstr>Deux affaires de paternité</vt:lpstr>
      <vt:lpstr>Evolution de la configuration familiale</vt:lpstr>
      <vt:lpstr>Evolution de l’adoption 1</vt:lpstr>
      <vt:lpstr>Evolution de l’adoption 2</vt:lpstr>
      <vt:lpstr>Evolution de la filiation</vt:lpstr>
      <vt:lpstr>Parenté et figures parentales pour l’enfant</vt:lpstr>
    </vt:vector>
  </TitlesOfParts>
  <Company>CNRS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Cadoret</dc:creator>
  <cp:lastModifiedBy>Sophie Haberbüsch</cp:lastModifiedBy>
  <cp:revision>6</cp:revision>
  <dcterms:created xsi:type="dcterms:W3CDTF">2011-11-23T17:57:19Z</dcterms:created>
  <dcterms:modified xsi:type="dcterms:W3CDTF">2012-01-10T08:52:15Z</dcterms:modified>
</cp:coreProperties>
</file>