
<file path=[Content_Types].xml><?xml version="1.0" encoding="utf-8"?>
<Types xmlns="http://schemas.openxmlformats.org/package/2006/content-types">
  <Override PartName="/ppt/slides/slide47.xml" ContentType="application/vnd.openxmlformats-officedocument.presentationml.slide+xml"/>
  <Override PartName="/ppt/tags/tag8.xml" ContentType="application/vnd.openxmlformats-officedocument.presentationml.tags+xml"/>
  <Override PartName="/ppt/notesSlides/notesSlide2.xml" ContentType="application/vnd.openxmlformats-officedocument.presentationml.notesSlide+xml"/>
  <Override PartName="/ppt/tags/tag104.xml" ContentType="application/vnd.openxmlformats-officedocument.presentationml.tags+xml"/>
  <Override PartName="/ppt/slides/slide36.xml" ContentType="application/vnd.openxmlformats-officedocument.presentationml.slide+xml"/>
  <Override PartName="/ppt/slides/slide25.xml" ContentType="application/vnd.openxmlformats-officedocument.presentationml.slide+xml"/>
  <Override PartName="/ppt/slideLayouts/slideLayout2.xml" ContentType="application/vnd.openxmlformats-officedocument.presentationml.slideLayout+xml"/>
  <Override PartName="/ppt/tags/tag49.xml" ContentType="application/vnd.openxmlformats-officedocument.presentationml.tags+xml"/>
  <Override PartName="/ppt/tags/tag96.xml" ContentType="application/vnd.openxmlformats-officedocument.presentationml.tags+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tags/tag38.xml" ContentType="application/vnd.openxmlformats-officedocument.presentationml.tags+xml"/>
  <Override PartName="/ppt/tags/tag85.xml" ContentType="application/vnd.openxmlformats-officedocument.presentationml.tags+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tags/tag63.xml" ContentType="application/vnd.openxmlformats-officedocument.presentationml.tags+xml"/>
  <Override PartName="/ppt/tags/tag74.xml" ContentType="application/vnd.openxmlformats-officedocument.presentationml.tags+xml"/>
  <Override PartName="/ppt/tags/tag34.xml" ContentType="application/vnd.openxmlformats-officedocument.presentationml.tags+xml"/>
  <Override PartName="/ppt/tags/tag52.xml" ContentType="application/vnd.openxmlformats-officedocument.presentationml.tags+xml"/>
  <Override PartName="/ppt/tags/tag81.xml" ContentType="application/vnd.openxmlformats-officedocument.presentationml.tags+xml"/>
  <Override PartName="/ppt/tags/tag109.xml" ContentType="application/vnd.openxmlformats-officedocument.presentationml.tags+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Default Extension="xlsx" ContentType="application/vnd.openxmlformats-officedocument.spreadsheetml.sheet"/>
  <Override PartName="/ppt/tags/tag116.xml" ContentType="application/vnd.openxmlformats-officedocument.presentationml.tags+xml"/>
  <Override PartName="/ppt/tags/tag127.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tags/tag105.xml" ContentType="application/vnd.openxmlformats-officedocument.presentationml.tags+xml"/>
  <Override PartName="/ppt/tags/tag134.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tags/tag112.xml" ContentType="application/vnd.openxmlformats-officedocument.presentationml.tags+xml"/>
  <Override PartName="/ppt/tags/tag123.xml" ContentType="application/vnd.openxmlformats-officedocument.presentationml.tags+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tags/tag79.xml" ContentType="application/vnd.openxmlformats-officedocument.presentationml.tags+xml"/>
  <Override PartName="/ppt/tags/tag101.xml" ContentType="application/vnd.openxmlformats-officedocument.presentationml.tags+xml"/>
  <Override PartName="/ppt/tags/tag130.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tags/tag39.xml" ContentType="application/vnd.openxmlformats-officedocument.presentationml.tags+xml"/>
  <Override PartName="/ppt/tags/tag68.xml" ContentType="application/vnd.openxmlformats-officedocument.presentationml.tags+xml"/>
  <Override PartName="/ppt/tags/tag86.xml" ContentType="application/vnd.openxmlformats-officedocument.presentationml.tags+xml"/>
  <Override PartName="/ppt/tags/tag97.xml" ContentType="application/vnd.openxmlformats-officedocument.presentationml.tags+xml"/>
  <Override PartName="/ppt/presentation.xml" ContentType="application/vnd.openxmlformats-officedocument.presentationml.slideshow.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tags/tag57.xml" ContentType="application/vnd.openxmlformats-officedocument.presentationml.tags+xml"/>
  <Override PartName="/ppt/tags/tag75.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ags/tag17.xml" ContentType="application/vnd.openxmlformats-officedocument.presentationml.tags+xml"/>
  <Override PartName="/ppt/tags/tag35.xml" ContentType="application/vnd.openxmlformats-officedocument.presentationml.tags+xml"/>
  <Override PartName="/ppt/tags/tag46.xml" ContentType="application/vnd.openxmlformats-officedocument.presentationml.tags+xml"/>
  <Override PartName="/ppt/tags/tag64.xml" ContentType="application/vnd.openxmlformats-officedocument.presentationml.tags+xml"/>
  <Override PartName="/ppt/tags/tag82.xml" ContentType="application/vnd.openxmlformats-officedocument.presentationml.tags+xml"/>
  <Override PartName="/ppt/tags/tag93.xml" ContentType="application/vnd.openxmlformats-officedocument.presentationml.tags+xml"/>
  <Override PartName="/ppt/slideLayouts/slideLayout10.xml" ContentType="application/vnd.openxmlformats-officedocument.presentationml.slideLayout+xml"/>
  <Override PartName="/ppt/tags/tag24.xml" ContentType="application/vnd.openxmlformats-officedocument.presentationml.tags+xml"/>
  <Override PartName="/ppt/tags/tag53.xml" ContentType="application/vnd.openxmlformats-officedocument.presentationml.tags+xml"/>
  <Override PartName="/ppt/tags/tag71.xml" ContentType="application/vnd.openxmlformats-officedocument.presentationml.tags+xml"/>
  <Override PartName="/ppt/tags/tag128.xml" ContentType="application/vnd.openxmlformats-officedocument.presentationml.tags+xml"/>
  <Override PartName="/ppt/tags/tag13.xml" ContentType="application/vnd.openxmlformats-officedocument.presentationml.tags+xml"/>
  <Override PartName="/ppt/tags/tag31.xml" ContentType="application/vnd.openxmlformats-officedocument.presentationml.tags+xml"/>
  <Override PartName="/ppt/tags/tag42.xml" ContentType="application/vnd.openxmlformats-officedocument.presentationml.tags+xml"/>
  <Override PartName="/ppt/tags/tag60.xml" ContentType="application/vnd.openxmlformats-officedocument.presentationml.tags+xml"/>
  <Override PartName="/ppt/tags/tag117.xml" ContentType="application/vnd.openxmlformats-officedocument.presentationml.tags+xml"/>
  <Override PartName="/ppt/tags/tag135.xml" ContentType="application/vnd.openxmlformats-officedocument.presentationml.tags+xml"/>
  <Override PartName="/ppt/slides/slide49.xml" ContentType="application/vnd.openxmlformats-officedocument.presentationml.slide+xml"/>
  <Override PartName="/ppt/tags/tag20.xml" ContentType="application/vnd.openxmlformats-officedocument.presentationml.tags+xml"/>
  <Override PartName="/ppt/tags/tag106.xml" ContentType="application/vnd.openxmlformats-officedocument.presentationml.tags+xml"/>
  <Override PartName="/ppt/tags/tag124.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113.xml" ContentType="application/vnd.openxmlformats-officedocument.presentationml.tags+xml"/>
  <Override PartName="/ppt/tags/tag131.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ags/tag98.xml" ContentType="application/vnd.openxmlformats-officedocument.presentationml.tags+xml"/>
  <Override PartName="/ppt/tags/tag102.xml" ContentType="application/vnd.openxmlformats-officedocument.presentationml.tags+xml"/>
  <Override PartName="/ppt/tags/tag120.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tags/tag2.xml" ContentType="application/vnd.openxmlformats-officedocument.presentationml.tags+xml"/>
  <Override PartName="/ppt/tags/tag58.xml" ContentType="application/vnd.openxmlformats-officedocument.presentationml.tags+xml"/>
  <Override PartName="/ppt/tags/tag69.xml" ContentType="application/vnd.openxmlformats-officedocument.presentationml.tags+xml"/>
  <Override PartName="/ppt/tags/tag87.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tags/tag29.xml" ContentType="application/vnd.openxmlformats-officedocument.presentationml.tags+xml"/>
  <Override PartName="/ppt/tags/tag47.xml" ContentType="application/vnd.openxmlformats-officedocument.presentationml.tags+xml"/>
  <Override PartName="/ppt/tags/tag76.xml" ContentType="application/vnd.openxmlformats-officedocument.presentationml.tags+xml"/>
  <Override PartName="/ppt/tags/tag94.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tags/tag83.xml" ContentType="application/vnd.openxmlformats-officedocument.presentationml.tags+xml"/>
  <Override PartName="/ppt/tags/tag14.xml" ContentType="application/vnd.openxmlformats-officedocument.presentationml.tags+xml"/>
  <Override PartName="/ppt/tags/tag25.xml" ContentType="application/vnd.openxmlformats-officedocument.presentationml.tags+xml"/>
  <Override PartName="/ppt/tags/tag43.xml" ContentType="application/vnd.openxmlformats-officedocument.presentationml.tags+xml"/>
  <Override PartName="/ppt/tags/tag61.xml" ContentType="application/vnd.openxmlformats-officedocument.presentationml.tags+xml"/>
  <Override PartName="/ppt/tags/tag72.xml" ContentType="application/vnd.openxmlformats-officedocument.presentationml.tags+xml"/>
  <Override PartName="/ppt/tags/tag90.xml" ContentType="application/vnd.openxmlformats-officedocument.presentationml.tags+xml"/>
  <Override PartName="/ppt/tags/tag118.xml" ContentType="application/vnd.openxmlformats-officedocument.presentationml.tags+xml"/>
  <Override PartName="/ppt/tags/tag129.xml" ContentType="application/vnd.openxmlformats-officedocument.presentationml.tags+xml"/>
  <Override PartName="/ppt/tags/tag32.xml" ContentType="application/vnd.openxmlformats-officedocument.presentationml.tags+xml"/>
  <Override PartName="/ppt/tags/tag50.xml" ContentType="application/vnd.openxmlformats-officedocument.presentationml.tags+xml"/>
  <Override PartName="/ppt/tags/tag107.xml" ContentType="application/vnd.openxmlformats-officedocument.presentationml.tags+xml"/>
  <Override PartName="/ppt/tags/tag136.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tags/tag10.xml" ContentType="application/vnd.openxmlformats-officedocument.presentationml.tags+xml"/>
  <Override PartName="/ppt/tags/tag21.xml" ContentType="application/vnd.openxmlformats-officedocument.presentationml.tags+xml"/>
  <Override PartName="/ppt/charts/chart1.xml" ContentType="application/vnd.openxmlformats-officedocument.drawingml.chart+xml"/>
  <Override PartName="/ppt/tags/tag114.xml" ContentType="application/vnd.openxmlformats-officedocument.presentationml.tags+xml"/>
  <Override PartName="/ppt/tags/tag125.xml" ContentType="application/vnd.openxmlformats-officedocument.presentationml.tags+xml"/>
  <Override PartName="/ppt/slides/slide28.xml" ContentType="application/vnd.openxmlformats-officedocument.presentationml.slide+xml"/>
  <Override PartName="/ppt/slides/slide39.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tags/tag103.xml" ContentType="application/vnd.openxmlformats-officedocument.presentationml.tags+xml"/>
  <Override PartName="/ppt/tags/tag132.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tags/tag99.xml" ContentType="application/vnd.openxmlformats-officedocument.presentationml.tags+xml"/>
  <Override PartName="/ppt/tags/tag110.xml" ContentType="application/vnd.openxmlformats-officedocument.presentationml.tags+xml"/>
  <Override PartName="/ppt/tags/tag121.xml" ContentType="application/vnd.openxmlformats-officedocument.presentationml.tags+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tags/tag77.xml" ContentType="application/vnd.openxmlformats-officedocument.presentationml.tags+xml"/>
  <Override PartName="/ppt/tags/tag88.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tags/tag37.xml" ContentType="application/vnd.openxmlformats-officedocument.presentationml.tags+xml"/>
  <Override PartName="/ppt/tags/tag48.xml" ContentType="application/vnd.openxmlformats-officedocument.presentationml.tags+xml"/>
  <Override PartName="/ppt/tags/tag66.xml" ContentType="application/vnd.openxmlformats-officedocument.presentationml.tags+xml"/>
  <Override PartName="/ppt/tags/tag84.xml" ContentType="application/vnd.openxmlformats-officedocument.presentationml.tags+xml"/>
  <Override PartName="/ppt/tags/tag95.xml" ContentType="application/vnd.openxmlformats-officedocument.presentationml.tags+xml"/>
  <Override PartName="/ppt/slides/slide20.xml" ContentType="application/vnd.openxmlformats-officedocument.presentationml.slide+xml"/>
  <Override PartName="/ppt/tags/tag26.xml" ContentType="application/vnd.openxmlformats-officedocument.presentationml.tags+xml"/>
  <Override PartName="/ppt/tags/tag55.xml" ContentType="application/vnd.openxmlformats-officedocument.presentationml.tags+xml"/>
  <Override PartName="/ppt/tags/tag73.xml" ContentType="application/vnd.openxmlformats-officedocument.presentationml.tags+xml"/>
  <Override PartName="/ppt/tags/tag15.xml" ContentType="application/vnd.openxmlformats-officedocument.presentationml.tags+xml"/>
  <Override PartName="/ppt/tags/tag33.xml" ContentType="application/vnd.openxmlformats-officedocument.presentationml.tags+xml"/>
  <Override PartName="/ppt/tags/tag44.xml" ContentType="application/vnd.openxmlformats-officedocument.presentationml.tags+xml"/>
  <Override PartName="/ppt/tags/tag62.xml" ContentType="application/vnd.openxmlformats-officedocument.presentationml.tags+xml"/>
  <Override PartName="/ppt/tags/tag80.xml" ContentType="application/vnd.openxmlformats-officedocument.presentationml.tags+xml"/>
  <Override PartName="/ppt/tags/tag91.xml" ContentType="application/vnd.openxmlformats-officedocument.presentationml.tags+xml"/>
  <Override PartName="/ppt/tags/tag119.xml" ContentType="application/vnd.openxmlformats-officedocument.presentationml.tags+xml"/>
  <Override PartName="/ppt/tags/tag137.xml" ContentType="application/vnd.openxmlformats-officedocument.presentationml.tags+xml"/>
  <Override PartName="/ppt/tags/tag22.xml" ContentType="application/vnd.openxmlformats-officedocument.presentationml.tags+xml"/>
  <Override PartName="/ppt/tags/tag40.xml" ContentType="application/vnd.openxmlformats-officedocument.presentationml.tags+xml"/>
  <Override PartName="/ppt/tags/tag51.xml" ContentType="application/vnd.openxmlformats-officedocument.presentationml.tags+xml"/>
  <Override PartName="/ppt/tags/tag108.xml" ContentType="application/vnd.openxmlformats-officedocument.presentationml.tags+xml"/>
  <Override PartName="/ppt/tags/tag126.xml" ContentType="application/vnd.openxmlformats-officedocument.presentationml.tags+xml"/>
  <Override PartName="/ppt/slides/slide8.xml" ContentType="application/vnd.openxmlformats-officedocument.presentationml.slide+xml"/>
  <Override PartName="/ppt/tags/tag11.xml" ContentType="application/vnd.openxmlformats-officedocument.presentationml.tags+xml"/>
  <Override PartName="/ppt/charts/chart2.xml" ContentType="application/vnd.openxmlformats-officedocument.drawingml.chart+xml"/>
  <Override PartName="/ppt/tags/tag115.xml" ContentType="application/vnd.openxmlformats-officedocument.presentationml.tags+xml"/>
  <Override PartName="/ppt/tags/tag133.xml" ContentType="application/vnd.openxmlformats-officedocument.presentationml.tags+xml"/>
  <Override PartName="/ppt/slides/slide29.xml" ContentType="application/vnd.openxmlformats-officedocument.presentationml.slide+xml"/>
  <Override PartName="/ppt/tags/tag122.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tags/tag89.xml" ContentType="application/vnd.openxmlformats-officedocument.presentationml.tags+xml"/>
  <Override PartName="/ppt/tags/tag111.xml" ContentType="application/vnd.openxmlformats-officedocument.presentationml.tags+xml"/>
  <Override PartName="/ppt/slides/slide43.xml" ContentType="application/vnd.openxmlformats-officedocument.presentationml.slide+xml"/>
  <Override PartName="/ppt/theme/theme1.xml" ContentType="application/vnd.openxmlformats-officedocument.theme+xml"/>
  <Override PartName="/ppt/tags/tag78.xml" ContentType="application/vnd.openxmlformats-officedocument.presentationml.tags+xml"/>
  <Override PartName="/ppt/tags/tag100.xml" ContentType="application/vnd.openxmlformats-officedocument.presentationml.tags+xml"/>
  <Override PartName="/ppt/slides/slide32.xml" ContentType="application/vnd.openxmlformats-officedocument.presentationml.slide+xml"/>
  <Override PartName="/ppt/tags/tag56.xml" ContentType="application/vnd.openxmlformats-officedocument.presentationml.tags+xml"/>
  <Override PartName="/ppt/tags/tag67.xml" ContentType="application/vnd.openxmlformats-officedocument.presentationml.tags+xml"/>
  <Override PartName="/ppt/slides/slide10.xml" ContentType="application/vnd.openxmlformats-officedocument.presentationml.slide+xml"/>
  <Override PartName="/ppt/slides/slide21.xml" ContentType="application/vnd.openxmlformats-officedocument.presentationml.slide+xml"/>
  <Override PartName="/ppt/tags/tag45.xml" ContentType="application/vnd.openxmlformats-officedocument.presentationml.tags+xml"/>
  <Override PartName="/ppt/tags/tag92.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28" r:id="rId1"/>
  </p:sldMasterIdLst>
  <p:notesMasterIdLst>
    <p:notesMasterId r:id="rId55"/>
  </p:notesMasterIdLst>
  <p:sldIdLst>
    <p:sldId id="265" r:id="rId2"/>
    <p:sldId id="266" r:id="rId3"/>
    <p:sldId id="267" r:id="rId4"/>
    <p:sldId id="269" r:id="rId5"/>
    <p:sldId id="270" r:id="rId6"/>
    <p:sldId id="271" r:id="rId7"/>
    <p:sldId id="272" r:id="rId8"/>
    <p:sldId id="306" r:id="rId9"/>
    <p:sldId id="273" r:id="rId10"/>
    <p:sldId id="285" r:id="rId11"/>
    <p:sldId id="274" r:id="rId12"/>
    <p:sldId id="286" r:id="rId13"/>
    <p:sldId id="276" r:id="rId14"/>
    <p:sldId id="287" r:id="rId15"/>
    <p:sldId id="277" r:id="rId16"/>
    <p:sldId id="275" r:id="rId17"/>
    <p:sldId id="278" r:id="rId18"/>
    <p:sldId id="288" r:id="rId19"/>
    <p:sldId id="268" r:id="rId20"/>
    <p:sldId id="279" r:id="rId21"/>
    <p:sldId id="280" r:id="rId22"/>
    <p:sldId id="281" r:id="rId23"/>
    <p:sldId id="282" r:id="rId24"/>
    <p:sldId id="283" r:id="rId25"/>
    <p:sldId id="284" r:id="rId26"/>
    <p:sldId id="289" r:id="rId27"/>
    <p:sldId id="297" r:id="rId28"/>
    <p:sldId id="302" r:id="rId29"/>
    <p:sldId id="303" r:id="rId30"/>
    <p:sldId id="304" r:id="rId31"/>
    <p:sldId id="257" r:id="rId32"/>
    <p:sldId id="258" r:id="rId33"/>
    <p:sldId id="259" r:id="rId34"/>
    <p:sldId id="260" r:id="rId35"/>
    <p:sldId id="261" r:id="rId36"/>
    <p:sldId id="262" r:id="rId37"/>
    <p:sldId id="263" r:id="rId38"/>
    <p:sldId id="290" r:id="rId39"/>
    <p:sldId id="309" r:id="rId40"/>
    <p:sldId id="291" r:id="rId41"/>
    <p:sldId id="310" r:id="rId42"/>
    <p:sldId id="292" r:id="rId43"/>
    <p:sldId id="294" r:id="rId44"/>
    <p:sldId id="295" r:id="rId45"/>
    <p:sldId id="296" r:id="rId46"/>
    <p:sldId id="293" r:id="rId47"/>
    <p:sldId id="298" r:id="rId48"/>
    <p:sldId id="299" r:id="rId49"/>
    <p:sldId id="300" r:id="rId50"/>
    <p:sldId id="305" r:id="rId51"/>
    <p:sldId id="301" r:id="rId52"/>
    <p:sldId id="307" r:id="rId53"/>
    <p:sldId id="308" r:id="rId54"/>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95C05"/>
    <a:srgbClr val="6600CC"/>
    <a:srgbClr val="D54F05"/>
    <a:srgbClr val="6633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autoAdjust="0"/>
    <p:restoredTop sz="94628" autoAdjust="0"/>
  </p:normalViewPr>
  <p:slideViewPr>
    <p:cSldViewPr>
      <p:cViewPr>
        <p:scale>
          <a:sx n="90" d="100"/>
          <a:sy n="90" d="100"/>
        </p:scale>
        <p:origin x="-2844" y="-59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83" d="100"/>
          <a:sy n="83" d="100"/>
        </p:scale>
        <p:origin x="-1992" y="-72"/>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Feuille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Feuille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fr-FR"/>
  <c:chart>
    <c:title>
      <c:tx>
        <c:rich>
          <a:bodyPr/>
          <a:lstStyle/>
          <a:p>
            <a:pPr>
              <a:defRPr sz="2000">
                <a:solidFill>
                  <a:schemeClr val="bg2">
                    <a:lumMod val="25000"/>
                  </a:schemeClr>
                </a:solidFill>
              </a:defRPr>
            </a:pPr>
            <a:r>
              <a:rPr lang="fr-CA" sz="2000" dirty="0" smtClean="0">
                <a:solidFill>
                  <a:schemeClr val="bg2">
                    <a:lumMod val="25000"/>
                  </a:schemeClr>
                </a:solidFill>
              </a:rPr>
              <a:t>Origine des familles</a:t>
            </a:r>
            <a:endParaRPr lang="fr-CA" sz="2000" dirty="0">
              <a:solidFill>
                <a:schemeClr val="bg2">
                  <a:lumMod val="25000"/>
                </a:schemeClr>
              </a:solidFill>
            </a:endParaRPr>
          </a:p>
        </c:rich>
      </c:tx>
      <c:layout>
        <c:manualLayout>
          <c:xMode val="edge"/>
          <c:yMode val="edge"/>
          <c:x val="0.15994681146539294"/>
          <c:y val="1.8896705203215233E-2"/>
        </c:manualLayout>
      </c:layout>
    </c:title>
    <c:view3D>
      <c:rotX val="30"/>
      <c:perspective val="30"/>
    </c:view3D>
    <c:plotArea>
      <c:layout/>
      <c:pie3DChart>
        <c:varyColors val="1"/>
        <c:ser>
          <c:idx val="0"/>
          <c:order val="0"/>
          <c:tx>
            <c:strRef>
              <c:f>Feuil1!$B$1</c:f>
              <c:strCache>
                <c:ptCount val="1"/>
                <c:pt idx="0">
                  <c:v>Origine</c:v>
                </c:pt>
              </c:strCache>
            </c:strRef>
          </c:tx>
          <c:cat>
            <c:strRef>
              <c:f>Feuil1!$A$2:$A$8</c:f>
              <c:strCache>
                <c:ptCount val="6"/>
                <c:pt idx="0">
                  <c:v>Franco-québécoises</c:v>
                </c:pt>
                <c:pt idx="1">
                  <c:v>Anglo-québécoises</c:v>
                </c:pt>
                <c:pt idx="2">
                  <c:v>Congolaises</c:v>
                </c:pt>
                <c:pt idx="3">
                  <c:v>Haïtiennes</c:v>
                </c:pt>
                <c:pt idx="4">
                  <c:v>Algérienne</c:v>
                </c:pt>
                <c:pt idx="5">
                  <c:v>Turque</c:v>
                </c:pt>
              </c:strCache>
            </c:strRef>
          </c:cat>
          <c:val>
            <c:numRef>
              <c:f>Feuil1!$B$2:$B$8</c:f>
              <c:numCache>
                <c:formatCode>0%</c:formatCode>
                <c:ptCount val="7"/>
                <c:pt idx="0">
                  <c:v>0.5</c:v>
                </c:pt>
                <c:pt idx="1">
                  <c:v>0.11</c:v>
                </c:pt>
                <c:pt idx="2">
                  <c:v>0.11</c:v>
                </c:pt>
                <c:pt idx="3">
                  <c:v>0.11</c:v>
                </c:pt>
                <c:pt idx="4">
                  <c:v>6.0000000000000019E-2</c:v>
                </c:pt>
                <c:pt idx="5">
                  <c:v>6.0000000000000019E-2</c:v>
                </c:pt>
                <c:pt idx="6" formatCode="General">
                  <c:v>0</c:v>
                </c:pt>
              </c:numCache>
            </c:numRef>
          </c:val>
        </c:ser>
        <c:ser>
          <c:idx val="1"/>
          <c:order val="1"/>
          <c:tx>
            <c:strRef>
              <c:f>Feuil1!$C$1</c:f>
              <c:strCache>
                <c:ptCount val="1"/>
                <c:pt idx="0">
                  <c:v>Colonne1</c:v>
                </c:pt>
              </c:strCache>
            </c:strRef>
          </c:tx>
          <c:cat>
            <c:strRef>
              <c:f>Feuil1!$A$2:$A$8</c:f>
              <c:strCache>
                <c:ptCount val="6"/>
                <c:pt idx="0">
                  <c:v>Franco-québécoises</c:v>
                </c:pt>
                <c:pt idx="1">
                  <c:v>Anglo-québécoises</c:v>
                </c:pt>
                <c:pt idx="2">
                  <c:v>Congolaises</c:v>
                </c:pt>
                <c:pt idx="3">
                  <c:v>Haïtiennes</c:v>
                </c:pt>
                <c:pt idx="4">
                  <c:v>Algérienne</c:v>
                </c:pt>
                <c:pt idx="5">
                  <c:v>Turque</c:v>
                </c:pt>
              </c:strCache>
            </c:strRef>
          </c:cat>
          <c:val>
            <c:numRef>
              <c:f>Feuil1!$C$2:$C$8</c:f>
              <c:numCache>
                <c:formatCode>General</c:formatCode>
                <c:ptCount val="7"/>
                <c:pt idx="6">
                  <c:v>0</c:v>
                </c:pt>
              </c:numCache>
            </c:numRef>
          </c:val>
        </c:ser>
      </c:pie3DChart>
    </c:plotArea>
    <c:legend>
      <c:legendPos val="r"/>
      <c:legendEntry>
        <c:idx val="0"/>
        <c:txPr>
          <a:bodyPr/>
          <a:lstStyle/>
          <a:p>
            <a:pPr>
              <a:defRPr sz="1600"/>
            </a:pPr>
            <a:endParaRPr lang="fr-FR"/>
          </a:p>
        </c:txPr>
      </c:legendEntry>
      <c:legendEntry>
        <c:idx val="1"/>
        <c:txPr>
          <a:bodyPr/>
          <a:lstStyle/>
          <a:p>
            <a:pPr>
              <a:defRPr sz="1600"/>
            </a:pPr>
            <a:endParaRPr lang="fr-FR"/>
          </a:p>
        </c:txPr>
      </c:legendEntry>
      <c:legendEntry>
        <c:idx val="2"/>
        <c:txPr>
          <a:bodyPr/>
          <a:lstStyle/>
          <a:p>
            <a:pPr>
              <a:defRPr sz="1600"/>
            </a:pPr>
            <a:endParaRPr lang="fr-FR"/>
          </a:p>
        </c:txPr>
      </c:legendEntry>
      <c:legendEntry>
        <c:idx val="3"/>
        <c:txPr>
          <a:bodyPr/>
          <a:lstStyle/>
          <a:p>
            <a:pPr>
              <a:defRPr sz="1600"/>
            </a:pPr>
            <a:endParaRPr lang="fr-FR"/>
          </a:p>
        </c:txPr>
      </c:legendEntry>
      <c:legendEntry>
        <c:idx val="4"/>
        <c:txPr>
          <a:bodyPr/>
          <a:lstStyle/>
          <a:p>
            <a:pPr>
              <a:defRPr sz="1600"/>
            </a:pPr>
            <a:endParaRPr lang="fr-FR"/>
          </a:p>
        </c:txPr>
      </c:legendEntry>
      <c:legendEntry>
        <c:idx val="5"/>
        <c:txPr>
          <a:bodyPr/>
          <a:lstStyle/>
          <a:p>
            <a:pPr>
              <a:defRPr sz="1600"/>
            </a:pPr>
            <a:endParaRPr lang="fr-FR"/>
          </a:p>
        </c:txPr>
      </c:legendEntry>
      <c:legendEntry>
        <c:idx val="6"/>
        <c:delete val="1"/>
      </c:legendEntry>
      <c:layout>
        <c:manualLayout>
          <c:xMode val="edge"/>
          <c:yMode val="edge"/>
          <c:x val="0.70847128096878143"/>
          <c:y val="7.0375843563055568E-2"/>
          <c:w val="0.28591031552049784"/>
          <c:h val="0.92689826951314214"/>
        </c:manualLayout>
      </c:layout>
    </c:legend>
    <c:plotVisOnly val="1"/>
    <c:dispBlanksAs val="zero"/>
  </c:chart>
  <c:txPr>
    <a:bodyPr/>
    <a:lstStyle/>
    <a:p>
      <a:pPr>
        <a:defRPr sz="1800"/>
      </a:pPr>
      <a:endParaRPr lang="fr-FR"/>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fr-FR"/>
  <c:chart>
    <c:title>
      <c:layout>
        <c:manualLayout>
          <c:xMode val="edge"/>
          <c:yMode val="edge"/>
          <c:x val="0.21803917922163241"/>
          <c:y val="1.8823069079181395E-2"/>
        </c:manualLayout>
      </c:layout>
      <c:txPr>
        <a:bodyPr/>
        <a:lstStyle/>
        <a:p>
          <a:pPr>
            <a:defRPr sz="2400">
              <a:solidFill>
                <a:schemeClr val="bg2">
                  <a:lumMod val="25000"/>
                </a:schemeClr>
              </a:solidFill>
            </a:defRPr>
          </a:pPr>
          <a:endParaRPr lang="fr-FR"/>
        </a:p>
      </c:txPr>
    </c:title>
    <c:view3D>
      <c:rotX val="30"/>
      <c:perspective val="30"/>
    </c:view3D>
    <c:plotArea>
      <c:layout/>
      <c:pie3DChart>
        <c:varyColors val="1"/>
        <c:ser>
          <c:idx val="0"/>
          <c:order val="0"/>
          <c:tx>
            <c:strRef>
              <c:f>Feuil1!$B$1</c:f>
              <c:strCache>
                <c:ptCount val="1"/>
                <c:pt idx="0">
                  <c:v>Religion</c:v>
                </c:pt>
              </c:strCache>
            </c:strRef>
          </c:tx>
          <c:cat>
            <c:strRef>
              <c:f>Feuil1!$A$2:$A$9</c:f>
              <c:strCache>
                <c:ptCount val="8"/>
                <c:pt idx="0">
                  <c:v>Catholiques non pratiquants</c:v>
                </c:pt>
                <c:pt idx="1">
                  <c:v>Catholique pratiquants</c:v>
                </c:pt>
                <c:pt idx="2">
                  <c:v>Athés</c:v>
                </c:pt>
                <c:pt idx="3">
                  <c:v>Musulmans pratiquants</c:v>
                </c:pt>
                <c:pt idx="4">
                  <c:v>Protestant non pratiquant</c:v>
                </c:pt>
                <c:pt idx="5">
                  <c:v>Protestant pratiquant</c:v>
                </c:pt>
                <c:pt idx="6">
                  <c:v>Déiste non pratiquant</c:v>
                </c:pt>
                <c:pt idx="7">
                  <c:v>Évangélique pratiquant</c:v>
                </c:pt>
              </c:strCache>
            </c:strRef>
          </c:cat>
          <c:val>
            <c:numRef>
              <c:f>Feuil1!$B$2:$B$9</c:f>
              <c:numCache>
                <c:formatCode>0%</c:formatCode>
                <c:ptCount val="8"/>
                <c:pt idx="0">
                  <c:v>0.33000000000000013</c:v>
                </c:pt>
                <c:pt idx="1">
                  <c:v>0.22</c:v>
                </c:pt>
                <c:pt idx="2">
                  <c:v>0.11</c:v>
                </c:pt>
                <c:pt idx="3">
                  <c:v>0.11</c:v>
                </c:pt>
                <c:pt idx="4">
                  <c:v>6.0000000000000019E-2</c:v>
                </c:pt>
                <c:pt idx="5">
                  <c:v>6.0000000000000019E-2</c:v>
                </c:pt>
                <c:pt idx="6">
                  <c:v>6.0000000000000019E-2</c:v>
                </c:pt>
                <c:pt idx="7">
                  <c:v>6.0000000000000019E-2</c:v>
                </c:pt>
              </c:numCache>
            </c:numRef>
          </c:val>
        </c:ser>
      </c:pie3DChart>
    </c:plotArea>
    <c:legend>
      <c:legendPos val="r"/>
      <c:legendEntry>
        <c:idx val="0"/>
        <c:txPr>
          <a:bodyPr/>
          <a:lstStyle/>
          <a:p>
            <a:pPr>
              <a:defRPr sz="1400"/>
            </a:pPr>
            <a:endParaRPr lang="fr-FR"/>
          </a:p>
        </c:txPr>
      </c:legendEntry>
      <c:legendEntry>
        <c:idx val="1"/>
        <c:txPr>
          <a:bodyPr/>
          <a:lstStyle/>
          <a:p>
            <a:pPr>
              <a:defRPr sz="1400"/>
            </a:pPr>
            <a:endParaRPr lang="fr-FR"/>
          </a:p>
        </c:txPr>
      </c:legendEntry>
      <c:legendEntry>
        <c:idx val="2"/>
        <c:txPr>
          <a:bodyPr/>
          <a:lstStyle/>
          <a:p>
            <a:pPr>
              <a:defRPr sz="1400"/>
            </a:pPr>
            <a:endParaRPr lang="fr-FR"/>
          </a:p>
        </c:txPr>
      </c:legendEntry>
      <c:legendEntry>
        <c:idx val="3"/>
        <c:txPr>
          <a:bodyPr/>
          <a:lstStyle/>
          <a:p>
            <a:pPr>
              <a:defRPr sz="1400"/>
            </a:pPr>
            <a:endParaRPr lang="fr-FR"/>
          </a:p>
        </c:txPr>
      </c:legendEntry>
      <c:legendEntry>
        <c:idx val="4"/>
        <c:txPr>
          <a:bodyPr/>
          <a:lstStyle/>
          <a:p>
            <a:pPr>
              <a:defRPr sz="1400"/>
            </a:pPr>
            <a:endParaRPr lang="fr-FR"/>
          </a:p>
        </c:txPr>
      </c:legendEntry>
      <c:legendEntry>
        <c:idx val="5"/>
        <c:txPr>
          <a:bodyPr/>
          <a:lstStyle/>
          <a:p>
            <a:pPr>
              <a:defRPr sz="1400"/>
            </a:pPr>
            <a:endParaRPr lang="fr-FR"/>
          </a:p>
        </c:txPr>
      </c:legendEntry>
      <c:legendEntry>
        <c:idx val="6"/>
        <c:txPr>
          <a:bodyPr/>
          <a:lstStyle/>
          <a:p>
            <a:pPr>
              <a:defRPr sz="1400"/>
            </a:pPr>
            <a:endParaRPr lang="fr-FR"/>
          </a:p>
        </c:txPr>
      </c:legendEntry>
      <c:legendEntry>
        <c:idx val="7"/>
        <c:txPr>
          <a:bodyPr/>
          <a:lstStyle/>
          <a:p>
            <a:pPr>
              <a:defRPr sz="1400"/>
            </a:pPr>
            <a:endParaRPr lang="fr-FR"/>
          </a:p>
        </c:txPr>
      </c:legendEntry>
      <c:layout>
        <c:manualLayout>
          <c:xMode val="edge"/>
          <c:yMode val="edge"/>
          <c:x val="0.63133927148191271"/>
          <c:y val="3.0321938706949049E-3"/>
          <c:w val="0.36866072851808734"/>
          <c:h val="0.96559602433066949"/>
        </c:manualLayout>
      </c:layout>
    </c:legend>
    <c:plotVisOnly val="1"/>
    <c:dispBlanksAs val="zero"/>
  </c:chart>
  <c:txPr>
    <a:bodyPr/>
    <a:lstStyle/>
    <a:p>
      <a:pPr>
        <a:defRPr sz="1800"/>
      </a:pPr>
      <a:endParaRPr lang="fr-FR"/>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3D5FD7-FFF0-4A58-A872-0C23F3EAD029}" type="datetimeFigureOut">
              <a:rPr lang="fr-CA" smtClean="0"/>
              <a:pPr/>
              <a:t>2014-01-20</a:t>
            </a:fld>
            <a:endParaRPr lang="fr-CA"/>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CA"/>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95343D-AA3A-4E5E-9B27-494262F66FEC}" type="slidenum">
              <a:rPr lang="fr-CA" smtClean="0"/>
              <a:pPr/>
              <a:t>‹N°›</a:t>
            </a:fld>
            <a:endParaRPr lang="fr-CA"/>
          </a:p>
        </p:txBody>
      </p:sp>
    </p:spTree>
    <p:extLst>
      <p:ext uri="{BB962C8B-B14F-4D97-AF65-F5344CB8AC3E}">
        <p14:creationId xmlns="" xmlns:p14="http://schemas.microsoft.com/office/powerpoint/2010/main" val="3338693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a:p>
        </p:txBody>
      </p:sp>
      <p:sp>
        <p:nvSpPr>
          <p:cNvPr id="4" name="Espace réservé du numéro de diapositive 3"/>
          <p:cNvSpPr>
            <a:spLocks noGrp="1"/>
          </p:cNvSpPr>
          <p:nvPr>
            <p:ph type="sldNum" sz="quarter" idx="10"/>
          </p:nvPr>
        </p:nvSpPr>
        <p:spPr/>
        <p:txBody>
          <a:bodyPr/>
          <a:lstStyle/>
          <a:p>
            <a:fld id="{5295343D-AA3A-4E5E-9B27-494262F66FEC}" type="slidenum">
              <a:rPr lang="fr-CA" smtClean="0"/>
              <a:pPr/>
              <a:t>1</a:t>
            </a:fld>
            <a:endParaRPr lang="fr-CA"/>
          </a:p>
        </p:txBody>
      </p:sp>
    </p:spTree>
    <p:extLst>
      <p:ext uri="{BB962C8B-B14F-4D97-AF65-F5344CB8AC3E}">
        <p14:creationId xmlns="" xmlns:p14="http://schemas.microsoft.com/office/powerpoint/2010/main" val="9102180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10"/>
          </p:nvPr>
        </p:nvSpPr>
        <p:spPr/>
        <p:txBody>
          <a:bodyPr/>
          <a:lstStyle/>
          <a:p>
            <a:fld id="{5295343D-AA3A-4E5E-9B27-494262F66FEC}" type="slidenum">
              <a:rPr lang="fr-CA" smtClean="0"/>
              <a:pPr/>
              <a:t>4</a:t>
            </a:fld>
            <a:endParaRPr lang="fr-CA"/>
          </a:p>
        </p:txBody>
      </p:sp>
    </p:spTree>
    <p:extLst>
      <p:ext uri="{BB962C8B-B14F-4D97-AF65-F5344CB8AC3E}">
        <p14:creationId xmlns="" xmlns:p14="http://schemas.microsoft.com/office/powerpoint/2010/main" val="3390235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fr-FR" smtClean="0"/>
              <a:t>Modifiez le style du titre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099CEFD7-FF73-4C97-BDAE-00981AC1F9E6}" type="datetime1">
              <a:rPr lang="fr-CA" smtClean="0"/>
              <a:pPr/>
              <a:t>2014-01-20</a:t>
            </a:fld>
            <a:endParaRPr lang="fr-CA"/>
          </a:p>
        </p:txBody>
      </p:sp>
      <p:sp>
        <p:nvSpPr>
          <p:cNvPr id="5" name="Footer Placeholder 4"/>
          <p:cNvSpPr>
            <a:spLocks noGrp="1"/>
          </p:cNvSpPr>
          <p:nvPr>
            <p:ph type="ftr" sz="quarter" idx="11"/>
          </p:nvPr>
        </p:nvSpPr>
        <p:spPr>
          <a:xfrm>
            <a:off x="1174044" y="5357592"/>
            <a:ext cx="5034845" cy="365125"/>
          </a:xfrm>
        </p:spPr>
        <p:txBody>
          <a:bodyPr/>
          <a:lstStyle/>
          <a:p>
            <a:r>
              <a:rPr lang="fr-CA" smtClean="0"/>
              <a:t>Liliana Gomez, Acfas 2013</a:t>
            </a:r>
            <a:endParaRPr lang="fr-CA"/>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AC13C291-27CC-46CA-8C62-9337705E0773}" type="slidenum">
              <a:rPr lang="fr-CA" smtClean="0"/>
              <a:pPr/>
              <a:t>‹N°›</a:t>
            </a:fld>
            <a:endParaRPr lang="fr-C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Vertical Text Placeholder 2"/>
          <p:cNvSpPr>
            <a:spLocks noGrp="1"/>
          </p:cNvSpPr>
          <p:nvPr>
            <p:ph type="body" orient="vert" idx="1"/>
          </p:nvPr>
        </p:nvSpPr>
        <p:spPr/>
        <p:txBody>
          <a:bodyPr vert="eaVert" anchor="ct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FB4A3333-53CA-4F1B-A4C9-89702CAD7EAB}" type="datetime1">
              <a:rPr lang="fr-CA" smtClean="0"/>
              <a:pPr/>
              <a:t>2014-01-20</a:t>
            </a:fld>
            <a:endParaRPr lang="fr-CA"/>
          </a:p>
        </p:txBody>
      </p:sp>
      <p:sp>
        <p:nvSpPr>
          <p:cNvPr id="5" name="Footer Placeholder 4"/>
          <p:cNvSpPr>
            <a:spLocks noGrp="1"/>
          </p:cNvSpPr>
          <p:nvPr>
            <p:ph type="ftr" sz="quarter" idx="11"/>
          </p:nvPr>
        </p:nvSpPr>
        <p:spPr/>
        <p:txBody>
          <a:bodyPr/>
          <a:lstStyle/>
          <a:p>
            <a:r>
              <a:rPr lang="fr-CA" smtClean="0"/>
              <a:t>Liliana Gomez, Acfas 2013</a:t>
            </a:r>
            <a:endParaRPr lang="fr-CA"/>
          </a:p>
        </p:txBody>
      </p:sp>
      <p:sp>
        <p:nvSpPr>
          <p:cNvPr id="6" name="Slide Number Placeholder 5"/>
          <p:cNvSpPr>
            <a:spLocks noGrp="1"/>
          </p:cNvSpPr>
          <p:nvPr>
            <p:ph type="sldNum" sz="quarter" idx="12"/>
          </p:nvPr>
        </p:nvSpPr>
        <p:spPr/>
        <p:txBody>
          <a:bodyPr/>
          <a:lstStyle/>
          <a:p>
            <a:fld id="{AC13C291-27CC-46CA-8C62-9337705E0773}" type="slidenum">
              <a:rPr lang="fr-CA" smtClean="0"/>
              <a:pPr/>
              <a:t>‹N°›</a:t>
            </a:fld>
            <a:endParaRPr lang="fr-C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fr-FR" smtClean="0"/>
              <a:t>Modifiez le style du titre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1C96C309-533A-4441-B1CE-6C853554B3C3}" type="datetime1">
              <a:rPr lang="fr-CA" smtClean="0"/>
              <a:pPr/>
              <a:t>2014-01-20</a:t>
            </a:fld>
            <a:endParaRPr lang="fr-CA"/>
          </a:p>
        </p:txBody>
      </p:sp>
      <p:sp>
        <p:nvSpPr>
          <p:cNvPr id="5" name="Footer Placeholder 4"/>
          <p:cNvSpPr>
            <a:spLocks noGrp="1"/>
          </p:cNvSpPr>
          <p:nvPr>
            <p:ph type="ftr" sz="quarter" idx="11"/>
          </p:nvPr>
        </p:nvSpPr>
        <p:spPr/>
        <p:txBody>
          <a:bodyPr/>
          <a:lstStyle/>
          <a:p>
            <a:r>
              <a:rPr lang="fr-CA" smtClean="0"/>
              <a:t>Liliana Gomez, Acfas 2013</a:t>
            </a:r>
            <a:endParaRPr lang="fr-CA"/>
          </a:p>
        </p:txBody>
      </p:sp>
      <p:sp>
        <p:nvSpPr>
          <p:cNvPr id="6" name="Slide Number Placeholder 5"/>
          <p:cNvSpPr>
            <a:spLocks noGrp="1"/>
          </p:cNvSpPr>
          <p:nvPr>
            <p:ph type="sldNum" sz="quarter" idx="12"/>
          </p:nvPr>
        </p:nvSpPr>
        <p:spPr/>
        <p:txBody>
          <a:bodyPr/>
          <a:lstStyle/>
          <a:p>
            <a:fld id="{AC13C291-27CC-46CA-8C62-9337705E0773}" type="slidenum">
              <a:rPr lang="fr-CA" smtClean="0"/>
              <a:pPr/>
              <a:t>‹N°›</a:t>
            </a:fld>
            <a:endParaRPr lang="fr-C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4" name="Date Placeholder 3"/>
          <p:cNvSpPr>
            <a:spLocks noGrp="1"/>
          </p:cNvSpPr>
          <p:nvPr>
            <p:ph type="dt" sz="half" idx="10"/>
          </p:nvPr>
        </p:nvSpPr>
        <p:spPr/>
        <p:txBody>
          <a:bodyPr/>
          <a:lstStyle/>
          <a:p>
            <a:fld id="{E2F99F0B-D07D-425A-A565-176177E1B561}" type="datetime1">
              <a:rPr lang="fr-CA" smtClean="0"/>
              <a:pPr/>
              <a:t>2014-01-20</a:t>
            </a:fld>
            <a:endParaRPr lang="fr-CA"/>
          </a:p>
        </p:txBody>
      </p:sp>
      <p:sp>
        <p:nvSpPr>
          <p:cNvPr id="5" name="Footer Placeholder 4"/>
          <p:cNvSpPr>
            <a:spLocks noGrp="1"/>
          </p:cNvSpPr>
          <p:nvPr>
            <p:ph type="ftr" sz="quarter" idx="11"/>
          </p:nvPr>
        </p:nvSpPr>
        <p:spPr/>
        <p:txBody>
          <a:bodyPr/>
          <a:lstStyle/>
          <a:p>
            <a:r>
              <a:rPr lang="fr-CA" smtClean="0"/>
              <a:t>Liliana Gomez, Acfas 2013</a:t>
            </a:r>
            <a:endParaRPr lang="fr-CA"/>
          </a:p>
        </p:txBody>
      </p:sp>
      <p:sp>
        <p:nvSpPr>
          <p:cNvPr id="6" name="Slide Number Placeholder 5"/>
          <p:cNvSpPr>
            <a:spLocks noGrp="1"/>
          </p:cNvSpPr>
          <p:nvPr>
            <p:ph type="sldNum" sz="quarter" idx="12"/>
          </p:nvPr>
        </p:nvSpPr>
        <p:spPr/>
        <p:txBody>
          <a:bodyPr/>
          <a:lstStyle/>
          <a:p>
            <a:fld id="{AC13C291-27CC-46CA-8C62-9337705E0773}" type="slidenum">
              <a:rPr lang="fr-CA" smtClean="0"/>
              <a:pPr/>
              <a:t>‹N°›</a:t>
            </a:fld>
            <a:endParaRPr lang="fr-C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fr-FR" smtClean="0"/>
              <a:t>Modifiez le style du titre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92D5C0BC-E5C7-430A-9CB1-EB39E0F1AA2C}" type="datetime1">
              <a:rPr lang="fr-CA" smtClean="0"/>
              <a:pPr/>
              <a:t>2014-01-20</a:t>
            </a:fld>
            <a:endParaRPr lang="fr-CA"/>
          </a:p>
        </p:txBody>
      </p:sp>
      <p:sp>
        <p:nvSpPr>
          <p:cNvPr id="5" name="Footer Placeholder 4"/>
          <p:cNvSpPr>
            <a:spLocks noGrp="1"/>
          </p:cNvSpPr>
          <p:nvPr>
            <p:ph type="ftr" sz="quarter" idx="11"/>
          </p:nvPr>
        </p:nvSpPr>
        <p:spPr/>
        <p:txBody>
          <a:bodyPr/>
          <a:lstStyle/>
          <a:p>
            <a:r>
              <a:rPr lang="fr-CA" smtClean="0"/>
              <a:t>Liliana Gomez, Acfas 2013</a:t>
            </a:r>
            <a:endParaRPr lang="fr-CA"/>
          </a:p>
        </p:txBody>
      </p:sp>
      <p:sp>
        <p:nvSpPr>
          <p:cNvPr id="6" name="Slide Number Placeholder 5"/>
          <p:cNvSpPr>
            <a:spLocks noGrp="1"/>
          </p:cNvSpPr>
          <p:nvPr>
            <p:ph type="sldNum" sz="quarter" idx="12"/>
          </p:nvPr>
        </p:nvSpPr>
        <p:spPr/>
        <p:txBody>
          <a:bodyPr/>
          <a:lstStyle/>
          <a:p>
            <a:fld id="{AC13C291-27CC-46CA-8C62-9337705E0773}" type="slidenum">
              <a:rPr lang="fr-CA" smtClean="0"/>
              <a:pPr/>
              <a:t>‹N°›</a:t>
            </a:fld>
            <a:endParaRPr lang="fr-C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5" name="Date Placeholder 4"/>
          <p:cNvSpPr>
            <a:spLocks noGrp="1"/>
          </p:cNvSpPr>
          <p:nvPr>
            <p:ph type="dt" sz="half" idx="10"/>
          </p:nvPr>
        </p:nvSpPr>
        <p:spPr/>
        <p:txBody>
          <a:bodyPr/>
          <a:lstStyle/>
          <a:p>
            <a:fld id="{E27118E5-F811-4BC7-B97C-2CC23D68B5B6}" type="datetime1">
              <a:rPr lang="fr-CA" smtClean="0"/>
              <a:pPr/>
              <a:t>2014-01-20</a:t>
            </a:fld>
            <a:endParaRPr lang="fr-CA"/>
          </a:p>
        </p:txBody>
      </p:sp>
      <p:sp>
        <p:nvSpPr>
          <p:cNvPr id="6" name="Footer Placeholder 5"/>
          <p:cNvSpPr>
            <a:spLocks noGrp="1"/>
          </p:cNvSpPr>
          <p:nvPr>
            <p:ph type="ftr" sz="quarter" idx="11"/>
          </p:nvPr>
        </p:nvSpPr>
        <p:spPr/>
        <p:txBody>
          <a:bodyPr/>
          <a:lstStyle/>
          <a:p>
            <a:r>
              <a:rPr lang="fr-CA" smtClean="0"/>
              <a:t>Liliana Gomez, Acfas 2013</a:t>
            </a:r>
            <a:endParaRPr lang="fr-CA"/>
          </a:p>
        </p:txBody>
      </p:sp>
      <p:sp>
        <p:nvSpPr>
          <p:cNvPr id="7" name="Slide Number Placeholder 6"/>
          <p:cNvSpPr>
            <a:spLocks noGrp="1"/>
          </p:cNvSpPr>
          <p:nvPr>
            <p:ph type="sldNum" sz="quarter" idx="12"/>
          </p:nvPr>
        </p:nvSpPr>
        <p:spPr/>
        <p:txBody>
          <a:bodyPr/>
          <a:lstStyle/>
          <a:p>
            <a:fld id="{AC13C291-27CC-46CA-8C62-9337705E0773}" type="slidenum">
              <a:rPr lang="fr-CA" smtClean="0"/>
              <a:pPr/>
              <a:t>‹N°›</a:t>
            </a:fld>
            <a:endParaRPr lang="fr-CA"/>
          </a:p>
        </p:txBody>
      </p:sp>
      <p:sp>
        <p:nvSpPr>
          <p:cNvPr id="9" name="Content Placeholder 8"/>
          <p:cNvSpPr>
            <a:spLocks noGrp="1"/>
          </p:cNvSpPr>
          <p:nvPr>
            <p:ph sz="quarter" idx="13"/>
          </p:nvPr>
        </p:nvSpPr>
        <p:spPr>
          <a:xfrm>
            <a:off x="1298448" y="2121407"/>
            <a:ext cx="3200400" cy="360273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7" name="Date Placeholder 6"/>
          <p:cNvSpPr>
            <a:spLocks noGrp="1"/>
          </p:cNvSpPr>
          <p:nvPr>
            <p:ph type="dt" sz="half" idx="10"/>
          </p:nvPr>
        </p:nvSpPr>
        <p:spPr/>
        <p:txBody>
          <a:bodyPr/>
          <a:lstStyle/>
          <a:p>
            <a:fld id="{CF167D87-AF4F-487B-9BC5-585EC6769EA8}" type="datetime1">
              <a:rPr lang="fr-CA" smtClean="0"/>
              <a:pPr/>
              <a:t>2014-01-20</a:t>
            </a:fld>
            <a:endParaRPr lang="fr-CA"/>
          </a:p>
        </p:txBody>
      </p:sp>
      <p:sp>
        <p:nvSpPr>
          <p:cNvPr id="8" name="Footer Placeholder 7"/>
          <p:cNvSpPr>
            <a:spLocks noGrp="1"/>
          </p:cNvSpPr>
          <p:nvPr>
            <p:ph type="ftr" sz="quarter" idx="11"/>
          </p:nvPr>
        </p:nvSpPr>
        <p:spPr/>
        <p:txBody>
          <a:bodyPr/>
          <a:lstStyle/>
          <a:p>
            <a:r>
              <a:rPr lang="fr-CA" smtClean="0"/>
              <a:t>Liliana Gomez, Acfas 2013</a:t>
            </a:r>
            <a:endParaRPr lang="fr-CA"/>
          </a:p>
        </p:txBody>
      </p:sp>
      <p:sp>
        <p:nvSpPr>
          <p:cNvPr id="9" name="Slide Number Placeholder 8"/>
          <p:cNvSpPr>
            <a:spLocks noGrp="1"/>
          </p:cNvSpPr>
          <p:nvPr>
            <p:ph type="sldNum" sz="quarter" idx="12"/>
          </p:nvPr>
        </p:nvSpPr>
        <p:spPr/>
        <p:txBody>
          <a:bodyPr/>
          <a:lstStyle/>
          <a:p>
            <a:fld id="{AC13C291-27CC-46CA-8C62-9337705E0773}" type="slidenum">
              <a:rPr lang="fr-CA" smtClean="0"/>
              <a:pPr/>
              <a:t>‹N°›</a:t>
            </a:fld>
            <a:endParaRPr lang="fr-CA"/>
          </a:p>
        </p:txBody>
      </p:sp>
      <p:sp>
        <p:nvSpPr>
          <p:cNvPr id="11" name="Content Placeholder 10"/>
          <p:cNvSpPr>
            <a:spLocks noGrp="1"/>
          </p:cNvSpPr>
          <p:nvPr>
            <p:ph sz="quarter" idx="13"/>
          </p:nvPr>
        </p:nvSpPr>
        <p:spPr>
          <a:xfrm>
            <a:off x="1298448" y="2944368"/>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3" name="Date Placeholder 2"/>
          <p:cNvSpPr>
            <a:spLocks noGrp="1"/>
          </p:cNvSpPr>
          <p:nvPr>
            <p:ph type="dt" sz="half" idx="10"/>
          </p:nvPr>
        </p:nvSpPr>
        <p:spPr/>
        <p:txBody>
          <a:bodyPr/>
          <a:lstStyle/>
          <a:p>
            <a:fld id="{7907A1EC-A3FD-462B-8F64-BC20A336650F}" type="datetime1">
              <a:rPr lang="fr-CA" smtClean="0"/>
              <a:pPr/>
              <a:t>2014-01-20</a:t>
            </a:fld>
            <a:endParaRPr lang="fr-CA"/>
          </a:p>
        </p:txBody>
      </p:sp>
      <p:sp>
        <p:nvSpPr>
          <p:cNvPr id="4" name="Footer Placeholder 3"/>
          <p:cNvSpPr>
            <a:spLocks noGrp="1"/>
          </p:cNvSpPr>
          <p:nvPr>
            <p:ph type="ftr" sz="quarter" idx="11"/>
          </p:nvPr>
        </p:nvSpPr>
        <p:spPr/>
        <p:txBody>
          <a:bodyPr/>
          <a:lstStyle/>
          <a:p>
            <a:r>
              <a:rPr lang="fr-CA" smtClean="0"/>
              <a:t>Liliana Gomez, Acfas 2013</a:t>
            </a:r>
            <a:endParaRPr lang="fr-CA"/>
          </a:p>
        </p:txBody>
      </p:sp>
      <p:sp>
        <p:nvSpPr>
          <p:cNvPr id="5" name="Slide Number Placeholder 4"/>
          <p:cNvSpPr>
            <a:spLocks noGrp="1"/>
          </p:cNvSpPr>
          <p:nvPr>
            <p:ph type="sldNum" sz="quarter" idx="12"/>
          </p:nvPr>
        </p:nvSpPr>
        <p:spPr/>
        <p:txBody>
          <a:bodyPr/>
          <a:lstStyle/>
          <a:p>
            <a:fld id="{AC13C291-27CC-46CA-8C62-9337705E0773}" type="slidenum">
              <a:rPr lang="fr-CA" smtClean="0"/>
              <a:pPr/>
              <a:t>‹N°›</a:t>
            </a:fld>
            <a:endParaRPr lang="fr-C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B73595-C10B-4588-84E6-AE84ECFE68C3}" type="datetime1">
              <a:rPr lang="fr-CA" smtClean="0"/>
              <a:pPr/>
              <a:t>2014-01-20</a:t>
            </a:fld>
            <a:endParaRPr lang="fr-CA"/>
          </a:p>
        </p:txBody>
      </p:sp>
      <p:sp>
        <p:nvSpPr>
          <p:cNvPr id="3" name="Footer Placeholder 2"/>
          <p:cNvSpPr>
            <a:spLocks noGrp="1"/>
          </p:cNvSpPr>
          <p:nvPr>
            <p:ph type="ftr" sz="quarter" idx="11"/>
          </p:nvPr>
        </p:nvSpPr>
        <p:spPr/>
        <p:txBody>
          <a:bodyPr/>
          <a:lstStyle/>
          <a:p>
            <a:r>
              <a:rPr lang="fr-CA" smtClean="0"/>
              <a:t>Liliana Gomez, Acfas 2013</a:t>
            </a:r>
            <a:endParaRPr lang="fr-CA"/>
          </a:p>
        </p:txBody>
      </p:sp>
      <p:sp>
        <p:nvSpPr>
          <p:cNvPr id="4" name="Slide Number Placeholder 3"/>
          <p:cNvSpPr>
            <a:spLocks noGrp="1"/>
          </p:cNvSpPr>
          <p:nvPr>
            <p:ph type="sldNum" sz="quarter" idx="12"/>
          </p:nvPr>
        </p:nvSpPr>
        <p:spPr/>
        <p:txBody>
          <a:bodyPr/>
          <a:lstStyle/>
          <a:p>
            <a:fld id="{AC13C291-27CC-46CA-8C62-9337705E0773}" type="slidenum">
              <a:rPr lang="fr-CA" smtClean="0"/>
              <a:pPr/>
              <a:t>‹N°›</a:t>
            </a:fld>
            <a:endParaRPr lang="fr-C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fr-FR" smtClean="0"/>
              <a:t>Modifiez le style du titre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1698" y="5885672"/>
            <a:ext cx="1213821" cy="365125"/>
          </a:xfrm>
        </p:spPr>
        <p:txBody>
          <a:bodyPr/>
          <a:lstStyle/>
          <a:p>
            <a:fld id="{515E2334-C9A3-4681-8CBF-689263F42087}" type="datetime1">
              <a:rPr lang="fr-CA" smtClean="0"/>
              <a:pPr/>
              <a:t>2014-01-20</a:t>
            </a:fld>
            <a:endParaRPr lang="fr-CA"/>
          </a:p>
        </p:txBody>
      </p:sp>
      <p:sp>
        <p:nvSpPr>
          <p:cNvPr id="6" name="Footer Placeholder 5"/>
          <p:cNvSpPr>
            <a:spLocks noGrp="1"/>
          </p:cNvSpPr>
          <p:nvPr>
            <p:ph type="ftr" sz="quarter" idx="11"/>
          </p:nvPr>
        </p:nvSpPr>
        <p:spPr>
          <a:xfrm rot="-60000">
            <a:off x="914554" y="5829261"/>
            <a:ext cx="3522607" cy="365125"/>
          </a:xfrm>
        </p:spPr>
        <p:txBody>
          <a:bodyPr/>
          <a:lstStyle/>
          <a:p>
            <a:r>
              <a:rPr lang="fr-CA" smtClean="0"/>
              <a:t>Liliana Gomez, Acfas 2013</a:t>
            </a:r>
            <a:endParaRPr lang="fr-CA"/>
          </a:p>
        </p:txBody>
      </p:sp>
      <p:sp>
        <p:nvSpPr>
          <p:cNvPr id="7" name="Slide Number Placeholder 6"/>
          <p:cNvSpPr>
            <a:spLocks noGrp="1"/>
          </p:cNvSpPr>
          <p:nvPr>
            <p:ph type="sldNum" sz="quarter" idx="12"/>
          </p:nvPr>
        </p:nvSpPr>
        <p:spPr>
          <a:xfrm rot="60000">
            <a:off x="7557313" y="5896961"/>
            <a:ext cx="554023" cy="365125"/>
          </a:xfrm>
        </p:spPr>
        <p:txBody>
          <a:bodyPr/>
          <a:lstStyle/>
          <a:p>
            <a:fld id="{AC13C291-27CC-46CA-8C62-9337705E0773}" type="slidenum">
              <a:rPr lang="fr-CA" smtClean="0"/>
              <a:pPr/>
              <a:t>‹N°›</a:t>
            </a:fld>
            <a:endParaRPr lang="fr-C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smtClean="0"/>
              <a:t>Cliquez sur l'icône pour ajouter une image</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a:xfrm rot="60000">
            <a:off x="6345936" y="5888737"/>
            <a:ext cx="1213821" cy="365125"/>
          </a:xfrm>
        </p:spPr>
        <p:txBody>
          <a:bodyPr/>
          <a:lstStyle/>
          <a:p>
            <a:fld id="{FE8185FB-273A-4F4C-A1A0-A2FFEFA982DF}" type="datetime1">
              <a:rPr lang="fr-CA" smtClean="0"/>
              <a:pPr/>
              <a:t>2014-01-20</a:t>
            </a:fld>
            <a:endParaRPr lang="fr-CA"/>
          </a:p>
        </p:txBody>
      </p:sp>
      <p:sp>
        <p:nvSpPr>
          <p:cNvPr id="6" name="Footer Placeholder 5"/>
          <p:cNvSpPr>
            <a:spLocks noGrp="1"/>
          </p:cNvSpPr>
          <p:nvPr>
            <p:ph type="ftr" sz="quarter" idx="11"/>
          </p:nvPr>
        </p:nvSpPr>
        <p:spPr>
          <a:xfrm rot="-60000">
            <a:off x="914569" y="5831037"/>
            <a:ext cx="3319043" cy="365125"/>
          </a:xfrm>
        </p:spPr>
        <p:txBody>
          <a:bodyPr/>
          <a:lstStyle/>
          <a:p>
            <a:r>
              <a:rPr lang="fr-CA" smtClean="0"/>
              <a:t>Liliana Gomez, Acfas 2013</a:t>
            </a:r>
            <a:endParaRPr lang="fr-CA"/>
          </a:p>
        </p:txBody>
      </p:sp>
      <p:sp>
        <p:nvSpPr>
          <p:cNvPr id="7" name="Slide Number Placeholder 6"/>
          <p:cNvSpPr>
            <a:spLocks noGrp="1"/>
          </p:cNvSpPr>
          <p:nvPr>
            <p:ph type="sldNum" sz="quarter" idx="12"/>
          </p:nvPr>
        </p:nvSpPr>
        <p:spPr>
          <a:xfrm rot="60000">
            <a:off x="7562089" y="5900026"/>
            <a:ext cx="554023" cy="365125"/>
          </a:xfrm>
        </p:spPr>
        <p:txBody>
          <a:bodyPr/>
          <a:lstStyle/>
          <a:p>
            <a:fld id="{AC13C291-27CC-46CA-8C62-9337705E0773}" type="slidenum">
              <a:rPr lang="fr-CA" smtClean="0"/>
              <a:pPr/>
              <a:t>‹N°›</a:t>
            </a:fld>
            <a:endParaRPr lang="fr-C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3.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5C02A8F5-6724-4B35-BFCC-151698AD0879}" type="datetime1">
              <a:rPr lang="fr-CA" smtClean="0"/>
              <a:pPr/>
              <a:t>2014-01-20</a:t>
            </a:fld>
            <a:endParaRPr lang="fr-CA"/>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r>
              <a:rPr lang="fr-CA" smtClean="0"/>
              <a:t>Liliana Gomez, Acfas 2013</a:t>
            </a:r>
            <a:endParaRPr lang="fr-CA"/>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AC13C291-27CC-46CA-8C62-9337705E0773}" type="slidenum">
              <a:rPr lang="fr-CA" smtClean="0"/>
              <a:pPr/>
              <a:t>‹N°›</a:t>
            </a:fld>
            <a:endParaRPr lang="fr-CA"/>
          </a:p>
        </p:txBody>
      </p:sp>
    </p:spTree>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9.xml"/><Relationship Id="rId1" Type="http://schemas.openxmlformats.org/officeDocument/2006/relationships/tags" Target="../tags/tag28.xml"/></Relationships>
</file>

<file path=ppt/slides/_rels/slide11.xml.rels><?xml version="1.0" encoding="UTF-8" standalone="yes"?>
<Relationships xmlns="http://schemas.openxmlformats.org/package/2006/relationships"><Relationship Id="rId3" Type="http://schemas.openxmlformats.org/officeDocument/2006/relationships/tags" Target="../tags/tag32.xml"/><Relationship Id="rId2" Type="http://schemas.openxmlformats.org/officeDocument/2006/relationships/tags" Target="../tags/tag31.xml"/><Relationship Id="rId1" Type="http://schemas.openxmlformats.org/officeDocument/2006/relationships/tags" Target="../tags/tag30.xml"/><Relationship Id="rId5" Type="http://schemas.openxmlformats.org/officeDocument/2006/relationships/image" Target="../media/image15.pn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tags" Target="../tags/tag35.xml"/><Relationship Id="rId7" Type="http://schemas.openxmlformats.org/officeDocument/2006/relationships/image" Target="../media/image17.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6.png"/><Relationship Id="rId5" Type="http://schemas.openxmlformats.org/officeDocument/2006/relationships/slideLayout" Target="../slideLayouts/slideLayout2.xml"/><Relationship Id="rId4" Type="http://schemas.openxmlformats.org/officeDocument/2006/relationships/tags" Target="../tags/tag36.xml"/></Relationships>
</file>

<file path=ppt/slides/_rels/slide13.xml.rels><?xml version="1.0" encoding="UTF-8" standalone="yes"?>
<Relationships xmlns="http://schemas.openxmlformats.org/package/2006/relationships"><Relationship Id="rId3" Type="http://schemas.openxmlformats.org/officeDocument/2006/relationships/tags" Target="../tags/tag39.xml"/><Relationship Id="rId7" Type="http://schemas.openxmlformats.org/officeDocument/2006/relationships/image" Target="../media/image19.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8.png"/><Relationship Id="rId5" Type="http://schemas.openxmlformats.org/officeDocument/2006/relationships/slideLayout" Target="../slideLayouts/slideLayout2.xml"/><Relationship Id="rId4" Type="http://schemas.openxmlformats.org/officeDocument/2006/relationships/tags" Target="../tags/tag40.xml"/></Relationships>
</file>

<file path=ppt/slides/_rels/slide14.xml.rels><?xml version="1.0" encoding="UTF-8" standalone="yes"?>
<Relationships xmlns="http://schemas.openxmlformats.org/package/2006/relationships"><Relationship Id="rId3" Type="http://schemas.openxmlformats.org/officeDocument/2006/relationships/tags" Target="../tags/tag43.xml"/><Relationship Id="rId7" Type="http://schemas.openxmlformats.org/officeDocument/2006/relationships/image" Target="../media/image21.jpe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20.png"/><Relationship Id="rId5" Type="http://schemas.openxmlformats.org/officeDocument/2006/relationships/slideLayout" Target="../slideLayouts/slideLayout2.xml"/><Relationship Id="rId4" Type="http://schemas.openxmlformats.org/officeDocument/2006/relationships/tags" Target="../tags/tag44.xml"/></Relationships>
</file>

<file path=ppt/slides/_rels/slide15.xml.rels><?xml version="1.0" encoding="UTF-8" standalone="yes"?>
<Relationships xmlns="http://schemas.openxmlformats.org/package/2006/relationships"><Relationship Id="rId3" Type="http://schemas.openxmlformats.org/officeDocument/2006/relationships/tags" Target="../tags/tag47.xml"/><Relationship Id="rId7" Type="http://schemas.openxmlformats.org/officeDocument/2006/relationships/image" Target="../media/image23.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22.png"/><Relationship Id="rId5" Type="http://schemas.openxmlformats.org/officeDocument/2006/relationships/slideLayout" Target="../slideLayouts/slideLayout2.xml"/><Relationship Id="rId4" Type="http://schemas.openxmlformats.org/officeDocument/2006/relationships/tags" Target="../tags/tag48.xml"/></Relationships>
</file>

<file path=ppt/slides/_rels/slide16.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image" Target="../media/image24.png"/><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tags" Target="../tags/tag54.xml"/><Relationship Id="rId7" Type="http://schemas.openxmlformats.org/officeDocument/2006/relationships/image" Target="../media/image26.png"/><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image" Target="../media/image25.png"/><Relationship Id="rId5" Type="http://schemas.openxmlformats.org/officeDocument/2006/relationships/slideLayout" Target="../slideLayouts/slideLayout2.xml"/><Relationship Id="rId4" Type="http://schemas.openxmlformats.org/officeDocument/2006/relationships/tags" Target="../tags/tag55.xml"/></Relationships>
</file>

<file path=ppt/slides/_rels/slide18.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28.pn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image" Target="../media/image27.png"/><Relationship Id="rId5" Type="http://schemas.openxmlformats.org/officeDocument/2006/relationships/slideLayout" Target="../slideLayouts/slideLayout2.xml"/><Relationship Id="rId4" Type="http://schemas.openxmlformats.org/officeDocument/2006/relationships/tags" Target="../tags/tag59.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3.xml"/><Relationship Id="rId1" Type="http://schemas.openxmlformats.org/officeDocument/2006/relationships/tags" Target="../tags/tag62.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5.xml"/><Relationship Id="rId1" Type="http://schemas.openxmlformats.org/officeDocument/2006/relationships/tags" Target="../tags/tag64.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7.xml"/><Relationship Id="rId1" Type="http://schemas.openxmlformats.org/officeDocument/2006/relationships/tags" Target="../tags/tag66.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9.xml"/><Relationship Id="rId1" Type="http://schemas.openxmlformats.org/officeDocument/2006/relationships/tags" Target="../tags/tag68.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1.xml"/><Relationship Id="rId1" Type="http://schemas.openxmlformats.org/officeDocument/2006/relationships/tags" Target="../tags/tag70.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3.xml"/><Relationship Id="rId1" Type="http://schemas.openxmlformats.org/officeDocument/2006/relationships/tags" Target="../tags/tag72.xml"/></Relationships>
</file>

<file path=ppt/slides/_rels/slide26.xml.rels><?xml version="1.0" encoding="UTF-8" standalone="yes"?>
<Relationships xmlns="http://schemas.openxmlformats.org/package/2006/relationships"><Relationship Id="rId3" Type="http://schemas.openxmlformats.org/officeDocument/2006/relationships/tags" Target="../tags/tag76.xml"/><Relationship Id="rId2" Type="http://schemas.openxmlformats.org/officeDocument/2006/relationships/tags" Target="../tags/tag75.xml"/><Relationship Id="rId1" Type="http://schemas.openxmlformats.org/officeDocument/2006/relationships/tags" Target="../tags/tag74.xml"/><Relationship Id="rId5" Type="http://schemas.openxmlformats.org/officeDocument/2006/relationships/image" Target="../media/image29.png"/><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78.xml"/><Relationship Id="rId1" Type="http://schemas.openxmlformats.org/officeDocument/2006/relationships/tags" Target="../tags/tag77.xml"/><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0.xml"/><Relationship Id="rId1" Type="http://schemas.openxmlformats.org/officeDocument/2006/relationships/tags" Target="../tags/tag79.xml"/></Relationships>
</file>

<file path=ppt/slides/_rels/slide29.xml.rels><?xml version="1.0" encoding="UTF-8" standalone="yes"?>
<Relationships xmlns="http://schemas.openxmlformats.org/package/2006/relationships"><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 Id="rId5" Type="http://schemas.openxmlformats.org/officeDocument/2006/relationships/chart" Target="../charts/chart2.xml"/><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5.xml"/><Relationship Id="rId1" Type="http://schemas.openxmlformats.org/officeDocument/2006/relationships/tags" Target="../tags/tag84.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7.xml"/><Relationship Id="rId1" Type="http://schemas.openxmlformats.org/officeDocument/2006/relationships/tags" Target="../tags/tag86.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9.xml"/><Relationship Id="rId1" Type="http://schemas.openxmlformats.org/officeDocument/2006/relationships/tags" Target="../tags/tag88.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1.xml"/><Relationship Id="rId1" Type="http://schemas.openxmlformats.org/officeDocument/2006/relationships/tags" Target="../tags/tag90.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3.xml"/><Relationship Id="rId1" Type="http://schemas.openxmlformats.org/officeDocument/2006/relationships/tags" Target="../tags/tag92.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5.xml"/><Relationship Id="rId1" Type="http://schemas.openxmlformats.org/officeDocument/2006/relationships/tags" Target="../tags/tag94.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7.xml"/><Relationship Id="rId1" Type="http://schemas.openxmlformats.org/officeDocument/2006/relationships/tags" Target="../tags/tag9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9.xml"/><Relationship Id="rId1" Type="http://schemas.openxmlformats.org/officeDocument/2006/relationships/tags" Target="../tags/tag98.xml"/></Relationships>
</file>

<file path=ppt/slides/_rels/slide38.xml.rels><?xml version="1.0" encoding="UTF-8" standalone="yes"?>
<Relationships xmlns="http://schemas.openxmlformats.org/package/2006/relationships"><Relationship Id="rId3" Type="http://schemas.openxmlformats.org/officeDocument/2006/relationships/tags" Target="../tags/tag102.xml"/><Relationship Id="rId2" Type="http://schemas.openxmlformats.org/officeDocument/2006/relationships/tags" Target="../tags/tag101.xml"/><Relationship Id="rId1" Type="http://schemas.openxmlformats.org/officeDocument/2006/relationships/tags" Target="../tags/tag100.xml"/><Relationship Id="rId5" Type="http://schemas.openxmlformats.org/officeDocument/2006/relationships/image" Target="../media/image30.png"/><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6.png"/><Relationship Id="rId5" Type="http://schemas.openxmlformats.org/officeDocument/2006/relationships/notesSlide" Target="../notesSlides/notesSlide2.xml"/><Relationship Id="rId4"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tags" Target="../tags/tag105.xml"/><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08.xml"/><Relationship Id="rId7" Type="http://schemas.openxmlformats.org/officeDocument/2006/relationships/image" Target="../media/image38.png"/><Relationship Id="rId2" Type="http://schemas.openxmlformats.org/officeDocument/2006/relationships/tags" Target="../tags/tag107.xml"/><Relationship Id="rId1" Type="http://schemas.openxmlformats.org/officeDocument/2006/relationships/tags" Target="../tags/tag106.xml"/><Relationship Id="rId6" Type="http://schemas.openxmlformats.org/officeDocument/2006/relationships/image" Target="../media/image37.png"/><Relationship Id="rId5" Type="http://schemas.openxmlformats.org/officeDocument/2006/relationships/slideLayout" Target="../slideLayouts/slideLayout2.xml"/><Relationship Id="rId4" Type="http://schemas.openxmlformats.org/officeDocument/2006/relationships/tags" Target="../tags/tag109.xml"/></Relationships>
</file>

<file path=ppt/slides/_rels/slide43.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12.xml"/><Relationship Id="rId7" Type="http://schemas.openxmlformats.org/officeDocument/2006/relationships/image" Target="../media/image39.png"/><Relationship Id="rId2" Type="http://schemas.openxmlformats.org/officeDocument/2006/relationships/tags" Target="../tags/tag111.xml"/><Relationship Id="rId1" Type="http://schemas.openxmlformats.org/officeDocument/2006/relationships/tags" Target="../tags/tag110.xml"/><Relationship Id="rId6" Type="http://schemas.openxmlformats.org/officeDocument/2006/relationships/slideLayout" Target="../slideLayouts/slideLayout2.xml"/><Relationship Id="rId5" Type="http://schemas.openxmlformats.org/officeDocument/2006/relationships/tags" Target="../tags/tag114.xml"/><Relationship Id="rId4" Type="http://schemas.openxmlformats.org/officeDocument/2006/relationships/tags" Target="../tags/tag113.xml"/><Relationship Id="rId9" Type="http://schemas.openxmlformats.org/officeDocument/2006/relationships/image" Target="../media/image41.png"/></Relationships>
</file>

<file path=ppt/slides/_rels/slide44.xml.rels><?xml version="1.0" encoding="UTF-8" standalone="yes"?>
<Relationships xmlns="http://schemas.openxmlformats.org/package/2006/relationships"><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 Id="rId5" Type="http://schemas.openxmlformats.org/officeDocument/2006/relationships/image" Target="../media/image42.png"/><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20.xml"/><Relationship Id="rId2" Type="http://schemas.openxmlformats.org/officeDocument/2006/relationships/tags" Target="../tags/tag119.xml"/><Relationship Id="rId1" Type="http://schemas.openxmlformats.org/officeDocument/2006/relationships/tags" Target="../tags/tag118.xml"/><Relationship Id="rId5" Type="http://schemas.openxmlformats.org/officeDocument/2006/relationships/image" Target="../media/image43.png"/><Relationship Id="rId4"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tags" Target="../tags/tag123.xml"/><Relationship Id="rId7" Type="http://schemas.openxmlformats.org/officeDocument/2006/relationships/image" Target="../media/image45.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44.png"/><Relationship Id="rId5" Type="http://schemas.openxmlformats.org/officeDocument/2006/relationships/slideLayout" Target="../slideLayouts/slideLayout2.xml"/><Relationship Id="rId4" Type="http://schemas.openxmlformats.org/officeDocument/2006/relationships/tags" Target="../tags/tag124.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6.xml"/><Relationship Id="rId1" Type="http://schemas.openxmlformats.org/officeDocument/2006/relationships/tags" Target="../tags/tag125.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28.xml"/><Relationship Id="rId1" Type="http://schemas.openxmlformats.org/officeDocument/2006/relationships/tags" Target="../tags/tag127.xml"/></Relationships>
</file>

<file path=ppt/slides/_rels/slide4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0.xml"/><Relationship Id="rId1" Type="http://schemas.openxmlformats.org/officeDocument/2006/relationships/tags" Target="../tags/tag129.xml"/></Relationships>
</file>

<file path=ppt/slides/_rels/slide5.xml.rels><?xml version="1.0" encoding="UTF-8" standalone="yes"?>
<Relationships xmlns="http://schemas.openxmlformats.org/package/2006/relationships"><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tags" Target="../tags/tag10.xml"/><Relationship Id="rId5" Type="http://schemas.openxmlformats.org/officeDocument/2006/relationships/image" Target="../media/image7.png"/><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31.xml"/></Relationships>
</file>

<file path=ppt/slides/_rels/slide5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3.xml"/><Relationship Id="rId1" Type="http://schemas.openxmlformats.org/officeDocument/2006/relationships/tags" Target="../tags/tag132.xml"/></Relationships>
</file>

<file path=ppt/slides/_rels/slide5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5.xml"/><Relationship Id="rId1" Type="http://schemas.openxmlformats.org/officeDocument/2006/relationships/tags" Target="../tags/tag134.xml"/></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7.xml"/><Relationship Id="rId1" Type="http://schemas.openxmlformats.org/officeDocument/2006/relationships/tags" Target="../tags/tag136.xml"/></Relationships>
</file>

<file path=ppt/slides/_rels/slide6.xml.rels><?xml version="1.0" encoding="UTF-8" standalone="yes"?>
<Relationships xmlns="http://schemas.openxmlformats.org/package/2006/relationships"><Relationship Id="rId3" Type="http://schemas.openxmlformats.org/officeDocument/2006/relationships/tags" Target="../tags/tag15.xml"/><Relationship Id="rId7" Type="http://schemas.openxmlformats.org/officeDocument/2006/relationships/image" Target="../media/image9.png"/><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8.png"/><Relationship Id="rId5" Type="http://schemas.openxmlformats.org/officeDocument/2006/relationships/slideLayout" Target="../slideLayouts/slideLayout2.xml"/><Relationship Id="rId4" Type="http://schemas.openxmlformats.org/officeDocument/2006/relationships/tags" Target="../tags/tag16.xml"/></Relationships>
</file>

<file path=ppt/slides/_rels/slide7.xml.rels><?xml version="1.0" encoding="UTF-8" standalone="yes"?>
<Relationships xmlns="http://schemas.openxmlformats.org/package/2006/relationships"><Relationship Id="rId3" Type="http://schemas.openxmlformats.org/officeDocument/2006/relationships/tags" Target="../tags/tag19.xml"/><Relationship Id="rId7" Type="http://schemas.openxmlformats.org/officeDocument/2006/relationships/image" Target="../media/image11.pn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10.png"/><Relationship Id="rId5" Type="http://schemas.openxmlformats.org/officeDocument/2006/relationships/slideLayout" Target="../slideLayouts/slideLayout2.xml"/><Relationship Id="rId4" Type="http://schemas.openxmlformats.org/officeDocument/2006/relationships/tags" Target="../tags/tag20.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25.xml"/><Relationship Id="rId7" Type="http://schemas.openxmlformats.org/officeDocument/2006/relationships/image" Target="../media/image12.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slideLayout" Target="../slideLayouts/slideLayout2.xml"/><Relationship Id="rId5" Type="http://schemas.openxmlformats.org/officeDocument/2006/relationships/tags" Target="../tags/tag27.xml"/><Relationship Id="rId4" Type="http://schemas.openxmlformats.org/officeDocument/2006/relationships/tags" Target="../tags/tag26.xml"/><Relationship Id="rId9"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Rectangle 1"/>
          <p:cNvSpPr/>
          <p:nvPr>
            <p:custDataLst>
              <p:tags r:id="rId1"/>
            </p:custDataLst>
          </p:nvPr>
        </p:nvSpPr>
        <p:spPr>
          <a:xfrm>
            <a:off x="1043608" y="404664"/>
            <a:ext cx="7200800" cy="5509200"/>
          </a:xfrm>
          <a:prstGeom prst="rect">
            <a:avLst/>
          </a:prstGeom>
        </p:spPr>
        <p:txBody>
          <a:bodyPr wrap="square">
            <a:spAutoFit/>
          </a:bodyPr>
          <a:lstStyle/>
          <a:p>
            <a:pPr algn="ctr"/>
            <a:endParaRPr lang="fr-CA" sz="2600" b="1" dirty="0" smtClean="0">
              <a:latin typeface="+mj-lt"/>
            </a:endParaRPr>
          </a:p>
          <a:p>
            <a:pPr algn="ctr"/>
            <a:endParaRPr lang="fr-CA" sz="2600" b="1" dirty="0" smtClean="0">
              <a:latin typeface="Microsoft New Tai Lue" pitchFamily="34" charset="0"/>
              <a:cs typeface="Microsoft New Tai Lue" pitchFamily="34" charset="0"/>
            </a:endParaRPr>
          </a:p>
          <a:p>
            <a:pPr algn="ctr"/>
            <a:r>
              <a:rPr lang="fr-CA" sz="2600" b="1" dirty="0" smtClean="0">
                <a:latin typeface="Microsoft New Tai Lue" pitchFamily="34" charset="0"/>
                <a:cs typeface="Microsoft New Tai Lue" pitchFamily="34" charset="0"/>
              </a:rPr>
              <a:t>LES TECHNOLOGIES MÉDICALES DANS UN CONTEXTE PLURICULTUREL. </a:t>
            </a:r>
          </a:p>
          <a:p>
            <a:pPr algn="ctr"/>
            <a:r>
              <a:rPr lang="fr-CA" sz="2600" b="1" dirty="0" smtClean="0">
                <a:latin typeface="Microsoft New Tai Lue" pitchFamily="34" charset="0"/>
                <a:cs typeface="Microsoft New Tai Lue" pitchFamily="34" charset="0"/>
              </a:rPr>
              <a:t>LA TRANSFUSION DE SANG À MONTRÉAL</a:t>
            </a:r>
            <a:r>
              <a:rPr lang="fr-CA" sz="2800" b="1" dirty="0">
                <a:latin typeface="+mj-lt"/>
              </a:rPr>
              <a:t/>
            </a:r>
            <a:br>
              <a:rPr lang="fr-CA" sz="2800" b="1" dirty="0">
                <a:latin typeface="+mj-lt"/>
              </a:rPr>
            </a:br>
            <a:r>
              <a:rPr lang="fr-CA" sz="2800" dirty="0">
                <a:latin typeface="+mj-lt"/>
              </a:rPr>
              <a:t/>
            </a:r>
            <a:br>
              <a:rPr lang="fr-CA" sz="2800" dirty="0">
                <a:latin typeface="+mj-lt"/>
              </a:rPr>
            </a:br>
            <a:r>
              <a:rPr lang="fr-CA" sz="2000" dirty="0" err="1">
                <a:solidFill>
                  <a:schemeClr val="accent1">
                    <a:lumMod val="75000"/>
                  </a:schemeClr>
                </a:solidFill>
                <a:latin typeface="+mj-lt"/>
              </a:rPr>
              <a:t>Liliana</a:t>
            </a:r>
            <a:r>
              <a:rPr lang="fr-CA" sz="2000" dirty="0">
                <a:solidFill>
                  <a:schemeClr val="accent1">
                    <a:lumMod val="75000"/>
                  </a:schemeClr>
                </a:solidFill>
                <a:latin typeface="+mj-lt"/>
              </a:rPr>
              <a:t> Gomez </a:t>
            </a:r>
            <a:r>
              <a:rPr lang="fr-CA" sz="2000" dirty="0" err="1">
                <a:solidFill>
                  <a:schemeClr val="accent1">
                    <a:lumMod val="75000"/>
                  </a:schemeClr>
                </a:solidFill>
                <a:latin typeface="+mj-lt"/>
              </a:rPr>
              <a:t>Cardona</a:t>
            </a:r>
            <a:r>
              <a:rPr lang="fr-CA" sz="2000" dirty="0">
                <a:solidFill>
                  <a:schemeClr val="accent1">
                    <a:lumMod val="75000"/>
                  </a:schemeClr>
                </a:solidFill>
                <a:latin typeface="+mj-lt"/>
              </a:rPr>
              <a:t>  </a:t>
            </a:r>
            <a:r>
              <a:rPr lang="fr-CA" sz="2000" dirty="0" smtClean="0">
                <a:solidFill>
                  <a:schemeClr val="accent1">
                    <a:lumMod val="75000"/>
                  </a:schemeClr>
                </a:solidFill>
                <a:latin typeface="+mj-lt"/>
              </a:rPr>
              <a:t>(candidate au doctorat Anthropologie, U.de </a:t>
            </a:r>
            <a:r>
              <a:rPr lang="fr-CA" sz="2000" dirty="0">
                <a:solidFill>
                  <a:schemeClr val="accent1">
                    <a:lumMod val="75000"/>
                  </a:schemeClr>
                </a:solidFill>
                <a:latin typeface="+mj-lt"/>
              </a:rPr>
              <a:t>Montréal</a:t>
            </a:r>
            <a:r>
              <a:rPr lang="fr-CA" sz="2000" dirty="0" smtClean="0">
                <a:solidFill>
                  <a:schemeClr val="accent1">
                    <a:lumMod val="75000"/>
                  </a:schemeClr>
                </a:solidFill>
                <a:latin typeface="+mj-lt"/>
              </a:rPr>
              <a:t>)</a:t>
            </a:r>
          </a:p>
          <a:p>
            <a:pPr algn="ctr"/>
            <a:r>
              <a:rPr lang="fr-CA" sz="2000" dirty="0" smtClean="0">
                <a:solidFill>
                  <a:schemeClr val="accent1">
                    <a:lumMod val="75000"/>
                  </a:schemeClr>
                </a:solidFill>
                <a:latin typeface="+mj-lt"/>
              </a:rPr>
              <a:t>Sylvie Fortin (</a:t>
            </a:r>
            <a:r>
              <a:rPr lang="fr-CA" sz="2000" dirty="0" err="1" smtClean="0">
                <a:solidFill>
                  <a:schemeClr val="accent1">
                    <a:lumMod val="75000"/>
                  </a:schemeClr>
                </a:solidFill>
                <a:latin typeface="+mj-lt"/>
              </a:rPr>
              <a:t>PhD</a:t>
            </a:r>
            <a:r>
              <a:rPr lang="fr-CA" sz="2000" dirty="0" smtClean="0">
                <a:solidFill>
                  <a:schemeClr val="accent1">
                    <a:lumMod val="75000"/>
                  </a:schemeClr>
                </a:solidFill>
                <a:latin typeface="+mj-lt"/>
              </a:rPr>
              <a:t>. directrice de recherche, U.de Montréal)</a:t>
            </a:r>
          </a:p>
          <a:p>
            <a:pPr algn="ctr"/>
            <a:r>
              <a:rPr lang="fr-CA" sz="2000" dirty="0" smtClean="0">
                <a:solidFill>
                  <a:schemeClr val="accent1">
                    <a:lumMod val="75000"/>
                  </a:schemeClr>
                </a:solidFill>
                <a:latin typeface="+mj-lt"/>
              </a:rPr>
              <a:t>Jacques Lacroix (Md. co-directeur de recherche, CHU Ste-Justine)</a:t>
            </a:r>
            <a:r>
              <a:rPr lang="fr-CA" sz="2000" dirty="0">
                <a:latin typeface="+mj-lt"/>
              </a:rPr>
              <a:t/>
            </a:r>
            <a:br>
              <a:rPr lang="fr-CA" sz="2000" dirty="0">
                <a:latin typeface="+mj-lt"/>
              </a:rPr>
            </a:br>
            <a:r>
              <a:rPr lang="fr-CA" sz="2200" dirty="0">
                <a:latin typeface="+mj-lt"/>
              </a:rPr>
              <a:t/>
            </a:r>
            <a:br>
              <a:rPr lang="fr-CA" sz="2200" dirty="0">
                <a:latin typeface="+mj-lt"/>
              </a:rPr>
            </a:br>
            <a:r>
              <a:rPr lang="fr-CA" dirty="0">
                <a:solidFill>
                  <a:schemeClr val="accent5">
                    <a:lumMod val="50000"/>
                  </a:schemeClr>
                </a:solidFill>
                <a:latin typeface="+mj-lt"/>
              </a:rPr>
              <a:t>Présentation dans le cadre du Colloque </a:t>
            </a:r>
            <a:endParaRPr lang="fr-CA" dirty="0" smtClean="0">
              <a:solidFill>
                <a:schemeClr val="accent5">
                  <a:lumMod val="50000"/>
                </a:schemeClr>
              </a:solidFill>
              <a:latin typeface="+mj-lt"/>
            </a:endParaRPr>
          </a:p>
          <a:p>
            <a:pPr algn="ctr"/>
            <a:r>
              <a:rPr lang="fr-CA" dirty="0" smtClean="0">
                <a:solidFill>
                  <a:schemeClr val="accent5">
                    <a:lumMod val="50000"/>
                  </a:schemeClr>
                </a:solidFill>
                <a:latin typeface="+mj-lt"/>
              </a:rPr>
              <a:t>«</a:t>
            </a:r>
            <a:r>
              <a:rPr lang="fr-CA" dirty="0">
                <a:solidFill>
                  <a:schemeClr val="accent5">
                    <a:lumMod val="50000"/>
                  </a:schemeClr>
                </a:solidFill>
                <a:latin typeface="+mj-lt"/>
              </a:rPr>
              <a:t> Anthropologie au Québec </a:t>
            </a:r>
            <a:r>
              <a:rPr lang="fr-CA" dirty="0" smtClean="0">
                <a:solidFill>
                  <a:schemeClr val="accent5">
                    <a:lumMod val="50000"/>
                  </a:schemeClr>
                </a:solidFill>
                <a:latin typeface="+mj-lt"/>
              </a:rPr>
              <a:t>» 81</a:t>
            </a:r>
            <a:r>
              <a:rPr lang="fr-CA" baseline="30000" dirty="0" smtClean="0">
                <a:solidFill>
                  <a:schemeClr val="accent5">
                    <a:lumMod val="50000"/>
                  </a:schemeClr>
                </a:solidFill>
                <a:latin typeface="+mj-lt"/>
              </a:rPr>
              <a:t>e</a:t>
            </a:r>
            <a:r>
              <a:rPr lang="fr-CA" dirty="0" smtClean="0">
                <a:solidFill>
                  <a:schemeClr val="accent5">
                    <a:lumMod val="50000"/>
                  </a:schemeClr>
                </a:solidFill>
                <a:latin typeface="+mj-lt"/>
              </a:rPr>
              <a:t> Congrès </a:t>
            </a:r>
            <a:r>
              <a:rPr lang="fr-CA" dirty="0">
                <a:solidFill>
                  <a:schemeClr val="accent5">
                    <a:lumMod val="50000"/>
                  </a:schemeClr>
                </a:solidFill>
                <a:latin typeface="+mj-lt"/>
              </a:rPr>
              <a:t>de </a:t>
            </a:r>
            <a:r>
              <a:rPr lang="fr-CA" dirty="0" smtClean="0">
                <a:solidFill>
                  <a:schemeClr val="accent5">
                    <a:lumMod val="50000"/>
                  </a:schemeClr>
                </a:solidFill>
                <a:latin typeface="+mj-lt"/>
              </a:rPr>
              <a:t>l’</a:t>
            </a:r>
            <a:r>
              <a:rPr lang="fr-CA" dirty="0" err="1" smtClean="0">
                <a:solidFill>
                  <a:schemeClr val="accent5">
                    <a:lumMod val="50000"/>
                  </a:schemeClr>
                </a:solidFill>
                <a:latin typeface="+mj-lt"/>
              </a:rPr>
              <a:t>Acfas</a:t>
            </a:r>
            <a:r>
              <a:rPr lang="fr-CA" dirty="0" smtClean="0">
                <a:solidFill>
                  <a:schemeClr val="accent5">
                    <a:lumMod val="50000"/>
                  </a:schemeClr>
                </a:solidFill>
                <a:latin typeface="+mj-lt"/>
              </a:rPr>
              <a:t>, </a:t>
            </a:r>
          </a:p>
          <a:p>
            <a:pPr algn="ctr"/>
            <a:r>
              <a:rPr lang="fr-CA" dirty="0" smtClean="0">
                <a:solidFill>
                  <a:schemeClr val="accent5">
                    <a:lumMod val="50000"/>
                  </a:schemeClr>
                </a:solidFill>
                <a:latin typeface="+mj-lt"/>
              </a:rPr>
              <a:t>6-10 mai 2013</a:t>
            </a:r>
            <a:r>
              <a:rPr lang="fr-CA" dirty="0">
                <a:latin typeface="+mj-lt"/>
              </a:rPr>
              <a:t/>
            </a:r>
            <a:br>
              <a:rPr lang="fr-CA" dirty="0">
                <a:latin typeface="+mj-lt"/>
              </a:rPr>
            </a:br>
            <a:endParaRPr lang="fr-CA" dirty="0">
              <a:latin typeface="+mj-lt"/>
            </a:endParaRPr>
          </a:p>
        </p:txBody>
      </p:sp>
      <p:sp>
        <p:nvSpPr>
          <p:cNvPr id="3" name="Espace réservé du pied de page 2"/>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4053980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548681"/>
            <a:ext cx="6965245" cy="1008112"/>
          </a:xfrm>
        </p:spPr>
        <p:txBody>
          <a:bodyPr>
            <a:normAutofit/>
          </a:bodyPr>
          <a:lstStyle/>
          <a:p>
            <a:r>
              <a:rPr lang="fr-CA" sz="3200" b="1" dirty="0">
                <a:effectLst>
                  <a:outerShdw blurRad="38100" dist="38100" dir="2700000" algn="tl">
                    <a:srgbClr val="000000">
                      <a:alpha val="43137"/>
                    </a:srgbClr>
                  </a:outerShdw>
                </a:effectLst>
              </a:rPr>
              <a:t>INTRODUCTION</a:t>
            </a:r>
          </a:p>
        </p:txBody>
      </p:sp>
      <p:sp>
        <p:nvSpPr>
          <p:cNvPr id="3" name="Espace réservé du contenu 2"/>
          <p:cNvSpPr>
            <a:spLocks noGrp="1"/>
          </p:cNvSpPr>
          <p:nvPr>
            <p:ph idx="1"/>
            <p:custDataLst>
              <p:tags r:id="rId2"/>
            </p:custDataLst>
          </p:nvPr>
        </p:nvSpPr>
        <p:spPr>
          <a:xfrm>
            <a:off x="1115616" y="1340768"/>
            <a:ext cx="6984776" cy="4752528"/>
          </a:xfrm>
          <a:noFill/>
        </p:spPr>
        <p:txBody>
          <a:bodyPr>
            <a:normAutofit/>
          </a:bodyPr>
          <a:lstStyle/>
          <a:p>
            <a:pPr algn="r">
              <a:buFont typeface="Wingdings" pitchFamily="2" charset="2"/>
              <a:buChar char="Ø"/>
            </a:pPr>
            <a:r>
              <a:rPr lang="fr-CA" sz="2200" dirty="0"/>
              <a:t>Situer la transfusion de </a:t>
            </a:r>
            <a:r>
              <a:rPr lang="fr-CA" sz="2200" dirty="0" smtClean="0"/>
              <a:t>sang</a:t>
            </a:r>
          </a:p>
          <a:p>
            <a:pPr marL="0" indent="0" algn="r">
              <a:buNone/>
            </a:pPr>
            <a:r>
              <a:rPr lang="fr-CA" sz="1800" dirty="0" smtClean="0"/>
              <a:t> </a:t>
            </a:r>
          </a:p>
          <a:p>
            <a:pPr marL="0" indent="0" algn="ctr">
              <a:buNone/>
            </a:pPr>
            <a:r>
              <a:rPr lang="fr-CA" sz="2000" i="1" dirty="0" smtClean="0">
                <a:solidFill>
                  <a:srgbClr val="6600CC"/>
                </a:solidFill>
              </a:rPr>
              <a:t>« Le sang est une ressource unique pour laquelle la science moderne n’a pas encore trouvé de substitut artificiel. Devant la complexité des composants et des mécanismes de défense attribués au sang, les scientifiques sont encore loin de résultats concluants » </a:t>
            </a:r>
            <a:r>
              <a:rPr lang="fr-CA" sz="1600" i="1" dirty="0" smtClean="0">
                <a:solidFill>
                  <a:srgbClr val="6600CC"/>
                </a:solidFill>
              </a:rPr>
              <a:t>(</a:t>
            </a:r>
            <a:r>
              <a:rPr lang="fr-CA" sz="1600" i="1" dirty="0" err="1" smtClean="0">
                <a:solidFill>
                  <a:srgbClr val="6600CC"/>
                </a:solidFill>
              </a:rPr>
              <a:t>Héma</a:t>
            </a:r>
            <a:r>
              <a:rPr lang="fr-CA" sz="1600" i="1" dirty="0" smtClean="0">
                <a:solidFill>
                  <a:srgbClr val="6600CC"/>
                </a:solidFill>
              </a:rPr>
              <a:t>-Québec 2013)</a:t>
            </a:r>
          </a:p>
          <a:p>
            <a:pPr marL="0" indent="0" algn="ctr">
              <a:buNone/>
            </a:pPr>
            <a:endParaRPr lang="fr-CA" sz="1700" i="1" dirty="0"/>
          </a:p>
          <a:p>
            <a:pPr marL="0" indent="0">
              <a:buNone/>
            </a:pPr>
            <a:r>
              <a:rPr lang="fr-CA" sz="1800" dirty="0" smtClean="0">
                <a:solidFill>
                  <a:srgbClr val="C00000"/>
                </a:solidFill>
                <a:effectLst>
                  <a:outerShdw blurRad="38100" dist="38100" dir="2700000" algn="tl">
                    <a:srgbClr val="000000">
                      <a:alpha val="43137"/>
                    </a:srgbClr>
                  </a:outerShdw>
                </a:effectLst>
              </a:rPr>
              <a:t>Près </a:t>
            </a:r>
            <a:r>
              <a:rPr lang="fr-CA" sz="1800" dirty="0">
                <a:solidFill>
                  <a:srgbClr val="C00000"/>
                </a:solidFill>
                <a:effectLst>
                  <a:outerShdw blurRad="38100" dist="38100" dir="2700000" algn="tl">
                    <a:srgbClr val="000000">
                      <a:alpha val="43137"/>
                    </a:srgbClr>
                  </a:outerShdw>
                </a:effectLst>
              </a:rPr>
              <a:t>d’un Québécois sur sept a déjà reçu une </a:t>
            </a:r>
            <a:r>
              <a:rPr lang="fr-CA" sz="1800" dirty="0" smtClean="0">
                <a:solidFill>
                  <a:srgbClr val="C00000"/>
                </a:solidFill>
                <a:effectLst>
                  <a:outerShdw blurRad="38100" dist="38100" dir="2700000" algn="tl">
                    <a:srgbClr val="000000">
                      <a:alpha val="43137"/>
                    </a:srgbClr>
                  </a:outerShdw>
                </a:effectLst>
              </a:rPr>
              <a:t>transfusion</a:t>
            </a:r>
          </a:p>
          <a:p>
            <a:pPr marL="0" indent="0">
              <a:buNone/>
            </a:pPr>
            <a:endParaRPr lang="fr-CA" sz="1800" dirty="0"/>
          </a:p>
          <a:p>
            <a:pPr marL="0" indent="0" algn="ctr">
              <a:buNone/>
            </a:pPr>
            <a:r>
              <a:rPr lang="fr-CA" sz="1800" dirty="0" smtClean="0">
                <a:solidFill>
                  <a:schemeClr val="accent5">
                    <a:lumMod val="75000"/>
                  </a:schemeClr>
                </a:solidFill>
                <a:effectLst>
                  <a:outerShdw blurRad="38100" dist="38100" dir="2700000" algn="tl">
                    <a:srgbClr val="000000">
                      <a:alpha val="43137"/>
                    </a:srgbClr>
                  </a:outerShdw>
                </a:effectLst>
              </a:rPr>
              <a:t>Chaque </a:t>
            </a:r>
            <a:r>
              <a:rPr lang="fr-CA" sz="1800" dirty="0">
                <a:solidFill>
                  <a:schemeClr val="accent5">
                    <a:lumMod val="75000"/>
                  </a:schemeClr>
                </a:solidFill>
                <a:effectLst>
                  <a:outerShdw blurRad="38100" dist="38100" dir="2700000" algn="tl">
                    <a:srgbClr val="000000">
                      <a:alpha val="43137"/>
                    </a:srgbClr>
                  </a:outerShdw>
                </a:effectLst>
              </a:rPr>
              <a:t>année, quelque 80 000 personnes reçoivent des </a:t>
            </a:r>
            <a:r>
              <a:rPr lang="fr-CA" sz="1800" dirty="0" smtClean="0">
                <a:solidFill>
                  <a:schemeClr val="accent5">
                    <a:lumMod val="75000"/>
                  </a:schemeClr>
                </a:solidFill>
                <a:effectLst>
                  <a:outerShdw blurRad="38100" dist="38100" dir="2700000" algn="tl">
                    <a:srgbClr val="000000">
                      <a:alpha val="43137"/>
                    </a:srgbClr>
                  </a:outerShdw>
                </a:effectLst>
              </a:rPr>
              <a:t>produits </a:t>
            </a:r>
            <a:r>
              <a:rPr lang="fr-CA" sz="1800" dirty="0">
                <a:solidFill>
                  <a:schemeClr val="accent5">
                    <a:lumMod val="75000"/>
                  </a:schemeClr>
                </a:solidFill>
                <a:effectLst>
                  <a:outerShdw blurRad="38100" dist="38100" dir="2700000" algn="tl">
                    <a:srgbClr val="000000">
                      <a:alpha val="43137"/>
                    </a:srgbClr>
                  </a:outerShdw>
                </a:effectLst>
              </a:rPr>
              <a:t>sanguins au </a:t>
            </a:r>
            <a:r>
              <a:rPr lang="fr-CA" sz="1800" dirty="0" smtClean="0">
                <a:solidFill>
                  <a:schemeClr val="accent5">
                    <a:lumMod val="75000"/>
                  </a:schemeClr>
                </a:solidFill>
                <a:effectLst>
                  <a:outerShdw blurRad="38100" dist="38100" dir="2700000" algn="tl">
                    <a:srgbClr val="000000">
                      <a:alpha val="43137"/>
                    </a:srgbClr>
                  </a:outerShdw>
                </a:effectLst>
              </a:rPr>
              <a:t>Québec</a:t>
            </a:r>
            <a:endParaRPr lang="fr-CA" sz="1800" dirty="0">
              <a:solidFill>
                <a:schemeClr val="accent5">
                  <a:lumMod val="75000"/>
                </a:schemeClr>
              </a:solidFill>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a:xfrm>
            <a:off x="914400" y="5809152"/>
            <a:ext cx="7474023" cy="500168"/>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2288439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20689"/>
            <a:ext cx="6965245" cy="864095"/>
          </a:xfrm>
        </p:spPr>
        <p:txBody>
          <a:bodyPr>
            <a:normAutofit fontScale="90000"/>
          </a:bodyPr>
          <a:lstStyle/>
          <a:p>
            <a:r>
              <a:rPr lang="fr-CA" sz="3200" b="1" dirty="0" smtClean="0"/>
              <a:t/>
            </a:r>
            <a:br>
              <a:rPr lang="fr-CA" sz="3200" b="1" dirty="0" smtClean="0"/>
            </a:br>
            <a:r>
              <a:rPr lang="fr-CA" sz="3600" b="1" dirty="0" smtClean="0">
                <a:effectLst>
                  <a:outerShdw blurRad="38100" dist="38100" dir="2700000" algn="tl">
                    <a:srgbClr val="000000">
                      <a:alpha val="43137"/>
                    </a:srgbClr>
                  </a:outerShdw>
                </a:effectLst>
              </a:rPr>
              <a:t>INTRODUCTION</a:t>
            </a:r>
            <a:r>
              <a:rPr lang="fr-CA" sz="3600" dirty="0">
                <a:effectLst>
                  <a:outerShdw blurRad="38100" dist="38100" dir="2700000" algn="tl">
                    <a:srgbClr val="000000">
                      <a:alpha val="43137"/>
                    </a:srgbClr>
                  </a:outerShdw>
                </a:effectLst>
              </a:rPr>
              <a:t/>
            </a:r>
            <a:br>
              <a:rPr lang="fr-CA" sz="3600" dirty="0">
                <a:effectLst>
                  <a:outerShdw blurRad="38100" dist="38100" dir="2700000" algn="tl">
                    <a:srgbClr val="000000">
                      <a:alpha val="43137"/>
                    </a:srgbClr>
                  </a:outerShdw>
                </a:effectLst>
              </a:rPr>
            </a:br>
            <a:endParaRPr lang="fr-CA" sz="3600" dirty="0">
              <a:effectLst>
                <a:outerShdw blurRad="38100" dist="38100" dir="2700000" algn="tl">
                  <a:srgbClr val="000000">
                    <a:alpha val="43137"/>
                  </a:srgbClr>
                </a:outerShdw>
              </a:effectLst>
            </a:endParaRPr>
          </a:p>
        </p:txBody>
      </p:sp>
      <p:sp>
        <p:nvSpPr>
          <p:cNvPr id="3" name="Espace réservé du contenu 2"/>
          <p:cNvSpPr>
            <a:spLocks noGrp="1"/>
          </p:cNvSpPr>
          <p:nvPr>
            <p:ph idx="1"/>
            <p:custDataLst>
              <p:tags r:id="rId2"/>
            </p:custDataLst>
          </p:nvPr>
        </p:nvSpPr>
        <p:spPr>
          <a:xfrm>
            <a:off x="683569" y="1412776"/>
            <a:ext cx="5688632" cy="4752528"/>
          </a:xfrm>
        </p:spPr>
        <p:txBody>
          <a:bodyPr>
            <a:normAutofit/>
          </a:bodyPr>
          <a:lstStyle/>
          <a:p>
            <a:pPr algn="ctr">
              <a:buFont typeface="Wingdings" pitchFamily="2" charset="2"/>
              <a:buChar char="Ø"/>
            </a:pPr>
            <a:r>
              <a:rPr lang="fr-CA" sz="2200" dirty="0" smtClean="0"/>
              <a:t>Littérature </a:t>
            </a:r>
            <a:r>
              <a:rPr lang="fr-CA" sz="2200" dirty="0"/>
              <a:t>socio-anthropologique sur la transfusion et le transfert de tissus </a:t>
            </a:r>
            <a:r>
              <a:rPr lang="fr-CA" sz="2200" dirty="0" smtClean="0"/>
              <a:t>:</a:t>
            </a:r>
          </a:p>
          <a:p>
            <a:pPr marL="0" indent="0" algn="ctr">
              <a:buNone/>
            </a:pPr>
            <a:endParaRPr lang="fr-CA" sz="2200" dirty="0" smtClean="0"/>
          </a:p>
          <a:p>
            <a:r>
              <a:rPr lang="fr-CA" sz="1700" dirty="0" smtClean="0"/>
              <a:t>Une </a:t>
            </a:r>
            <a:r>
              <a:rPr lang="fr-CA" sz="1700" dirty="0"/>
              <a:t>bonne partie </a:t>
            </a:r>
            <a:r>
              <a:rPr lang="fr-CA" sz="1700" dirty="0" smtClean="0"/>
              <a:t>de ces </a:t>
            </a:r>
            <a:r>
              <a:rPr lang="fr-CA" sz="1700" dirty="0"/>
              <a:t>études </a:t>
            </a:r>
            <a:r>
              <a:rPr lang="fr-CA" sz="1700" dirty="0" smtClean="0"/>
              <a:t>s’intéresse </a:t>
            </a:r>
            <a:r>
              <a:rPr lang="fr-CA" sz="1700" dirty="0"/>
              <a:t>à la </a:t>
            </a:r>
            <a:r>
              <a:rPr lang="fr-CA" sz="1700" b="1" dirty="0">
                <a:solidFill>
                  <a:srgbClr val="D54F05"/>
                </a:solidFill>
              </a:rPr>
              <a:t>transplantation d’organes</a:t>
            </a:r>
            <a:r>
              <a:rPr lang="fr-CA" sz="1700" dirty="0"/>
              <a:t> et au </a:t>
            </a:r>
            <a:r>
              <a:rPr lang="fr-CA" sz="1700" b="1" dirty="0">
                <a:solidFill>
                  <a:srgbClr val="D54F05"/>
                </a:solidFill>
              </a:rPr>
              <a:t>don de sang</a:t>
            </a:r>
            <a:r>
              <a:rPr lang="fr-CA" sz="1700" dirty="0"/>
              <a:t>. </a:t>
            </a:r>
            <a:r>
              <a:rPr lang="fr-CA" sz="1700" dirty="0" smtClean="0"/>
              <a:t>Elles </a:t>
            </a:r>
            <a:r>
              <a:rPr lang="fr-CA" sz="1700" dirty="0"/>
              <a:t>ont souligné que </a:t>
            </a:r>
            <a:r>
              <a:rPr lang="fr-CA" sz="1700" i="1" u="sng" dirty="0"/>
              <a:t>l’identité </a:t>
            </a:r>
            <a:r>
              <a:rPr lang="fr-CA" sz="1700" dirty="0"/>
              <a:t>du donneur et du receveur (et parfois celle de leurs proches) est profondément </a:t>
            </a:r>
            <a:r>
              <a:rPr lang="fr-CA" sz="1700" dirty="0" smtClean="0"/>
              <a:t>concernée: </a:t>
            </a:r>
            <a:r>
              <a:rPr lang="fr-CA" sz="1700" dirty="0"/>
              <a:t>d’un côté, les frontières corporelles de l’individu sont renversées à cause de l’extraction et du transfert des fragments corporels; d’autre part, le corps et ses parties sont dotés de </a:t>
            </a:r>
            <a:r>
              <a:rPr lang="fr-CA" sz="1700" u="sng" dirty="0"/>
              <a:t>différentes valeurs</a:t>
            </a:r>
            <a:r>
              <a:rPr lang="fr-CA" sz="1700" dirty="0"/>
              <a:t> et se trouvent immergés dans des </a:t>
            </a:r>
            <a:r>
              <a:rPr lang="fr-CA" sz="1700" u="sng" dirty="0"/>
              <a:t>réseaux</a:t>
            </a:r>
            <a:r>
              <a:rPr lang="fr-CA" sz="1700" dirty="0"/>
              <a:t> sociaux et </a:t>
            </a:r>
            <a:r>
              <a:rPr lang="fr-CA" sz="1700" dirty="0" smtClean="0"/>
              <a:t>sémantiques </a:t>
            </a:r>
            <a:r>
              <a:rPr lang="fr-CA" sz="1400" dirty="0" smtClean="0"/>
              <a:t>(Sharp 2006)</a:t>
            </a:r>
          </a:p>
        </p:txBody>
      </p:sp>
      <p:pic>
        <p:nvPicPr>
          <p:cNvPr id="1027" name="Picture 3"/>
          <p:cNvPicPr>
            <a:picLocks noChangeAspect="1" noChangeArrowheads="1"/>
          </p:cNvPicPr>
          <p:nvPr>
            <p:custDataLst>
              <p:tags r:id="rId3"/>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6300193" y="2636912"/>
            <a:ext cx="1850798" cy="2808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a:xfrm>
            <a:off x="914400" y="5809152"/>
            <a:ext cx="6897959"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585516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764703"/>
            <a:ext cx="6965245" cy="1152129"/>
          </a:xfrm>
        </p:spPr>
        <p:txBody>
          <a:bodyPr>
            <a:normAutofit fontScale="90000"/>
          </a:bodyPr>
          <a:lstStyle/>
          <a:p>
            <a:r>
              <a:rPr lang="fr-CA" sz="3600" b="1" dirty="0">
                <a:effectLst>
                  <a:outerShdw blurRad="38100" dist="38100" dir="2700000" algn="tl">
                    <a:srgbClr val="000000">
                      <a:alpha val="43137"/>
                    </a:srgbClr>
                  </a:outerShdw>
                </a:effectLst>
              </a:rPr>
              <a:t>INTRODUCTION</a:t>
            </a:r>
            <a:r>
              <a:rPr lang="fr-CA" dirty="0"/>
              <a:t/>
            </a:r>
            <a:br>
              <a:rPr lang="fr-CA" dirty="0"/>
            </a:br>
            <a:r>
              <a:rPr lang="fr-CA" sz="2400" dirty="0"/>
              <a:t>Littérature socio-anthropologique sur la transfusion </a:t>
            </a:r>
            <a:r>
              <a:rPr lang="fr-CA" sz="2400" dirty="0" smtClean="0"/>
              <a:t/>
            </a:r>
            <a:br>
              <a:rPr lang="fr-CA" sz="2400" dirty="0" smtClean="0"/>
            </a:br>
            <a:r>
              <a:rPr lang="fr-CA" sz="2400" dirty="0" smtClean="0"/>
              <a:t>et </a:t>
            </a:r>
            <a:r>
              <a:rPr lang="fr-CA" sz="2400" dirty="0"/>
              <a:t>le transfert de tissus </a:t>
            </a:r>
          </a:p>
        </p:txBody>
      </p:sp>
      <p:pic>
        <p:nvPicPr>
          <p:cNvPr id="2051" name="Picture 3"/>
          <p:cNvPicPr>
            <a:picLocks noChangeAspect="1" noChangeArrowheads="1"/>
          </p:cNvPicPr>
          <p:nvPr>
            <p:custDataLst>
              <p:tags r:id="rId2"/>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1962478" y="3682827"/>
            <a:ext cx="2038260" cy="163060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4" name="Picture 6"/>
          <p:cNvPicPr>
            <a:picLocks noChangeAspect="1" noChangeArrowheads="1"/>
          </p:cNvPicPr>
          <p:nvPr>
            <p:custDataLst>
              <p:tags r:id="rId3"/>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2267744" y="2238961"/>
            <a:ext cx="1584176" cy="144386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5" name="Espace réservé du contenu 4"/>
          <p:cNvSpPr>
            <a:spLocks noGrp="1"/>
          </p:cNvSpPr>
          <p:nvPr>
            <p:ph idx="1"/>
            <p:custDataLst>
              <p:tags r:id="rId4"/>
            </p:custDataLst>
          </p:nvPr>
        </p:nvSpPr>
        <p:spPr/>
        <p:txBody>
          <a:bodyPr/>
          <a:lstStyle/>
          <a:p>
            <a:pPr marL="0" indent="0">
              <a:buNone/>
            </a:pPr>
            <a:endParaRPr lang="fr-CA" dirty="0" smtClean="0"/>
          </a:p>
          <a:p>
            <a:pPr marL="0" indent="0">
              <a:buNone/>
            </a:pPr>
            <a:endParaRPr lang="fr-CA" dirty="0"/>
          </a:p>
        </p:txBody>
      </p:sp>
      <p:sp>
        <p:nvSpPr>
          <p:cNvPr id="3" name="Espace réservé du pied de page 2"/>
          <p:cNvSpPr>
            <a:spLocks noGrp="1"/>
          </p:cNvSpPr>
          <p:nvPr>
            <p:ph type="ftr" sz="quarter" idx="11"/>
          </p:nvPr>
        </p:nvSpPr>
        <p:spPr>
          <a:xfrm>
            <a:off x="914400" y="5809152"/>
            <a:ext cx="7257999"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4" name="Rectangle 3"/>
          <p:cNvSpPr/>
          <p:nvPr/>
        </p:nvSpPr>
        <p:spPr>
          <a:xfrm>
            <a:off x="4572000" y="2274838"/>
            <a:ext cx="3528392" cy="2970044"/>
          </a:xfrm>
          <a:prstGeom prst="rect">
            <a:avLst/>
          </a:prstGeom>
        </p:spPr>
        <p:txBody>
          <a:bodyPr wrap="square">
            <a:spAutoFit/>
          </a:bodyPr>
          <a:lstStyle/>
          <a:p>
            <a:pPr marL="285750" indent="-285750">
              <a:buFont typeface="Arial" pitchFamily="34" charset="0"/>
              <a:buChar char="•"/>
            </a:pPr>
            <a:r>
              <a:rPr lang="fr-CA" sz="1700" dirty="0" smtClean="0"/>
              <a:t>Il </a:t>
            </a:r>
            <a:r>
              <a:rPr lang="fr-CA" sz="1700" dirty="0"/>
              <a:t>y a aussi une mobilisation de sentiments relatifs à la construction d’une </a:t>
            </a:r>
            <a:r>
              <a:rPr lang="fr-CA" sz="1700" i="1" dirty="0">
                <a:solidFill>
                  <a:srgbClr val="0070C0"/>
                </a:solidFill>
                <a:effectLst>
                  <a:outerShdw blurRad="38100" dist="38100" dir="2700000" algn="tl">
                    <a:srgbClr val="000000">
                      <a:alpha val="43137"/>
                    </a:srgbClr>
                  </a:outerShdw>
                </a:effectLst>
              </a:rPr>
              <a:t>parenté fictive</a:t>
            </a:r>
            <a:r>
              <a:rPr lang="fr-CA" sz="1700" dirty="0"/>
              <a:t> entre les personnes qui ont reçu la greffe et les proches des donneurs, laquelle est basée sur l’idée de partager des liens de sang qui ont été transmis grâce à la transplantation de l’organe. </a:t>
            </a:r>
          </a:p>
        </p:txBody>
      </p:sp>
    </p:spTree>
    <p:extLst>
      <p:ext uri="{BB962C8B-B14F-4D97-AF65-F5344CB8AC3E}">
        <p14:creationId xmlns="" xmlns:p14="http://schemas.microsoft.com/office/powerpoint/2010/main" val="13261785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395536" y="620688"/>
            <a:ext cx="8229600" cy="1584176"/>
          </a:xfrm>
        </p:spPr>
        <p:txBody>
          <a:bodyPr>
            <a:normAutofit fontScale="90000"/>
          </a:bodyPr>
          <a:lstStyle/>
          <a:p>
            <a:r>
              <a:rPr lang="fr-CA" sz="3100" b="1" dirty="0" smtClean="0"/>
              <a:t/>
            </a:r>
            <a:br>
              <a:rPr lang="fr-CA" sz="3100" b="1" dirty="0" smtClean="0"/>
            </a:br>
            <a:r>
              <a:rPr lang="fr-CA" sz="3600" b="1" dirty="0" smtClean="0">
                <a:effectLst>
                  <a:outerShdw blurRad="38100" dist="38100" dir="2700000" algn="tl">
                    <a:srgbClr val="000000">
                      <a:alpha val="43137"/>
                    </a:srgbClr>
                  </a:outerShdw>
                </a:effectLst>
              </a:rPr>
              <a:t>INTRODUCTION</a:t>
            </a:r>
            <a:r>
              <a:rPr lang="fr-CA" sz="3100" dirty="0"/>
              <a:t/>
            </a:r>
            <a:br>
              <a:rPr lang="fr-CA" sz="3100" dirty="0"/>
            </a:br>
            <a:r>
              <a:rPr lang="fr-CA" sz="2400" dirty="0"/>
              <a:t>Littérature socio-anthropologique sur la transfusion </a:t>
            </a:r>
            <a:r>
              <a:rPr lang="fr-CA" sz="2400" dirty="0" smtClean="0"/>
              <a:t/>
            </a:r>
            <a:br>
              <a:rPr lang="fr-CA" sz="2400" dirty="0" smtClean="0"/>
            </a:br>
            <a:r>
              <a:rPr lang="fr-CA" sz="2400" dirty="0" smtClean="0"/>
              <a:t>et </a:t>
            </a:r>
            <a:r>
              <a:rPr lang="fr-CA" sz="2400" dirty="0"/>
              <a:t>le transfert de tissus </a:t>
            </a:r>
            <a:r>
              <a:rPr lang="fr-CA" dirty="0"/>
              <a:t/>
            </a:r>
            <a:br>
              <a:rPr lang="fr-CA" dirty="0"/>
            </a:br>
            <a:endParaRPr lang="fr-CA" dirty="0"/>
          </a:p>
        </p:txBody>
      </p:sp>
      <p:sp>
        <p:nvSpPr>
          <p:cNvPr id="3" name="Espace réservé du contenu 2"/>
          <p:cNvSpPr>
            <a:spLocks noGrp="1"/>
          </p:cNvSpPr>
          <p:nvPr>
            <p:ph idx="1"/>
            <p:custDataLst>
              <p:tags r:id="rId2"/>
            </p:custDataLst>
          </p:nvPr>
        </p:nvSpPr>
        <p:spPr>
          <a:xfrm>
            <a:off x="3779912" y="1988840"/>
            <a:ext cx="4176464" cy="4104456"/>
          </a:xfrm>
        </p:spPr>
        <p:txBody>
          <a:bodyPr>
            <a:normAutofit/>
          </a:bodyPr>
          <a:lstStyle/>
          <a:p>
            <a:pPr>
              <a:buFont typeface="Arial" pitchFamily="34" charset="0"/>
              <a:buChar char="•"/>
            </a:pPr>
            <a:r>
              <a:rPr lang="fr-CA" sz="1800" dirty="0" smtClean="0">
                <a:solidFill>
                  <a:schemeClr val="accent2">
                    <a:lumMod val="75000"/>
                  </a:schemeClr>
                </a:solidFill>
              </a:rPr>
              <a:t>Différents </a:t>
            </a:r>
            <a:r>
              <a:rPr lang="fr-CA" sz="1800" dirty="0">
                <a:solidFill>
                  <a:schemeClr val="accent2">
                    <a:lumMod val="75000"/>
                  </a:schemeClr>
                </a:solidFill>
              </a:rPr>
              <a:t>motifs pour donner du sang: </a:t>
            </a:r>
            <a:r>
              <a:rPr lang="fr-CA" sz="1700" dirty="0"/>
              <a:t>un sentiment de </a:t>
            </a:r>
            <a:r>
              <a:rPr lang="fr-CA" sz="1700" i="1" dirty="0">
                <a:effectLst>
                  <a:outerShdw blurRad="38100" dist="38100" dir="2700000" algn="tl">
                    <a:srgbClr val="000000">
                      <a:alpha val="43137"/>
                    </a:srgbClr>
                  </a:outerShdw>
                </a:effectLst>
              </a:rPr>
              <a:t>solidarité</a:t>
            </a:r>
            <a:r>
              <a:rPr lang="fr-CA" sz="1700" dirty="0"/>
              <a:t> ou de </a:t>
            </a:r>
            <a:r>
              <a:rPr lang="fr-CA" sz="1700" i="1" dirty="0"/>
              <a:t>devoir </a:t>
            </a:r>
            <a:r>
              <a:rPr lang="fr-CA" sz="1700" i="1" dirty="0">
                <a:effectLst>
                  <a:outerShdw blurRad="38100" dist="38100" dir="2700000" algn="tl">
                    <a:srgbClr val="000000">
                      <a:alpha val="43137"/>
                    </a:srgbClr>
                  </a:outerShdw>
                </a:effectLst>
              </a:rPr>
              <a:t>patriotique</a:t>
            </a:r>
            <a:r>
              <a:rPr lang="fr-CA" sz="1700" dirty="0"/>
              <a:t> </a:t>
            </a:r>
            <a:r>
              <a:rPr lang="fr-CA" sz="1400" dirty="0"/>
              <a:t>(</a:t>
            </a:r>
            <a:r>
              <a:rPr lang="fr-CA" sz="1400" dirty="0" err="1"/>
              <a:t>Copeman</a:t>
            </a:r>
            <a:r>
              <a:rPr lang="fr-CA" sz="1400" dirty="0"/>
              <a:t> 2011, </a:t>
            </a:r>
            <a:r>
              <a:rPr lang="fr-CA" sz="1400" dirty="0" err="1"/>
              <a:t>Waldby</a:t>
            </a:r>
            <a:r>
              <a:rPr lang="fr-CA" sz="1400" dirty="0"/>
              <a:t> 2006), </a:t>
            </a:r>
            <a:r>
              <a:rPr lang="fr-CA" sz="1700" dirty="0" smtClean="0"/>
              <a:t>une </a:t>
            </a:r>
            <a:r>
              <a:rPr lang="fr-CA" sz="1700" dirty="0"/>
              <a:t>quête de </a:t>
            </a:r>
            <a:r>
              <a:rPr lang="fr-CA" sz="1700" i="1" dirty="0">
                <a:effectLst>
                  <a:outerShdw blurRad="38100" dist="38100" dir="2700000" algn="tl">
                    <a:srgbClr val="000000">
                      <a:alpha val="43137"/>
                    </a:srgbClr>
                  </a:outerShdw>
                </a:effectLst>
              </a:rPr>
              <a:t>perfectionnement</a:t>
            </a:r>
            <a:r>
              <a:rPr lang="fr-CA" sz="1700" dirty="0"/>
              <a:t> personnelle </a:t>
            </a:r>
            <a:r>
              <a:rPr lang="fr-CA" sz="1400" dirty="0"/>
              <a:t>(</a:t>
            </a:r>
            <a:r>
              <a:rPr lang="fr-CA" sz="1400" dirty="0" err="1"/>
              <a:t>Copeman</a:t>
            </a:r>
            <a:r>
              <a:rPr lang="fr-CA" sz="1400" dirty="0"/>
              <a:t> 2011, </a:t>
            </a:r>
            <a:r>
              <a:rPr lang="fr-CA" sz="1400" dirty="0" err="1"/>
              <a:t>Sanabria</a:t>
            </a:r>
            <a:r>
              <a:rPr lang="fr-CA" sz="1400" dirty="0"/>
              <a:t> 2009), </a:t>
            </a:r>
            <a:r>
              <a:rPr lang="fr-CA" sz="1700" dirty="0" smtClean="0"/>
              <a:t>un </a:t>
            </a:r>
            <a:r>
              <a:rPr lang="fr-CA" sz="1700" dirty="0"/>
              <a:t>besoin de renforcer </a:t>
            </a:r>
            <a:r>
              <a:rPr lang="fr-CA" sz="1700" i="1" dirty="0">
                <a:effectLst>
                  <a:outerShdw blurRad="38100" dist="38100" dir="2700000" algn="tl">
                    <a:srgbClr val="000000">
                      <a:alpha val="43137"/>
                    </a:srgbClr>
                  </a:outerShdw>
                </a:effectLst>
              </a:rPr>
              <a:t>l’identité</a:t>
            </a:r>
            <a:r>
              <a:rPr lang="fr-CA" sz="1700" dirty="0"/>
              <a:t> collective </a:t>
            </a:r>
            <a:r>
              <a:rPr lang="fr-CA" sz="1400" dirty="0"/>
              <a:t>(Schwarz 2009</a:t>
            </a:r>
            <a:r>
              <a:rPr lang="fr-CA" sz="1400" dirty="0" smtClean="0"/>
              <a:t>), </a:t>
            </a:r>
            <a:r>
              <a:rPr lang="fr-CA" sz="1700" dirty="0" smtClean="0"/>
              <a:t>une </a:t>
            </a:r>
            <a:r>
              <a:rPr lang="fr-CA" sz="1700" dirty="0"/>
              <a:t>recherche de </a:t>
            </a:r>
            <a:r>
              <a:rPr lang="fr-CA" sz="1700" i="1" dirty="0">
                <a:effectLst>
                  <a:outerShdw blurRad="38100" dist="38100" dir="2700000" algn="tl">
                    <a:srgbClr val="000000">
                      <a:alpha val="43137"/>
                    </a:srgbClr>
                  </a:outerShdw>
                </a:effectLst>
              </a:rPr>
              <a:t>reconnaissance</a:t>
            </a:r>
            <a:r>
              <a:rPr lang="fr-CA" sz="1700" dirty="0"/>
              <a:t> sociale et de </a:t>
            </a:r>
            <a:r>
              <a:rPr lang="fr-CA" sz="1700" i="1" dirty="0">
                <a:effectLst>
                  <a:outerShdw blurRad="38100" dist="38100" dir="2700000" algn="tl">
                    <a:srgbClr val="000000">
                      <a:alpha val="43137"/>
                    </a:srgbClr>
                  </a:outerShdw>
                </a:effectLst>
              </a:rPr>
              <a:t>participation</a:t>
            </a:r>
            <a:r>
              <a:rPr lang="fr-CA" sz="1700" dirty="0"/>
              <a:t> à une communauté civile </a:t>
            </a:r>
            <a:r>
              <a:rPr lang="fr-CA" sz="1400" dirty="0"/>
              <a:t>(Fantauzzi 2008), </a:t>
            </a:r>
            <a:r>
              <a:rPr lang="fr-CA" sz="1700" dirty="0" smtClean="0"/>
              <a:t>une </a:t>
            </a:r>
            <a:r>
              <a:rPr lang="fr-CA" sz="1700" dirty="0"/>
              <a:t>quête de </a:t>
            </a:r>
            <a:r>
              <a:rPr lang="fr-CA" sz="1700" i="1" dirty="0">
                <a:effectLst>
                  <a:outerShdw blurRad="38100" dist="38100" dir="2700000" algn="tl">
                    <a:srgbClr val="000000">
                      <a:alpha val="43137"/>
                    </a:srgbClr>
                  </a:outerShdw>
                </a:effectLst>
              </a:rPr>
              <a:t>bien-être</a:t>
            </a:r>
            <a:r>
              <a:rPr lang="fr-CA" sz="1700" dirty="0"/>
              <a:t> </a:t>
            </a:r>
            <a:r>
              <a:rPr lang="fr-CA" sz="1400" dirty="0"/>
              <a:t>(</a:t>
            </a:r>
            <a:r>
              <a:rPr lang="fr-CA" sz="1400" dirty="0" err="1"/>
              <a:t>Sanabria</a:t>
            </a:r>
            <a:r>
              <a:rPr lang="fr-CA" sz="1400" dirty="0"/>
              <a:t> 2009</a:t>
            </a:r>
            <a:r>
              <a:rPr lang="fr-CA" sz="1400" dirty="0" smtClean="0"/>
              <a:t>),</a:t>
            </a:r>
            <a:r>
              <a:rPr lang="fr-CA" sz="1700" dirty="0" smtClean="0"/>
              <a:t> la </a:t>
            </a:r>
            <a:r>
              <a:rPr lang="fr-CA" sz="1700" dirty="0"/>
              <a:t>possibilité de jouir de quelques </a:t>
            </a:r>
            <a:r>
              <a:rPr lang="fr-CA" sz="1700" i="1" dirty="0" smtClean="0">
                <a:effectLst>
                  <a:outerShdw blurRad="38100" dist="38100" dir="2700000" algn="tl">
                    <a:srgbClr val="000000">
                      <a:alpha val="43137"/>
                    </a:srgbClr>
                  </a:outerShdw>
                </a:effectLst>
              </a:rPr>
              <a:t>profits</a:t>
            </a:r>
            <a:r>
              <a:rPr lang="fr-CA" sz="1700" dirty="0" smtClean="0"/>
              <a:t> … </a:t>
            </a:r>
            <a:endParaRPr lang="fr-CA" sz="1700" dirty="0"/>
          </a:p>
          <a:p>
            <a:endParaRPr lang="fr-CA" sz="1700" dirty="0"/>
          </a:p>
        </p:txBody>
      </p:sp>
      <p:pic>
        <p:nvPicPr>
          <p:cNvPr id="4099" name="Picture 3"/>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1547664" y="1916832"/>
            <a:ext cx="1728192" cy="22322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custDataLst>
              <p:tags r:id="rId4"/>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1547664" y="4418723"/>
            <a:ext cx="1728192" cy="139215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330007"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820458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92697"/>
            <a:ext cx="6965245" cy="1080120"/>
          </a:xfrm>
        </p:spPr>
        <p:txBody>
          <a:bodyPr>
            <a:normAutofit fontScale="90000"/>
          </a:bodyPr>
          <a:lstStyle/>
          <a:p>
            <a:r>
              <a:rPr lang="fr-CA" sz="3600" b="1" dirty="0">
                <a:effectLst>
                  <a:outerShdw blurRad="38100" dist="38100" dir="2700000" algn="tl">
                    <a:srgbClr val="000000">
                      <a:alpha val="43137"/>
                    </a:srgbClr>
                  </a:outerShdw>
                </a:effectLst>
              </a:rPr>
              <a:t>INTRODUCTION</a:t>
            </a:r>
            <a:r>
              <a:rPr lang="fr-CA" dirty="0"/>
              <a:t/>
            </a:r>
            <a:br>
              <a:rPr lang="fr-CA" dirty="0"/>
            </a:br>
            <a:r>
              <a:rPr lang="fr-CA" sz="2400" dirty="0"/>
              <a:t>Littérature socio-anthropologique sur la transfusion </a:t>
            </a:r>
            <a:br>
              <a:rPr lang="fr-CA" sz="2400" dirty="0"/>
            </a:br>
            <a:r>
              <a:rPr lang="fr-CA" sz="2400" dirty="0"/>
              <a:t>et le transfert de tissus </a:t>
            </a:r>
          </a:p>
        </p:txBody>
      </p:sp>
      <p:sp>
        <p:nvSpPr>
          <p:cNvPr id="3" name="Espace réservé du contenu 2"/>
          <p:cNvSpPr>
            <a:spLocks noGrp="1"/>
          </p:cNvSpPr>
          <p:nvPr>
            <p:ph idx="1"/>
            <p:custDataLst>
              <p:tags r:id="rId2"/>
            </p:custDataLst>
          </p:nvPr>
        </p:nvSpPr>
        <p:spPr>
          <a:xfrm>
            <a:off x="1115617" y="1772816"/>
            <a:ext cx="5256583" cy="3950253"/>
          </a:xfrm>
        </p:spPr>
        <p:txBody>
          <a:bodyPr>
            <a:normAutofit/>
          </a:bodyPr>
          <a:lstStyle/>
          <a:p>
            <a:pPr marL="0" indent="0" algn="r">
              <a:buNone/>
            </a:pPr>
            <a:endParaRPr lang="fr-CA" dirty="0" smtClean="0"/>
          </a:p>
          <a:p>
            <a:pPr>
              <a:buFont typeface="Arial" pitchFamily="34" charset="0"/>
              <a:buChar char="•"/>
            </a:pPr>
            <a:r>
              <a:rPr lang="fr-CA" sz="1800" dirty="0" smtClean="0">
                <a:solidFill>
                  <a:schemeClr val="accent5">
                    <a:lumMod val="75000"/>
                  </a:schemeClr>
                </a:solidFill>
              </a:rPr>
              <a:t>Diverses </a:t>
            </a:r>
            <a:r>
              <a:rPr lang="fr-CA" sz="1800" dirty="0">
                <a:solidFill>
                  <a:schemeClr val="accent5">
                    <a:lumMod val="75000"/>
                  </a:schemeClr>
                </a:solidFill>
              </a:rPr>
              <a:t>significations liées au sang </a:t>
            </a:r>
            <a:r>
              <a:rPr lang="fr-CA" sz="1800" dirty="0" smtClean="0">
                <a:solidFill>
                  <a:schemeClr val="accent5">
                    <a:lumMod val="75000"/>
                  </a:schemeClr>
                </a:solidFill>
              </a:rPr>
              <a:t>donné: </a:t>
            </a:r>
            <a:r>
              <a:rPr lang="fr-CA" sz="1600" dirty="0" smtClean="0"/>
              <a:t>le </a:t>
            </a:r>
            <a:r>
              <a:rPr lang="fr-CA" sz="1600" dirty="0"/>
              <a:t>sang </a:t>
            </a:r>
            <a:r>
              <a:rPr lang="fr-CA" sz="1600" dirty="0" smtClean="0"/>
              <a:t>continue </a:t>
            </a:r>
            <a:r>
              <a:rPr lang="fr-CA" sz="1600" dirty="0"/>
              <a:t>à véhiculer </a:t>
            </a:r>
            <a:r>
              <a:rPr lang="fr-CA" sz="1600" dirty="0" smtClean="0"/>
              <a:t>l</a:t>
            </a:r>
            <a:r>
              <a:rPr lang="fr-CA" sz="1600" i="1" dirty="0" smtClean="0">
                <a:effectLst>
                  <a:outerShdw blurRad="38100" dist="38100" dir="2700000" algn="tl">
                    <a:srgbClr val="000000">
                      <a:alpha val="43137"/>
                    </a:srgbClr>
                  </a:outerShdw>
                </a:effectLst>
              </a:rPr>
              <a:t>’identité</a:t>
            </a:r>
            <a:r>
              <a:rPr lang="fr-CA" sz="1600" dirty="0"/>
              <a:t>, </a:t>
            </a:r>
            <a:r>
              <a:rPr lang="fr-CA" sz="1600" dirty="0" smtClean="0"/>
              <a:t>la </a:t>
            </a:r>
            <a:r>
              <a:rPr lang="fr-CA" sz="1600" dirty="0"/>
              <a:t>personnalité </a:t>
            </a:r>
            <a:r>
              <a:rPr lang="fr-CA" sz="1600" dirty="0" smtClean="0"/>
              <a:t>et des aspects </a:t>
            </a:r>
            <a:r>
              <a:rPr lang="fr-CA" sz="1600" dirty="0"/>
              <a:t>moraux, culturels et somatiques </a:t>
            </a:r>
            <a:r>
              <a:rPr lang="fr-CA" sz="1400" dirty="0"/>
              <a:t>(</a:t>
            </a:r>
            <a:r>
              <a:rPr lang="fr-CA" sz="1400" dirty="0" err="1"/>
              <a:t>Grassineau</a:t>
            </a:r>
            <a:r>
              <a:rPr lang="fr-CA" sz="1400" dirty="0"/>
              <a:t> 2007, Fantauzzi 2008, </a:t>
            </a:r>
            <a:r>
              <a:rPr lang="fr-CA" sz="1400" dirty="0" err="1"/>
              <a:t>Copeman</a:t>
            </a:r>
            <a:r>
              <a:rPr lang="fr-CA" sz="1400" dirty="0"/>
              <a:t> 2011, Schwarz 2009). </a:t>
            </a:r>
            <a:r>
              <a:rPr lang="fr-CA" sz="1600" dirty="0"/>
              <a:t>En s’appuyant sur ces idées, certaines personnes décident d’effectuer des rites destinés à purifier les receveurs de sang </a:t>
            </a:r>
            <a:r>
              <a:rPr lang="fr-CA" sz="1600" dirty="0" smtClean="0"/>
              <a:t>ou </a:t>
            </a:r>
            <a:r>
              <a:rPr lang="fr-CA" sz="1600" dirty="0"/>
              <a:t>de ne pas donner du sang (</a:t>
            </a:r>
            <a:r>
              <a:rPr lang="fr-CA" sz="1400" dirty="0"/>
              <a:t>Schwarz 2009, </a:t>
            </a:r>
            <a:r>
              <a:rPr lang="fr-CA" sz="1400" dirty="0" err="1"/>
              <a:t>Copeman</a:t>
            </a:r>
            <a:r>
              <a:rPr lang="fr-CA" sz="1400" dirty="0"/>
              <a:t> 2011).  </a:t>
            </a:r>
            <a:r>
              <a:rPr lang="fr-CA" sz="1400" dirty="0" smtClean="0"/>
              <a:t>                       </a:t>
            </a:r>
            <a:r>
              <a:rPr lang="fr-CA" sz="1600" dirty="0" smtClean="0"/>
              <a:t>Par </a:t>
            </a:r>
            <a:r>
              <a:rPr lang="fr-CA" sz="1600" dirty="0"/>
              <a:t>contre, d’autres donneurs soutiennent qu’il y a une </a:t>
            </a:r>
            <a:r>
              <a:rPr lang="fr-CA" sz="1600" i="1" dirty="0">
                <a:effectLst>
                  <a:outerShdw blurRad="38100" dist="38100" dir="2700000" algn="tl">
                    <a:srgbClr val="000000">
                      <a:alpha val="43137"/>
                    </a:srgbClr>
                  </a:outerShdw>
                </a:effectLst>
              </a:rPr>
              <a:t>aliénation</a:t>
            </a:r>
            <a:r>
              <a:rPr lang="fr-CA" sz="1600" dirty="0"/>
              <a:t> </a:t>
            </a:r>
            <a:r>
              <a:rPr lang="fr-CA" sz="1600" dirty="0" smtClean="0"/>
              <a:t>complète </a:t>
            </a:r>
            <a:r>
              <a:rPr lang="fr-CA" sz="1600" dirty="0"/>
              <a:t>de la substance donnée </a:t>
            </a:r>
            <a:r>
              <a:rPr lang="fr-CA" sz="1400" dirty="0"/>
              <a:t>(Fantauzzi 2008). </a:t>
            </a:r>
          </a:p>
        </p:txBody>
      </p:sp>
      <p:pic>
        <p:nvPicPr>
          <p:cNvPr id="3077" name="Picture 5"/>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6790929" y="3573016"/>
            <a:ext cx="1008112" cy="196581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custDataLst>
              <p:tags r:id="rId4"/>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6516216" y="2204864"/>
            <a:ext cx="1557539" cy="11901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77272"/>
            <a:ext cx="7474023" cy="288032"/>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869974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92696"/>
            <a:ext cx="6965245" cy="1224137"/>
          </a:xfrm>
        </p:spPr>
        <p:txBody>
          <a:bodyPr>
            <a:noAutofit/>
          </a:bodyPr>
          <a:lstStyle/>
          <a:p>
            <a:r>
              <a:rPr lang="fr-CA" sz="3200" b="1" dirty="0">
                <a:effectLst>
                  <a:outerShdw blurRad="38100" dist="38100" dir="2700000" algn="tl">
                    <a:srgbClr val="000000">
                      <a:alpha val="43137"/>
                    </a:srgbClr>
                  </a:outerShdw>
                </a:effectLst>
              </a:rPr>
              <a:t>INTRODUCTION</a:t>
            </a:r>
            <a:r>
              <a:rPr lang="fr-CA" sz="2800" dirty="0"/>
              <a:t/>
            </a:r>
            <a:br>
              <a:rPr lang="fr-CA" sz="2800" dirty="0"/>
            </a:br>
            <a:r>
              <a:rPr lang="fr-CA" sz="2200" dirty="0" smtClean="0"/>
              <a:t>Littérature socio-anthropologique sur la transfusion </a:t>
            </a:r>
            <a:br>
              <a:rPr lang="fr-CA" sz="2200" dirty="0" smtClean="0"/>
            </a:br>
            <a:r>
              <a:rPr lang="fr-CA" sz="2200" dirty="0" smtClean="0"/>
              <a:t>et le transfert de tissus </a:t>
            </a:r>
            <a:endParaRPr lang="fr-CA" sz="2200" dirty="0"/>
          </a:p>
        </p:txBody>
      </p:sp>
      <p:sp>
        <p:nvSpPr>
          <p:cNvPr id="3" name="Espace réservé du contenu 2"/>
          <p:cNvSpPr>
            <a:spLocks noGrp="1"/>
          </p:cNvSpPr>
          <p:nvPr>
            <p:ph idx="1"/>
            <p:custDataLst>
              <p:tags r:id="rId2"/>
            </p:custDataLst>
          </p:nvPr>
        </p:nvSpPr>
        <p:spPr>
          <a:xfrm>
            <a:off x="1043608" y="1988840"/>
            <a:ext cx="7056784" cy="3960439"/>
          </a:xfrm>
        </p:spPr>
        <p:txBody>
          <a:bodyPr>
            <a:normAutofit/>
          </a:bodyPr>
          <a:lstStyle/>
          <a:p>
            <a:pPr marL="0" indent="0">
              <a:buNone/>
            </a:pPr>
            <a:endParaRPr lang="fr-CA" dirty="0" smtClean="0"/>
          </a:p>
          <a:p>
            <a:pPr algn="ctr">
              <a:buFont typeface="Wingdings" pitchFamily="2" charset="2"/>
              <a:buChar char="Ø"/>
            </a:pPr>
            <a:r>
              <a:rPr lang="fr-CA" sz="1800" dirty="0" smtClean="0">
                <a:solidFill>
                  <a:srgbClr val="C00000"/>
                </a:solidFill>
              </a:rPr>
              <a:t>Aussi, l’échange </a:t>
            </a:r>
            <a:r>
              <a:rPr lang="fr-CA" sz="1800" dirty="0">
                <a:solidFill>
                  <a:srgbClr val="C00000"/>
                </a:solidFill>
              </a:rPr>
              <a:t>de sang </a:t>
            </a:r>
            <a:r>
              <a:rPr lang="fr-CA" sz="1800" dirty="0" smtClean="0">
                <a:solidFill>
                  <a:srgbClr val="C00000"/>
                </a:solidFill>
              </a:rPr>
              <a:t>entraîne des </a:t>
            </a:r>
            <a:r>
              <a:rPr lang="fr-CA" sz="1800" dirty="0">
                <a:solidFill>
                  <a:srgbClr val="C00000"/>
                </a:solidFill>
              </a:rPr>
              <a:t>dynamiques sur le plan social et des relations entre les individus et leur </a:t>
            </a:r>
            <a:r>
              <a:rPr lang="fr-CA" sz="1800" dirty="0" smtClean="0">
                <a:solidFill>
                  <a:srgbClr val="C00000"/>
                </a:solidFill>
              </a:rPr>
              <a:t>environnement</a:t>
            </a:r>
            <a:r>
              <a:rPr lang="fr-CA" sz="1800" dirty="0" smtClean="0">
                <a:solidFill>
                  <a:schemeClr val="accent5">
                    <a:lumMod val="75000"/>
                  </a:schemeClr>
                </a:solidFill>
              </a:rPr>
              <a:t>:</a:t>
            </a:r>
            <a:endParaRPr lang="fr-CA" sz="1800" dirty="0" smtClean="0"/>
          </a:p>
          <a:p>
            <a:pPr marL="0" indent="0" algn="ctr">
              <a:buNone/>
            </a:pPr>
            <a:r>
              <a:rPr lang="fr-CA" sz="1700" dirty="0" smtClean="0"/>
              <a:t>Le </a:t>
            </a:r>
            <a:r>
              <a:rPr lang="fr-CA" sz="1700" dirty="0"/>
              <a:t>don du sang </a:t>
            </a:r>
            <a:r>
              <a:rPr lang="fr-CA" sz="1700" dirty="0" smtClean="0"/>
              <a:t>réactualise </a:t>
            </a:r>
            <a:r>
              <a:rPr lang="fr-CA" sz="1700" dirty="0"/>
              <a:t>les notions de réseaux familiaux et d’alliance en récréant de </a:t>
            </a:r>
            <a:r>
              <a:rPr lang="fr-CA" sz="1700" i="1" u="sng" dirty="0"/>
              <a:t>nouvelles formes de parenté </a:t>
            </a:r>
            <a:r>
              <a:rPr lang="fr-CA" sz="1400" dirty="0"/>
              <a:t>(</a:t>
            </a:r>
            <a:r>
              <a:rPr lang="fr-CA" sz="1400" dirty="0" err="1"/>
              <a:t>Grassineau</a:t>
            </a:r>
            <a:r>
              <a:rPr lang="fr-CA" sz="1400" dirty="0"/>
              <a:t> 2007). </a:t>
            </a:r>
            <a:r>
              <a:rPr lang="fr-CA" sz="1700" dirty="0" smtClean="0"/>
              <a:t>Le don </a:t>
            </a:r>
            <a:r>
              <a:rPr lang="fr-CA" sz="1700" dirty="0"/>
              <a:t>de sang chez les immigrants </a:t>
            </a:r>
            <a:r>
              <a:rPr lang="fr-CA" sz="1700" dirty="0" smtClean="0"/>
              <a:t>est </a:t>
            </a:r>
            <a:r>
              <a:rPr lang="fr-CA" sz="1700" dirty="0"/>
              <a:t>une sorte d’adoption fictive </a:t>
            </a:r>
            <a:r>
              <a:rPr lang="fr-CA" sz="1700" dirty="0" smtClean="0"/>
              <a:t>de l’immigrant par </a:t>
            </a:r>
            <a:r>
              <a:rPr lang="fr-CA" sz="1700" dirty="0"/>
              <a:t>la société d’installation </a:t>
            </a:r>
            <a:r>
              <a:rPr lang="fr-CA" sz="1400" dirty="0" smtClean="0"/>
              <a:t>(</a:t>
            </a:r>
            <a:r>
              <a:rPr lang="fr-CA" sz="1400" dirty="0"/>
              <a:t>Fantauzzi 2008). </a:t>
            </a:r>
          </a:p>
          <a:p>
            <a:pPr marL="0" indent="0">
              <a:buNone/>
            </a:pPr>
            <a:endParaRPr lang="fr-CA" dirty="0">
              <a:solidFill>
                <a:srgbClr val="C00000"/>
              </a:solidFill>
            </a:endParaRPr>
          </a:p>
          <a:p>
            <a:pPr>
              <a:buFont typeface="Arial" pitchFamily="34" charset="0"/>
              <a:buChar char="•"/>
            </a:pPr>
            <a:endParaRPr lang="fr-CA" dirty="0" smtClean="0">
              <a:solidFill>
                <a:srgbClr val="C00000"/>
              </a:solidFill>
            </a:endParaRPr>
          </a:p>
        </p:txBody>
      </p:sp>
      <p:pic>
        <p:nvPicPr>
          <p:cNvPr id="5122" name="Picture 2"/>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6372200" y="4653133"/>
            <a:ext cx="1296144" cy="115018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custDataLst>
              <p:tags r:id="rId4"/>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1691680" y="4653133"/>
            <a:ext cx="1296144" cy="115018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330007"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24742625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683568" y="476672"/>
            <a:ext cx="7704856" cy="1368152"/>
          </a:xfrm>
        </p:spPr>
        <p:txBody>
          <a:bodyPr>
            <a:noAutofit/>
          </a:bodyPr>
          <a:lstStyle/>
          <a:p>
            <a:r>
              <a:rPr lang="fr-CA" sz="3200" b="1" dirty="0" smtClean="0">
                <a:effectLst>
                  <a:outerShdw blurRad="38100" dist="38100" dir="2700000" algn="tl">
                    <a:srgbClr val="000000">
                      <a:alpha val="43137"/>
                    </a:srgbClr>
                  </a:outerShdw>
                </a:effectLst>
              </a:rPr>
              <a:t>INTRODUCTION</a:t>
            </a:r>
            <a:r>
              <a:rPr lang="fr-CA" sz="2800" b="1" dirty="0" smtClean="0"/>
              <a:t/>
            </a:r>
            <a:br>
              <a:rPr lang="fr-CA" sz="2800" b="1" dirty="0" smtClean="0"/>
            </a:br>
            <a:r>
              <a:rPr lang="fr-CA" sz="2000" dirty="0"/>
              <a:t>Enjeux </a:t>
            </a:r>
            <a:r>
              <a:rPr lang="fr-CA" sz="2000" dirty="0" smtClean="0"/>
              <a:t>sociaux, anthropologiques et  éthiques de </a:t>
            </a:r>
            <a:r>
              <a:rPr lang="fr-CA" sz="2000" dirty="0"/>
              <a:t>la </a:t>
            </a:r>
            <a:r>
              <a:rPr lang="fr-CA" sz="2000" dirty="0" smtClean="0"/>
              <a:t>transfusion</a:t>
            </a:r>
            <a:endParaRPr lang="fr-CA" sz="2000" b="1" dirty="0"/>
          </a:p>
        </p:txBody>
      </p:sp>
      <p:sp>
        <p:nvSpPr>
          <p:cNvPr id="3" name="Espace réservé du contenu 2"/>
          <p:cNvSpPr>
            <a:spLocks noGrp="1"/>
          </p:cNvSpPr>
          <p:nvPr>
            <p:ph idx="1"/>
            <p:custDataLst>
              <p:tags r:id="rId2"/>
            </p:custDataLst>
          </p:nvPr>
        </p:nvSpPr>
        <p:spPr>
          <a:xfrm>
            <a:off x="755576" y="1628800"/>
            <a:ext cx="7704856" cy="4680520"/>
          </a:xfrm>
        </p:spPr>
        <p:txBody>
          <a:bodyPr>
            <a:normAutofit/>
          </a:bodyPr>
          <a:lstStyle/>
          <a:p>
            <a:pPr marL="0" indent="0">
              <a:buNone/>
            </a:pPr>
            <a:endParaRPr lang="fr-CA" dirty="0" smtClean="0"/>
          </a:p>
          <a:p>
            <a:pPr>
              <a:buFont typeface="Arial" pitchFamily="34" charset="0"/>
              <a:buChar char="•"/>
            </a:pPr>
            <a:r>
              <a:rPr lang="fr-CA" sz="2000" dirty="0" smtClean="0">
                <a:solidFill>
                  <a:schemeClr val="tx2"/>
                </a:solidFill>
              </a:rPr>
              <a:t>La plupart de recherches sont quantitatives et évaluent les risques transfusionnels  (VIH et hépatite C)</a:t>
            </a:r>
            <a:r>
              <a:rPr lang="fr-CA" sz="1600" dirty="0" smtClean="0"/>
              <a:t>(Lee</a:t>
            </a:r>
            <a:r>
              <a:rPr lang="fr-CA" sz="1600" dirty="0"/>
              <a:t>, </a:t>
            </a:r>
            <a:r>
              <a:rPr lang="fr-CA" sz="1600" dirty="0" err="1"/>
              <a:t>Mehta</a:t>
            </a:r>
            <a:r>
              <a:rPr lang="fr-CA" sz="1600" dirty="0"/>
              <a:t> et al. 2003; </a:t>
            </a:r>
            <a:r>
              <a:rPr lang="fr-CA" sz="1600" dirty="0" err="1"/>
              <a:t>Banning</a:t>
            </a:r>
            <a:r>
              <a:rPr lang="fr-CA" sz="1600" dirty="0"/>
              <a:t>, </a:t>
            </a:r>
            <a:r>
              <a:rPr lang="fr-CA" sz="1600" dirty="0" err="1"/>
              <a:t>Bormanis</a:t>
            </a:r>
            <a:r>
              <a:rPr lang="fr-CA" sz="1600" dirty="0"/>
              <a:t> et al. 2006; Lee 2006; </a:t>
            </a:r>
            <a:r>
              <a:rPr lang="fr-CA" sz="1600" dirty="0" err="1"/>
              <a:t>Barrett</a:t>
            </a:r>
            <a:r>
              <a:rPr lang="fr-CA" sz="1600" dirty="0"/>
              <a:t>, Moore et coll. 2007; Al-Drees 2008)</a:t>
            </a:r>
            <a:endParaRPr lang="fr-CA" sz="1600" dirty="0" smtClean="0"/>
          </a:p>
          <a:p>
            <a:pPr marL="0" indent="0">
              <a:buNone/>
            </a:pPr>
            <a:endParaRPr lang="fr-CA" dirty="0" smtClean="0"/>
          </a:p>
          <a:p>
            <a:endParaRPr lang="fr-CA" dirty="0"/>
          </a:p>
          <a:p>
            <a:endParaRPr lang="fr-CA" dirty="0" smtClean="0"/>
          </a:p>
          <a:p>
            <a:endParaRPr lang="fr-CA" dirty="0"/>
          </a:p>
          <a:p>
            <a:pPr>
              <a:buFont typeface="Arial" pitchFamily="34" charset="0"/>
              <a:buChar char="•"/>
            </a:pPr>
            <a:r>
              <a:rPr lang="fr-CA" sz="2000" dirty="0" smtClean="0"/>
              <a:t>Il manque d’études qualitatives sur la perception des personnes transfusées</a:t>
            </a:r>
          </a:p>
          <a:p>
            <a:endParaRPr lang="fr-CA" dirty="0" smtClean="0"/>
          </a:p>
          <a:p>
            <a:pPr marL="0" indent="0">
              <a:buNone/>
            </a:pPr>
            <a:endParaRPr lang="fr-CA" dirty="0" smtClean="0"/>
          </a:p>
          <a:p>
            <a:pPr>
              <a:buFont typeface="Wingdings" pitchFamily="2" charset="2"/>
              <a:buChar char="Ø"/>
            </a:pPr>
            <a:endParaRPr lang="fr-CA" dirty="0"/>
          </a:p>
          <a:p>
            <a:endParaRPr lang="fr-CA" dirty="0"/>
          </a:p>
        </p:txBody>
      </p:sp>
      <p:pic>
        <p:nvPicPr>
          <p:cNvPr id="6146" name="Picture 2"/>
          <p:cNvPicPr>
            <a:picLocks noChangeAspect="1" noChangeArrowheads="1"/>
          </p:cNvPicPr>
          <p:nvPr>
            <p:custDataLst>
              <p:tags r:id="rId3"/>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4355976" y="3116490"/>
            <a:ext cx="2197325" cy="145037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77272"/>
            <a:ext cx="7402015" cy="432048"/>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5649058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755576" y="620688"/>
            <a:ext cx="7632848" cy="1224137"/>
          </a:xfrm>
        </p:spPr>
        <p:txBody>
          <a:bodyPr>
            <a:noAutofit/>
          </a:bodyPr>
          <a:lstStyle/>
          <a:p>
            <a:r>
              <a:rPr lang="fr-CA" sz="3200" b="1" dirty="0">
                <a:effectLst>
                  <a:outerShdw blurRad="38100" dist="38100" dir="2700000" algn="tl">
                    <a:srgbClr val="000000">
                      <a:alpha val="43137"/>
                    </a:srgbClr>
                  </a:outerShdw>
                </a:effectLst>
              </a:rPr>
              <a:t>INTRODUCTION</a:t>
            </a:r>
            <a:r>
              <a:rPr lang="fr-CA" sz="3200" dirty="0"/>
              <a:t/>
            </a:r>
            <a:br>
              <a:rPr lang="fr-CA" sz="3200" dirty="0"/>
            </a:br>
            <a:r>
              <a:rPr lang="fr-CA" sz="2000" dirty="0"/>
              <a:t>Enjeux </a:t>
            </a:r>
            <a:r>
              <a:rPr lang="fr-CA" sz="2000" dirty="0" smtClean="0"/>
              <a:t>sociaux, anthropologiques et éthiques de </a:t>
            </a:r>
            <a:r>
              <a:rPr lang="fr-CA" sz="2000" dirty="0"/>
              <a:t>la </a:t>
            </a:r>
            <a:r>
              <a:rPr lang="fr-CA" sz="2000" dirty="0" smtClean="0"/>
              <a:t>transfusion</a:t>
            </a:r>
            <a:endParaRPr lang="fr-CA" sz="2000" dirty="0"/>
          </a:p>
        </p:txBody>
      </p:sp>
      <p:sp>
        <p:nvSpPr>
          <p:cNvPr id="3" name="Espace réservé du contenu 2"/>
          <p:cNvSpPr>
            <a:spLocks noGrp="1"/>
          </p:cNvSpPr>
          <p:nvPr>
            <p:ph idx="1"/>
            <p:custDataLst>
              <p:tags r:id="rId2"/>
            </p:custDataLst>
          </p:nvPr>
        </p:nvSpPr>
        <p:spPr/>
        <p:txBody>
          <a:bodyPr>
            <a:normAutofit/>
          </a:bodyPr>
          <a:lstStyle/>
          <a:p>
            <a:endParaRPr lang="fr-CA" dirty="0" smtClean="0"/>
          </a:p>
          <a:p>
            <a:endParaRPr lang="fr-CA" dirty="0" smtClean="0"/>
          </a:p>
          <a:p>
            <a:pPr marL="0" indent="0">
              <a:buNone/>
            </a:pPr>
            <a:endParaRPr lang="en-CA" dirty="0" smtClean="0"/>
          </a:p>
          <a:p>
            <a:pPr marL="0" indent="0">
              <a:buNone/>
            </a:pPr>
            <a:endParaRPr lang="en-CA" dirty="0"/>
          </a:p>
          <a:p>
            <a:pPr marL="0" indent="0">
              <a:buNone/>
            </a:pPr>
            <a:endParaRPr lang="fr-CA" dirty="0"/>
          </a:p>
          <a:p>
            <a:pPr algn="r"/>
            <a:r>
              <a:rPr lang="fr-CA" sz="1800" dirty="0" smtClean="0"/>
              <a:t>Toutefois</a:t>
            </a:r>
            <a:r>
              <a:rPr lang="fr-CA" sz="1800" dirty="0"/>
              <a:t>, </a:t>
            </a:r>
            <a:r>
              <a:rPr lang="fr-CA" sz="1800" dirty="0">
                <a:solidFill>
                  <a:srgbClr val="FF0000"/>
                </a:solidFill>
              </a:rPr>
              <a:t>le sang est un symbole universel et </a:t>
            </a:r>
            <a:r>
              <a:rPr lang="fr-CA" sz="1800" dirty="0" smtClean="0">
                <a:solidFill>
                  <a:srgbClr val="FF0000"/>
                </a:solidFill>
              </a:rPr>
              <a:t>puissant </a:t>
            </a:r>
            <a:r>
              <a:rPr lang="fr-CA" sz="1800" i="1" dirty="0" smtClean="0">
                <a:solidFill>
                  <a:srgbClr val="FF0000"/>
                </a:solidFill>
              </a:rPr>
              <a:t>!</a:t>
            </a:r>
            <a:r>
              <a:rPr lang="fr-CA" sz="1800" dirty="0" smtClean="0">
                <a:solidFill>
                  <a:srgbClr val="FF0000"/>
                </a:solidFill>
              </a:rPr>
              <a:t> </a:t>
            </a:r>
            <a:r>
              <a:rPr lang="fr-CA" sz="1800" dirty="0" smtClean="0"/>
              <a:t>Les </a:t>
            </a:r>
            <a:r>
              <a:rPr lang="fr-CA" sz="1800" dirty="0"/>
              <a:t>croyances reliées au sang se trouvent parmi les idées les plus anciennes et répandues de l’humanité</a:t>
            </a:r>
            <a:r>
              <a:rPr lang="fr-CA" sz="1400" dirty="0" smtClean="0"/>
              <a:t>(</a:t>
            </a:r>
            <a:r>
              <a:rPr lang="fr-CA" sz="1400" dirty="0" err="1" smtClean="0"/>
              <a:t>Lederer</a:t>
            </a:r>
            <a:r>
              <a:rPr lang="fr-CA" sz="1400" dirty="0" smtClean="0"/>
              <a:t> </a:t>
            </a:r>
            <a:r>
              <a:rPr lang="fr-CA" sz="1400" dirty="0"/>
              <a:t>2008, </a:t>
            </a:r>
            <a:r>
              <a:rPr lang="fr-CA" sz="1400" dirty="0" err="1"/>
              <a:t>Starr</a:t>
            </a:r>
            <a:r>
              <a:rPr lang="fr-CA" sz="1400" dirty="0"/>
              <a:t> 1998, Meyer 2005, </a:t>
            </a:r>
            <a:r>
              <a:rPr lang="fr-CA" sz="1400" dirty="0" err="1"/>
              <a:t>Strathern</a:t>
            </a:r>
            <a:r>
              <a:rPr lang="fr-CA" sz="1400" dirty="0"/>
              <a:t> 1992</a:t>
            </a:r>
            <a:r>
              <a:rPr lang="fr-CA" sz="1400" dirty="0" smtClean="0"/>
              <a:t>)</a:t>
            </a:r>
            <a:endParaRPr lang="fr-CA" sz="1400" dirty="0" smtClean="0">
              <a:solidFill>
                <a:srgbClr val="FF0000"/>
              </a:solidFill>
            </a:endParaRPr>
          </a:p>
          <a:p>
            <a:endParaRPr lang="fr-CA" dirty="0"/>
          </a:p>
        </p:txBody>
      </p:sp>
      <p:pic>
        <p:nvPicPr>
          <p:cNvPr id="2050" name="Picture 2"/>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1606000" y="2132856"/>
            <a:ext cx="2533951" cy="171055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custDataLst>
              <p:tags r:id="rId4"/>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5091535" y="2132856"/>
            <a:ext cx="2432793" cy="171055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2807082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899592" y="620689"/>
            <a:ext cx="7488831" cy="1008112"/>
          </a:xfrm>
        </p:spPr>
        <p:txBody>
          <a:bodyPr>
            <a:normAutofit fontScale="90000"/>
          </a:bodyPr>
          <a:lstStyle/>
          <a:p>
            <a:r>
              <a:rPr lang="fr-CA" sz="3600" b="1" dirty="0">
                <a:effectLst>
                  <a:outerShdw blurRad="38100" dist="38100" dir="2700000" algn="tl">
                    <a:srgbClr val="000000">
                      <a:alpha val="43137"/>
                    </a:srgbClr>
                  </a:outerShdw>
                </a:effectLst>
              </a:rPr>
              <a:t>INTRODUCTION</a:t>
            </a:r>
            <a:r>
              <a:rPr lang="fr-CA" dirty="0"/>
              <a:t/>
            </a:r>
            <a:br>
              <a:rPr lang="fr-CA" dirty="0"/>
            </a:br>
            <a:r>
              <a:rPr lang="fr-CA" sz="2200" dirty="0"/>
              <a:t>Enjeux </a:t>
            </a:r>
            <a:r>
              <a:rPr lang="fr-CA" sz="2200" dirty="0" smtClean="0"/>
              <a:t>sociaux, anthropologiques et éthiques de </a:t>
            </a:r>
            <a:r>
              <a:rPr lang="fr-CA" sz="2200" dirty="0"/>
              <a:t>la </a:t>
            </a:r>
            <a:r>
              <a:rPr lang="fr-CA" sz="2200" dirty="0" smtClean="0"/>
              <a:t>transfusion</a:t>
            </a:r>
            <a:endParaRPr lang="fr-CA" sz="2200" dirty="0"/>
          </a:p>
        </p:txBody>
      </p:sp>
      <p:sp>
        <p:nvSpPr>
          <p:cNvPr id="3" name="Espace réservé du contenu 2"/>
          <p:cNvSpPr>
            <a:spLocks noGrp="1"/>
          </p:cNvSpPr>
          <p:nvPr>
            <p:ph idx="1"/>
            <p:custDataLst>
              <p:tags r:id="rId2"/>
            </p:custDataLst>
          </p:nvPr>
        </p:nvSpPr>
        <p:spPr>
          <a:xfrm>
            <a:off x="1043608" y="1628800"/>
            <a:ext cx="7200800" cy="4248472"/>
          </a:xfrm>
        </p:spPr>
        <p:txBody>
          <a:bodyPr>
            <a:normAutofit/>
          </a:bodyPr>
          <a:lstStyle/>
          <a:p>
            <a:r>
              <a:rPr lang="fr-CA" sz="1800" b="1" dirty="0">
                <a:solidFill>
                  <a:schemeClr val="accent4">
                    <a:lumMod val="50000"/>
                  </a:schemeClr>
                </a:solidFill>
              </a:rPr>
              <a:t>Conflits éthiques vis-à-vis la transfusion de sang </a:t>
            </a:r>
            <a:r>
              <a:rPr lang="fr-CA" sz="1800" dirty="0" smtClean="0"/>
              <a:t>: autour du principe d’anonymat chez </a:t>
            </a:r>
            <a:r>
              <a:rPr lang="fr-CA" sz="1800" dirty="0"/>
              <a:t>les </a:t>
            </a:r>
            <a:r>
              <a:rPr lang="fr-CA" sz="1800" dirty="0" smtClean="0"/>
              <a:t>Navajos, </a:t>
            </a:r>
            <a:r>
              <a:rPr lang="fr-CA" sz="1800" dirty="0"/>
              <a:t>car cela signifie une transgression de leurs frontières territoriales et communautaires </a:t>
            </a:r>
            <a:r>
              <a:rPr lang="fr-CA" sz="1400" dirty="0"/>
              <a:t>(</a:t>
            </a:r>
            <a:r>
              <a:rPr lang="fr-CA" sz="1400" dirty="0" smtClean="0"/>
              <a:t>Schwarz  2009). </a:t>
            </a:r>
          </a:p>
          <a:p>
            <a:endParaRPr lang="fr-CA" sz="1400" dirty="0"/>
          </a:p>
          <a:p>
            <a:endParaRPr lang="fr-CA" sz="1400" dirty="0" smtClean="0"/>
          </a:p>
          <a:p>
            <a:endParaRPr lang="fr-CA" sz="1400" dirty="0"/>
          </a:p>
          <a:p>
            <a:pPr marL="0" indent="0">
              <a:buNone/>
            </a:pPr>
            <a:endParaRPr lang="fr-CA" sz="1800" dirty="0" smtClean="0"/>
          </a:p>
          <a:p>
            <a:pPr>
              <a:buFont typeface="Arial" pitchFamily="34" charset="0"/>
              <a:buChar char="•"/>
            </a:pPr>
            <a:r>
              <a:rPr lang="fr-CA" sz="1800" dirty="0" smtClean="0"/>
              <a:t>Le </a:t>
            </a:r>
            <a:r>
              <a:rPr lang="fr-CA" sz="1800" dirty="0"/>
              <a:t>refus </a:t>
            </a:r>
            <a:r>
              <a:rPr lang="fr-CA" sz="1800" dirty="0" smtClean="0"/>
              <a:t>des </a:t>
            </a:r>
            <a:r>
              <a:rPr lang="fr-CA" sz="1800" dirty="0"/>
              <a:t>Témoins de Jéhovah </a:t>
            </a:r>
            <a:r>
              <a:rPr lang="fr-CA" sz="1800" dirty="0" smtClean="0"/>
              <a:t>de </a:t>
            </a:r>
            <a:r>
              <a:rPr lang="fr-CA" sz="1800" dirty="0"/>
              <a:t>recevoir des composants du </a:t>
            </a:r>
            <a:r>
              <a:rPr lang="fr-CA" sz="1800" dirty="0" smtClean="0"/>
              <a:t>sang basé </a:t>
            </a:r>
            <a:r>
              <a:rPr lang="fr-CA" sz="1800" dirty="0"/>
              <a:t>sur le respect de certains passages de leur livre sacré </a:t>
            </a:r>
            <a:r>
              <a:rPr lang="fr-CA" sz="1800" dirty="0" smtClean="0"/>
              <a:t> </a:t>
            </a:r>
            <a:r>
              <a:rPr lang="fr-CA" sz="1400" dirty="0" smtClean="0"/>
              <a:t>(Watch </a:t>
            </a:r>
            <a:r>
              <a:rPr lang="fr-CA" sz="1400" dirty="0"/>
              <a:t>Tower Bible et al. 2004, </a:t>
            </a:r>
            <a:r>
              <a:rPr lang="fr-CA" sz="1400" dirty="0" err="1"/>
              <a:t>Kleinman</a:t>
            </a:r>
            <a:r>
              <a:rPr lang="fr-CA" sz="1400" dirty="0"/>
              <a:t> 1994, </a:t>
            </a:r>
            <a:r>
              <a:rPr lang="fr-CA" sz="1400" dirty="0" err="1"/>
              <a:t>Muramoto</a:t>
            </a:r>
            <a:r>
              <a:rPr lang="fr-CA" sz="1400" dirty="0"/>
              <a:t> 2001</a:t>
            </a:r>
            <a:r>
              <a:rPr lang="fr-CA" sz="1400" dirty="0" smtClean="0"/>
              <a:t>).</a:t>
            </a:r>
            <a:endParaRPr lang="fr-CA" sz="1400" dirty="0"/>
          </a:p>
        </p:txBody>
      </p:sp>
      <p:pic>
        <p:nvPicPr>
          <p:cNvPr id="1027" name="Picture 3"/>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6124172" y="2564904"/>
            <a:ext cx="1904212" cy="12241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custDataLst>
              <p:tags r:id="rId4"/>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2195736" y="5085184"/>
            <a:ext cx="936104" cy="93610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21282622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20688"/>
            <a:ext cx="6965245" cy="1152129"/>
          </a:xfrm>
        </p:spPr>
        <p:txBody>
          <a:bodyPr>
            <a:normAutofit/>
          </a:bodyPr>
          <a:lstStyle/>
          <a:p>
            <a:r>
              <a:rPr lang="fr-CA" sz="3200" b="1" dirty="0" smtClean="0">
                <a:effectLst>
                  <a:outerShdw blurRad="38100" dist="38100" dir="2700000" algn="tl">
                    <a:srgbClr val="000000">
                      <a:alpha val="43137"/>
                    </a:srgbClr>
                  </a:outerShdw>
                </a:effectLst>
              </a:rPr>
              <a:t>PROBLÉMATIQUE</a:t>
            </a:r>
            <a:endParaRPr lang="fr-CA"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custDataLst>
              <p:tags r:id="rId2"/>
            </p:custDataLst>
          </p:nvPr>
        </p:nvSpPr>
        <p:spPr>
          <a:xfrm>
            <a:off x="899592" y="1556792"/>
            <a:ext cx="7344816" cy="4238285"/>
          </a:xfrm>
        </p:spPr>
        <p:txBody>
          <a:bodyPr>
            <a:normAutofit/>
          </a:bodyPr>
          <a:lstStyle/>
          <a:p>
            <a:pPr>
              <a:buFont typeface="Wingdings" pitchFamily="2" charset="2"/>
              <a:buChar char="Ø"/>
            </a:pPr>
            <a:endParaRPr lang="fr-CA" dirty="0" smtClean="0"/>
          </a:p>
          <a:p>
            <a:pPr>
              <a:buFont typeface="Wingdings" pitchFamily="2" charset="2"/>
              <a:buChar char="Ø"/>
            </a:pPr>
            <a:r>
              <a:rPr lang="fr-CA" sz="2000" dirty="0" smtClean="0"/>
              <a:t>La transfusion de sang est une </a:t>
            </a:r>
            <a:r>
              <a:rPr lang="fr-CA" sz="2000" b="1" dirty="0">
                <a:solidFill>
                  <a:srgbClr val="FF0000"/>
                </a:solidFill>
              </a:rPr>
              <a:t>pratique sociale et relationnelle</a:t>
            </a:r>
            <a:r>
              <a:rPr lang="fr-CA" sz="2000" dirty="0"/>
              <a:t> </a:t>
            </a:r>
            <a:r>
              <a:rPr lang="fr-CA" sz="2000" dirty="0" smtClean="0"/>
              <a:t>traversée </a:t>
            </a:r>
            <a:r>
              <a:rPr lang="fr-CA" sz="2000" dirty="0"/>
              <a:t>par </a:t>
            </a:r>
            <a:r>
              <a:rPr lang="fr-CA" sz="2000" dirty="0" smtClean="0"/>
              <a:t>de </a:t>
            </a:r>
            <a:r>
              <a:rPr lang="fr-CA" sz="2000" b="1" i="1" dirty="0">
                <a:effectLst>
                  <a:outerShdw blurRad="38100" dist="38100" dir="2700000" algn="tl">
                    <a:srgbClr val="000000">
                      <a:alpha val="43137"/>
                    </a:srgbClr>
                  </a:outerShdw>
                </a:effectLst>
              </a:rPr>
              <a:t>sens</a:t>
            </a:r>
            <a:r>
              <a:rPr lang="fr-CA" sz="2000" dirty="0"/>
              <a:t> et de </a:t>
            </a:r>
            <a:r>
              <a:rPr lang="fr-CA" sz="2000" b="1" i="1" dirty="0">
                <a:effectLst>
                  <a:outerShdw blurRad="38100" dist="38100" dir="2700000" algn="tl">
                    <a:srgbClr val="000000">
                      <a:alpha val="43137"/>
                    </a:srgbClr>
                  </a:outerShdw>
                </a:effectLst>
              </a:rPr>
              <a:t>valeurs</a:t>
            </a:r>
            <a:r>
              <a:rPr lang="fr-CA" sz="2000" dirty="0"/>
              <a:t> </a:t>
            </a:r>
            <a:r>
              <a:rPr lang="fr-CA" sz="2000" dirty="0" smtClean="0"/>
              <a:t>inscrits </a:t>
            </a:r>
            <a:r>
              <a:rPr lang="fr-CA" sz="2000" dirty="0"/>
              <a:t>dans un environnement culturel, social, biomédical et clinique. </a:t>
            </a:r>
            <a:endParaRPr lang="fr-CA" sz="2000" dirty="0" smtClean="0"/>
          </a:p>
          <a:p>
            <a:pPr marL="0" indent="0">
              <a:buNone/>
            </a:pPr>
            <a:endParaRPr lang="fr-CA" sz="2000" dirty="0" smtClean="0"/>
          </a:p>
          <a:p>
            <a:pPr>
              <a:buFont typeface="Wingdings" pitchFamily="2" charset="2"/>
              <a:buChar char="Ø"/>
            </a:pPr>
            <a:endParaRPr lang="fr-CA" sz="2000" dirty="0" smtClean="0"/>
          </a:p>
          <a:p>
            <a:pPr algn="r">
              <a:buFont typeface="Wingdings" pitchFamily="2" charset="2"/>
              <a:buChar char="Ø"/>
            </a:pPr>
            <a:r>
              <a:rPr lang="fr-CA" sz="2000" dirty="0" smtClean="0"/>
              <a:t>La </a:t>
            </a:r>
            <a:r>
              <a:rPr lang="fr-CA" sz="2000" b="1" dirty="0">
                <a:solidFill>
                  <a:schemeClr val="accent5"/>
                </a:solidFill>
              </a:rPr>
              <a:t>richesse symbolique </a:t>
            </a:r>
            <a:r>
              <a:rPr lang="fr-CA" sz="2000" dirty="0"/>
              <a:t>du sang </a:t>
            </a:r>
            <a:r>
              <a:rPr lang="fr-CA" sz="2000" dirty="0" smtClean="0"/>
              <a:t>et les </a:t>
            </a:r>
            <a:r>
              <a:rPr lang="fr-CA" sz="2000" dirty="0"/>
              <a:t>différents discours et </a:t>
            </a:r>
            <a:r>
              <a:rPr lang="fr-CA" sz="2000" b="1" dirty="0">
                <a:solidFill>
                  <a:srgbClr val="00B0F0"/>
                </a:solidFill>
              </a:rPr>
              <a:t>intérêts économiques et politiques</a:t>
            </a:r>
            <a:r>
              <a:rPr lang="fr-CA" sz="2000" dirty="0"/>
              <a:t> qui </a:t>
            </a:r>
            <a:r>
              <a:rPr lang="fr-CA" sz="2000" dirty="0" smtClean="0"/>
              <a:t>l’entourent font </a:t>
            </a:r>
            <a:r>
              <a:rPr lang="fr-CA" sz="2000" dirty="0"/>
              <a:t>de celui-ci un terrain </a:t>
            </a:r>
            <a:r>
              <a:rPr lang="fr-CA" sz="2000" b="1" i="1" dirty="0" smtClean="0">
                <a:effectLst>
                  <a:outerShdw blurRad="38100" dist="38100" dir="2700000" algn="tl">
                    <a:srgbClr val="000000">
                      <a:alpha val="43137"/>
                    </a:srgbClr>
                  </a:outerShdw>
                </a:effectLst>
              </a:rPr>
              <a:t>pluri-sémantique </a:t>
            </a:r>
            <a:r>
              <a:rPr lang="fr-CA" sz="2000" dirty="0" smtClean="0"/>
              <a:t>et le nœud autour duquel se tissent de </a:t>
            </a:r>
            <a:r>
              <a:rPr lang="fr-CA" sz="2000" b="1" i="1" dirty="0" smtClean="0">
                <a:solidFill>
                  <a:srgbClr val="00B050"/>
                </a:solidFill>
                <a:effectLst>
                  <a:outerShdw blurRad="38100" dist="38100" dir="2700000" algn="tl">
                    <a:srgbClr val="000000">
                      <a:alpha val="43137"/>
                    </a:srgbClr>
                  </a:outerShdw>
                </a:effectLst>
              </a:rPr>
              <a:t>multiples liens sociaux </a:t>
            </a:r>
            <a:endParaRPr lang="fr-CA" sz="2000" b="1" i="1" dirty="0">
              <a:solidFill>
                <a:srgbClr val="00B050"/>
              </a:solidFill>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9950090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764704"/>
            <a:ext cx="6965245" cy="936104"/>
          </a:xfrm>
        </p:spPr>
        <p:txBody>
          <a:bodyPr>
            <a:normAutofit/>
          </a:bodyPr>
          <a:lstStyle/>
          <a:p>
            <a:r>
              <a:rPr lang="fr-CA" sz="3200" b="1" dirty="0" smtClean="0">
                <a:effectLst>
                  <a:outerShdw blurRad="38100" dist="38100" dir="2700000" algn="tl">
                    <a:srgbClr val="000000">
                      <a:alpha val="43137"/>
                    </a:srgbClr>
                  </a:outerShdw>
                </a:effectLst>
              </a:rPr>
              <a:t>PLAN</a:t>
            </a:r>
            <a:endParaRPr lang="fr-CA"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custDataLst>
              <p:tags r:id="rId2"/>
            </p:custDataLst>
          </p:nvPr>
        </p:nvSpPr>
        <p:spPr>
          <a:xfrm>
            <a:off x="1187624" y="1988840"/>
            <a:ext cx="6912768" cy="4104455"/>
          </a:xfrm>
        </p:spPr>
        <p:txBody>
          <a:bodyPr>
            <a:normAutofit/>
          </a:bodyPr>
          <a:lstStyle/>
          <a:p>
            <a:pPr marL="0" indent="0">
              <a:buNone/>
            </a:pPr>
            <a:r>
              <a:rPr lang="fr-CA" dirty="0" smtClean="0">
                <a:solidFill>
                  <a:srgbClr val="D54F05"/>
                </a:solidFill>
                <a:effectLst>
                  <a:outerShdw blurRad="38100" dist="38100" dir="2700000" algn="tl">
                    <a:srgbClr val="000000">
                      <a:alpha val="43137"/>
                    </a:srgbClr>
                  </a:outerShdw>
                </a:effectLst>
                <a:latin typeface="+mj-lt"/>
              </a:rPr>
              <a:t>1. </a:t>
            </a:r>
            <a:r>
              <a:rPr lang="fr-CA" dirty="0" smtClean="0">
                <a:solidFill>
                  <a:srgbClr val="D54F05"/>
                </a:solidFill>
                <a:latin typeface="+mj-lt"/>
              </a:rPr>
              <a:t>Introduction</a:t>
            </a:r>
          </a:p>
          <a:p>
            <a:pPr lvl="1">
              <a:buFont typeface="Wingdings" pitchFamily="2" charset="2"/>
              <a:buChar char="Ø"/>
            </a:pPr>
            <a:r>
              <a:rPr lang="fr-CA" sz="2400" dirty="0" smtClean="0">
                <a:solidFill>
                  <a:srgbClr val="D54F05"/>
                </a:solidFill>
                <a:latin typeface="+mj-lt"/>
              </a:rPr>
              <a:t>Littérature sur le transfert de tissus humains</a:t>
            </a:r>
          </a:p>
          <a:p>
            <a:pPr lvl="1">
              <a:buFont typeface="Wingdings" pitchFamily="2" charset="2"/>
              <a:buChar char="Ø"/>
            </a:pPr>
            <a:r>
              <a:rPr lang="fr-CA" sz="2400" dirty="0" smtClean="0">
                <a:solidFill>
                  <a:srgbClr val="D54F05"/>
                </a:solidFill>
                <a:latin typeface="+mj-lt"/>
              </a:rPr>
              <a:t>Enjeux de la transfusion de sang</a:t>
            </a:r>
          </a:p>
          <a:p>
            <a:pPr marL="0" indent="0">
              <a:buNone/>
            </a:pPr>
            <a:r>
              <a:rPr lang="fr-CA" dirty="0" smtClean="0">
                <a:effectLst>
                  <a:outerShdw blurRad="38100" dist="38100" dir="2700000" algn="tl">
                    <a:srgbClr val="000000">
                      <a:alpha val="43137"/>
                    </a:srgbClr>
                  </a:outerShdw>
                </a:effectLst>
                <a:latin typeface="+mj-lt"/>
              </a:rPr>
              <a:t>2. </a:t>
            </a:r>
            <a:r>
              <a:rPr lang="fr-CA" dirty="0" smtClean="0">
                <a:latin typeface="+mj-lt"/>
              </a:rPr>
              <a:t>Problématique</a:t>
            </a:r>
          </a:p>
          <a:p>
            <a:pPr marL="0" indent="0">
              <a:buNone/>
            </a:pPr>
            <a:r>
              <a:rPr lang="fr-CA" dirty="0" smtClean="0">
                <a:solidFill>
                  <a:schemeClr val="accent5"/>
                </a:solidFill>
                <a:effectLst>
                  <a:outerShdw blurRad="38100" dist="38100" dir="2700000" algn="tl">
                    <a:srgbClr val="000000">
                      <a:alpha val="43137"/>
                    </a:srgbClr>
                  </a:outerShdw>
                </a:effectLst>
                <a:latin typeface="+mj-lt"/>
              </a:rPr>
              <a:t>3. </a:t>
            </a:r>
            <a:r>
              <a:rPr lang="fr-CA" dirty="0" smtClean="0">
                <a:solidFill>
                  <a:schemeClr val="accent5"/>
                </a:solidFill>
                <a:latin typeface="+mj-lt"/>
              </a:rPr>
              <a:t>Méthodologie</a:t>
            </a:r>
          </a:p>
          <a:p>
            <a:pPr marL="0" indent="0">
              <a:buNone/>
            </a:pPr>
            <a:r>
              <a:rPr lang="fr-CA" dirty="0" smtClean="0">
                <a:effectLst>
                  <a:outerShdw blurRad="38100" dist="38100" dir="2700000" algn="tl">
                    <a:srgbClr val="000000">
                      <a:alpha val="43137"/>
                    </a:srgbClr>
                  </a:outerShdw>
                </a:effectLst>
                <a:latin typeface="+mj-lt"/>
              </a:rPr>
              <a:t>4. </a:t>
            </a:r>
            <a:r>
              <a:rPr lang="fr-CA" dirty="0" smtClean="0">
                <a:latin typeface="+mj-lt"/>
              </a:rPr>
              <a:t>Résultats de l’étude pilote</a:t>
            </a:r>
          </a:p>
          <a:p>
            <a:pPr marL="0" indent="0">
              <a:buNone/>
            </a:pPr>
            <a:r>
              <a:rPr lang="fr-CA" dirty="0" smtClean="0">
                <a:solidFill>
                  <a:schemeClr val="accent5"/>
                </a:solidFill>
                <a:effectLst>
                  <a:outerShdw blurRad="38100" dist="38100" dir="2700000" algn="tl">
                    <a:srgbClr val="000000">
                      <a:alpha val="43137"/>
                    </a:srgbClr>
                  </a:outerShdw>
                </a:effectLst>
                <a:latin typeface="+mj-lt"/>
              </a:rPr>
              <a:t>5. </a:t>
            </a:r>
            <a:r>
              <a:rPr lang="fr-CA" dirty="0" smtClean="0">
                <a:solidFill>
                  <a:schemeClr val="accent5"/>
                </a:solidFill>
                <a:latin typeface="+mj-lt"/>
              </a:rPr>
              <a:t>Discussion</a:t>
            </a:r>
          </a:p>
          <a:p>
            <a:pPr marL="0" indent="0">
              <a:buNone/>
            </a:pPr>
            <a:r>
              <a:rPr lang="fr-CA" dirty="0" smtClean="0">
                <a:effectLst>
                  <a:outerShdw blurRad="38100" dist="38100" dir="2700000" algn="tl">
                    <a:srgbClr val="000000">
                      <a:alpha val="43137"/>
                    </a:srgbClr>
                  </a:outerShdw>
                </a:effectLst>
                <a:latin typeface="+mj-lt"/>
              </a:rPr>
              <a:t>6. </a:t>
            </a:r>
            <a:r>
              <a:rPr lang="fr-CA" dirty="0" smtClean="0">
                <a:latin typeface="+mj-lt"/>
              </a:rPr>
              <a:t>Conclusion</a:t>
            </a:r>
          </a:p>
        </p:txBody>
      </p:sp>
      <p:sp>
        <p:nvSpPr>
          <p:cNvPr id="4" name="Espace réservé du pied de page 3"/>
          <p:cNvSpPr>
            <a:spLocks noGrp="1"/>
          </p:cNvSpPr>
          <p:nvPr>
            <p:ph type="ftr" sz="quarter" idx="11"/>
          </p:nvPr>
        </p:nvSpPr>
        <p:spPr>
          <a:xfrm>
            <a:off x="914400" y="5809152"/>
            <a:ext cx="7474023"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5091754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476673"/>
            <a:ext cx="6965245" cy="1368152"/>
          </a:xfrm>
        </p:spPr>
        <p:txBody>
          <a:bodyPr>
            <a:normAutofit/>
          </a:bodyPr>
          <a:lstStyle/>
          <a:p>
            <a:r>
              <a:rPr lang="fr-CA" sz="3200" b="1" dirty="0">
                <a:effectLst>
                  <a:outerShdw blurRad="38100" dist="38100" dir="2700000" algn="tl">
                    <a:srgbClr val="000000">
                      <a:alpha val="43137"/>
                    </a:srgbClr>
                  </a:outerShdw>
                </a:effectLst>
              </a:rPr>
              <a:t>PROBLÉMATIQUE</a:t>
            </a:r>
          </a:p>
        </p:txBody>
      </p:sp>
      <p:sp>
        <p:nvSpPr>
          <p:cNvPr id="3" name="Espace réservé du contenu 2"/>
          <p:cNvSpPr>
            <a:spLocks noGrp="1"/>
          </p:cNvSpPr>
          <p:nvPr>
            <p:ph idx="1"/>
            <p:custDataLst>
              <p:tags r:id="rId2"/>
            </p:custDataLst>
          </p:nvPr>
        </p:nvSpPr>
        <p:spPr>
          <a:xfrm>
            <a:off x="899592" y="1556792"/>
            <a:ext cx="7344816" cy="4608512"/>
          </a:xfrm>
        </p:spPr>
        <p:txBody>
          <a:bodyPr>
            <a:normAutofit/>
          </a:bodyPr>
          <a:lstStyle/>
          <a:p>
            <a:pPr>
              <a:buFont typeface="Wingdings" pitchFamily="2" charset="2"/>
              <a:buChar char="v"/>
            </a:pPr>
            <a:endParaRPr lang="fr-CA" sz="2000" dirty="0" smtClean="0"/>
          </a:p>
          <a:p>
            <a:pPr>
              <a:buFont typeface="Wingdings" pitchFamily="2" charset="2"/>
              <a:buChar char="v"/>
            </a:pPr>
            <a:r>
              <a:rPr lang="fr-CA" sz="2000" dirty="0" smtClean="0"/>
              <a:t>Comment les personnes </a:t>
            </a:r>
            <a:r>
              <a:rPr lang="fr-CA" sz="2000" dirty="0"/>
              <a:t>qui reçoivent </a:t>
            </a:r>
            <a:r>
              <a:rPr lang="fr-CA" sz="2000" dirty="0" smtClean="0"/>
              <a:t>une transfusion de sang vivent-elles cette expérience? </a:t>
            </a:r>
          </a:p>
          <a:p>
            <a:pPr marL="0" indent="0">
              <a:buNone/>
            </a:pPr>
            <a:endParaRPr lang="fr-CA" sz="2000" dirty="0" smtClean="0"/>
          </a:p>
          <a:p>
            <a:pPr algn="ctr">
              <a:buFont typeface="Wingdings" pitchFamily="2" charset="2"/>
              <a:buChar char="v"/>
            </a:pPr>
            <a:r>
              <a:rPr lang="fr-CA" sz="2000" b="1" dirty="0" smtClean="0">
                <a:solidFill>
                  <a:srgbClr val="00B050"/>
                </a:solidFill>
              </a:rPr>
              <a:t>Quel est </a:t>
            </a:r>
            <a:r>
              <a:rPr lang="fr-CA" sz="2000" b="1" dirty="0">
                <a:solidFill>
                  <a:srgbClr val="00B050"/>
                </a:solidFill>
              </a:rPr>
              <a:t>l’impact que cette procédure médicale a sur </a:t>
            </a:r>
            <a:r>
              <a:rPr lang="fr-CA" sz="2000" b="1" dirty="0" smtClean="0">
                <a:solidFill>
                  <a:srgbClr val="00B050"/>
                </a:solidFill>
              </a:rPr>
              <a:t>la </a:t>
            </a:r>
            <a:r>
              <a:rPr lang="fr-CA" sz="2000" b="1" dirty="0">
                <a:solidFill>
                  <a:srgbClr val="00B050"/>
                </a:solidFill>
              </a:rPr>
              <a:t>vie et </a:t>
            </a:r>
            <a:r>
              <a:rPr lang="fr-CA" sz="2000" b="1" dirty="0" smtClean="0">
                <a:solidFill>
                  <a:srgbClr val="00B050"/>
                </a:solidFill>
              </a:rPr>
              <a:t>l’entourage social des gens?</a:t>
            </a:r>
          </a:p>
          <a:p>
            <a:pPr marL="0" indent="0">
              <a:buNone/>
            </a:pPr>
            <a:endParaRPr lang="fr-CA" sz="2000" dirty="0" smtClean="0"/>
          </a:p>
          <a:p>
            <a:pPr algn="r">
              <a:buFont typeface="Wingdings" pitchFamily="2" charset="2"/>
              <a:buChar char="v"/>
            </a:pPr>
            <a:r>
              <a:rPr lang="fr-CA" sz="2000" dirty="0" smtClean="0"/>
              <a:t>Comment </a:t>
            </a:r>
            <a:r>
              <a:rPr lang="fr-CA" sz="2000" dirty="0"/>
              <a:t>les </a:t>
            </a:r>
            <a:r>
              <a:rPr lang="fr-CA" sz="2000" dirty="0" smtClean="0"/>
              <a:t>technologies médicales façonnent </a:t>
            </a:r>
            <a:r>
              <a:rPr lang="fr-CA" sz="2000" dirty="0"/>
              <a:t>(et sont façonnées par) les </a:t>
            </a:r>
            <a:r>
              <a:rPr lang="fr-CA" sz="2000" dirty="0" smtClean="0"/>
              <a:t>identités, les valeurs et </a:t>
            </a:r>
            <a:r>
              <a:rPr lang="fr-CA" sz="2000" dirty="0"/>
              <a:t>les pratiques cliniques et </a:t>
            </a:r>
            <a:r>
              <a:rPr lang="fr-CA" sz="2000" dirty="0" smtClean="0"/>
              <a:t>sociales?</a:t>
            </a:r>
            <a:endParaRPr lang="fr-CA" sz="2000" dirty="0"/>
          </a:p>
        </p:txBody>
      </p:sp>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2681405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476673"/>
            <a:ext cx="6965245" cy="1224136"/>
          </a:xfrm>
        </p:spPr>
        <p:txBody>
          <a:bodyPr>
            <a:normAutofit/>
          </a:bodyPr>
          <a:lstStyle/>
          <a:p>
            <a:r>
              <a:rPr lang="fr-CA" sz="3200" b="1" dirty="0" smtClean="0">
                <a:effectLst>
                  <a:outerShdw blurRad="38100" dist="38100" dir="2700000" algn="tl">
                    <a:srgbClr val="000000">
                      <a:alpha val="43137"/>
                    </a:srgbClr>
                  </a:outerShdw>
                </a:effectLst>
              </a:rPr>
              <a:t>OBJECTIFS</a:t>
            </a:r>
            <a:endParaRPr lang="fr-CA"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custDataLst>
              <p:tags r:id="rId2"/>
            </p:custDataLst>
          </p:nvPr>
        </p:nvSpPr>
        <p:spPr>
          <a:xfrm>
            <a:off x="827584" y="1556792"/>
            <a:ext cx="7344816" cy="4680520"/>
          </a:xfrm>
        </p:spPr>
        <p:txBody>
          <a:bodyPr>
            <a:normAutofit/>
          </a:bodyPr>
          <a:lstStyle/>
          <a:p>
            <a:pPr algn="r">
              <a:buFont typeface="Courier New" pitchFamily="49" charset="0"/>
              <a:buChar char="o"/>
            </a:pPr>
            <a:endParaRPr lang="fr-CA" sz="2000" dirty="0" smtClean="0">
              <a:solidFill>
                <a:schemeClr val="accent5">
                  <a:lumMod val="75000"/>
                </a:schemeClr>
              </a:solidFill>
            </a:endParaRPr>
          </a:p>
          <a:p>
            <a:pPr algn="r">
              <a:buFont typeface="Courier New" pitchFamily="49" charset="0"/>
              <a:buChar char="o"/>
            </a:pPr>
            <a:r>
              <a:rPr lang="fr-CA" sz="2000" dirty="0" smtClean="0">
                <a:solidFill>
                  <a:schemeClr val="accent5">
                    <a:lumMod val="75000"/>
                  </a:schemeClr>
                </a:solidFill>
              </a:rPr>
              <a:t>Identifier les </a:t>
            </a:r>
            <a:r>
              <a:rPr lang="fr-CA" sz="2000" dirty="0">
                <a:solidFill>
                  <a:schemeClr val="accent5">
                    <a:lumMod val="75000"/>
                  </a:schemeClr>
                </a:solidFill>
              </a:rPr>
              <a:t>représentations et les attitudes que les receveurs de sang, leurs proches et les professionnels de la santé </a:t>
            </a:r>
            <a:r>
              <a:rPr lang="fr-CA" sz="2000" dirty="0" smtClean="0">
                <a:solidFill>
                  <a:schemeClr val="accent5">
                    <a:lumMod val="75000"/>
                  </a:schemeClr>
                </a:solidFill>
              </a:rPr>
              <a:t>se </a:t>
            </a:r>
            <a:r>
              <a:rPr lang="fr-CA" sz="2000" dirty="0">
                <a:solidFill>
                  <a:schemeClr val="accent5">
                    <a:lumMod val="75000"/>
                  </a:schemeClr>
                </a:solidFill>
              </a:rPr>
              <a:t>font de la transfusion sanguine et du </a:t>
            </a:r>
            <a:r>
              <a:rPr lang="fr-CA" sz="2000" dirty="0" smtClean="0">
                <a:solidFill>
                  <a:schemeClr val="accent5">
                    <a:lumMod val="75000"/>
                  </a:schemeClr>
                </a:solidFill>
              </a:rPr>
              <a:t>sang</a:t>
            </a:r>
          </a:p>
          <a:p>
            <a:pPr marL="0" indent="0">
              <a:buNone/>
            </a:pPr>
            <a:endParaRPr lang="fr-CA" sz="2000" dirty="0" smtClean="0"/>
          </a:p>
          <a:p>
            <a:pPr>
              <a:buFont typeface="Courier New" pitchFamily="49" charset="0"/>
              <a:buChar char="o"/>
            </a:pPr>
            <a:r>
              <a:rPr lang="fr-CA" sz="2000" dirty="0" smtClean="0">
                <a:solidFill>
                  <a:schemeClr val="accent6">
                    <a:lumMod val="50000"/>
                  </a:schemeClr>
                </a:solidFill>
              </a:rPr>
              <a:t>Identifier les </a:t>
            </a:r>
            <a:r>
              <a:rPr lang="fr-CA" sz="2000" dirty="0">
                <a:solidFill>
                  <a:schemeClr val="accent6">
                    <a:lumMod val="50000"/>
                  </a:schemeClr>
                </a:solidFill>
              </a:rPr>
              <a:t>réponses et positions adoptées par les différents acteurs </a:t>
            </a:r>
            <a:r>
              <a:rPr lang="fr-CA" sz="2000" dirty="0" smtClean="0">
                <a:solidFill>
                  <a:schemeClr val="accent6">
                    <a:lumMod val="50000"/>
                  </a:schemeClr>
                </a:solidFill>
              </a:rPr>
              <a:t>vis-à-vis </a:t>
            </a:r>
            <a:r>
              <a:rPr lang="fr-CA" sz="2000" dirty="0">
                <a:solidFill>
                  <a:schemeClr val="accent6">
                    <a:lumMod val="50000"/>
                  </a:schemeClr>
                </a:solidFill>
              </a:rPr>
              <a:t>cette </a:t>
            </a:r>
            <a:r>
              <a:rPr lang="fr-CA" sz="2000" dirty="0" smtClean="0">
                <a:solidFill>
                  <a:schemeClr val="accent6">
                    <a:lumMod val="50000"/>
                  </a:schemeClr>
                </a:solidFill>
              </a:rPr>
              <a:t>procédure</a:t>
            </a:r>
          </a:p>
          <a:p>
            <a:pPr>
              <a:buFont typeface="Courier New" pitchFamily="49" charset="0"/>
              <a:buChar char="o"/>
            </a:pPr>
            <a:endParaRPr lang="fr-CA" sz="2000" dirty="0" smtClean="0">
              <a:solidFill>
                <a:schemeClr val="accent6">
                  <a:lumMod val="50000"/>
                </a:schemeClr>
              </a:solidFill>
            </a:endParaRPr>
          </a:p>
          <a:p>
            <a:pPr lvl="1">
              <a:buFont typeface="Arial" pitchFamily="34" charset="0"/>
              <a:buChar char="•"/>
            </a:pPr>
            <a:r>
              <a:rPr lang="fr-CA" sz="1800" dirty="0" smtClean="0"/>
              <a:t>Faire </a:t>
            </a:r>
            <a:r>
              <a:rPr lang="fr-CA" sz="1800" dirty="0"/>
              <a:t>ressortir la place qu’occupe la symbolique du </a:t>
            </a:r>
            <a:r>
              <a:rPr lang="fr-CA" sz="1800" dirty="0" smtClean="0"/>
              <a:t>sang</a:t>
            </a:r>
          </a:p>
          <a:p>
            <a:pPr lvl="1">
              <a:buFont typeface="Arial" pitchFamily="34" charset="0"/>
              <a:buChar char="•"/>
            </a:pPr>
            <a:r>
              <a:rPr lang="fr-CA" sz="1800" dirty="0" smtClean="0"/>
              <a:t>Examiner </a:t>
            </a:r>
            <a:r>
              <a:rPr lang="fr-CA" sz="1800" dirty="0"/>
              <a:t>les relations qui s’établissent entre </a:t>
            </a:r>
            <a:r>
              <a:rPr lang="fr-CA" sz="1800" dirty="0" smtClean="0"/>
              <a:t>receveurs-proches-médecins -d’autres </a:t>
            </a:r>
            <a:r>
              <a:rPr lang="fr-CA" sz="1800" dirty="0"/>
              <a:t>personnes </a:t>
            </a:r>
            <a:r>
              <a:rPr lang="fr-CA" sz="1800" dirty="0" smtClean="0"/>
              <a:t>impliquées</a:t>
            </a:r>
            <a:endParaRPr lang="fr-CA" sz="1800" dirty="0"/>
          </a:p>
        </p:txBody>
      </p:sp>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9926789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548679"/>
            <a:ext cx="6965245" cy="1080121"/>
          </a:xfrm>
        </p:spPr>
        <p:txBody>
          <a:bodyPr>
            <a:normAutofit/>
          </a:bodyPr>
          <a:lstStyle/>
          <a:p>
            <a:r>
              <a:rPr lang="fr-CA" sz="3200" b="1" dirty="0" smtClean="0">
                <a:effectLst>
                  <a:outerShdw blurRad="38100" dist="38100" dir="2700000" algn="tl">
                    <a:srgbClr val="000000">
                      <a:alpha val="43137"/>
                    </a:srgbClr>
                  </a:outerShdw>
                </a:effectLst>
              </a:rPr>
              <a:t>MÉTHODOLOGIE</a:t>
            </a:r>
            <a:endParaRPr lang="fr-CA"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custDataLst>
              <p:tags r:id="rId2"/>
            </p:custDataLst>
          </p:nvPr>
        </p:nvSpPr>
        <p:spPr>
          <a:xfrm>
            <a:off x="899592" y="1412776"/>
            <a:ext cx="7416824" cy="4536504"/>
          </a:xfrm>
        </p:spPr>
        <p:txBody>
          <a:bodyPr>
            <a:normAutofit lnSpcReduction="10000"/>
          </a:bodyPr>
          <a:lstStyle/>
          <a:p>
            <a:pPr>
              <a:buFont typeface="Wingdings" pitchFamily="2" charset="2"/>
              <a:buChar char="Ø"/>
            </a:pPr>
            <a:endParaRPr lang="fr-CA" sz="2000" b="1" dirty="0" smtClean="0">
              <a:solidFill>
                <a:srgbClr val="FFC000"/>
              </a:solidFill>
              <a:effectLst>
                <a:outerShdw blurRad="38100" dist="38100" dir="2700000" algn="tl">
                  <a:srgbClr val="000000">
                    <a:alpha val="43137"/>
                  </a:srgbClr>
                </a:outerShdw>
              </a:effectLst>
            </a:endParaRPr>
          </a:p>
          <a:p>
            <a:pPr>
              <a:buFont typeface="Wingdings" pitchFamily="2" charset="2"/>
              <a:buChar char="Ø"/>
            </a:pPr>
            <a:r>
              <a:rPr lang="fr-CA" sz="2000" b="1" dirty="0" smtClean="0">
                <a:solidFill>
                  <a:srgbClr val="FFC000"/>
                </a:solidFill>
                <a:effectLst>
                  <a:outerShdw blurRad="38100" dist="38100" dir="2700000" algn="tl">
                    <a:srgbClr val="000000">
                      <a:alpha val="43137"/>
                    </a:srgbClr>
                  </a:outerShdw>
                </a:effectLst>
              </a:rPr>
              <a:t>Méthodologie qualitative </a:t>
            </a:r>
          </a:p>
          <a:p>
            <a:pPr marL="0" indent="0">
              <a:buNone/>
            </a:pPr>
            <a:endParaRPr lang="fr-CA" sz="2000" dirty="0" smtClean="0"/>
          </a:p>
          <a:p>
            <a:pPr>
              <a:buFont typeface="Wingdings" pitchFamily="2" charset="2"/>
              <a:buChar char="Ø"/>
            </a:pPr>
            <a:r>
              <a:rPr lang="fr-CA" sz="2000" u="sng" dirty="0" smtClean="0"/>
              <a:t>Travail </a:t>
            </a:r>
            <a:r>
              <a:rPr lang="fr-CA" sz="2000" u="sng" dirty="0"/>
              <a:t>de terrain </a:t>
            </a:r>
            <a:r>
              <a:rPr lang="fr-CA" sz="2000" u="sng" dirty="0" smtClean="0"/>
              <a:t>ethnographique</a:t>
            </a:r>
            <a:r>
              <a:rPr lang="fr-CA" sz="2000" dirty="0" smtClean="0"/>
              <a:t>:</a:t>
            </a:r>
          </a:p>
          <a:p>
            <a:pPr lvl="1">
              <a:buFont typeface="Wingdings" pitchFamily="2" charset="2"/>
              <a:buChar char="Ø"/>
            </a:pPr>
            <a:r>
              <a:rPr lang="fr-CA" sz="1800" i="1" dirty="0" smtClean="0"/>
              <a:t>des </a:t>
            </a:r>
            <a:r>
              <a:rPr lang="fr-CA" sz="1800" i="1" dirty="0"/>
              <a:t>entretiens semi-dirigés en profondeur (44-54</a:t>
            </a:r>
            <a:r>
              <a:rPr lang="fr-CA" sz="1800" i="1" dirty="0" smtClean="0"/>
              <a:t>)</a:t>
            </a:r>
          </a:p>
          <a:p>
            <a:pPr lvl="1">
              <a:buFont typeface="Wingdings" pitchFamily="2" charset="2"/>
              <a:buChar char="Ø"/>
            </a:pPr>
            <a:r>
              <a:rPr lang="fr-CA" sz="1800" i="1" dirty="0" smtClean="0"/>
              <a:t>des </a:t>
            </a:r>
            <a:r>
              <a:rPr lang="fr-CA" sz="1800" i="1" dirty="0"/>
              <a:t>observations </a:t>
            </a:r>
            <a:r>
              <a:rPr lang="fr-CA" sz="1800" i="1" dirty="0" smtClean="0"/>
              <a:t>participantes </a:t>
            </a:r>
          </a:p>
          <a:p>
            <a:pPr lvl="1">
              <a:buFont typeface="Wingdings" pitchFamily="2" charset="2"/>
              <a:buChar char="Ø"/>
            </a:pPr>
            <a:r>
              <a:rPr lang="fr-CA" sz="1800" i="1" dirty="0" smtClean="0"/>
              <a:t>des </a:t>
            </a:r>
            <a:r>
              <a:rPr lang="fr-CA" sz="1800" i="1" dirty="0"/>
              <a:t>études de cas auprès de </a:t>
            </a:r>
            <a:r>
              <a:rPr lang="fr-CA" sz="1800" i="1" dirty="0" smtClean="0"/>
              <a:t>4 familles</a:t>
            </a:r>
            <a:endParaRPr lang="fr-CA" sz="1800" dirty="0"/>
          </a:p>
          <a:p>
            <a:pPr marL="365760" lvl="1" indent="0" algn="r">
              <a:buNone/>
            </a:pPr>
            <a:endParaRPr lang="fr-CA" sz="1600" b="1" dirty="0">
              <a:solidFill>
                <a:srgbClr val="7030A0"/>
              </a:solidFill>
            </a:endParaRPr>
          </a:p>
          <a:p>
            <a:pPr marL="365760" lvl="1" indent="0" algn="r">
              <a:buNone/>
            </a:pPr>
            <a:r>
              <a:rPr lang="fr-CA" sz="1600" b="1" dirty="0" smtClean="0">
                <a:solidFill>
                  <a:srgbClr val="7030A0"/>
                </a:solidFill>
              </a:rPr>
              <a:t>OU</a:t>
            </a:r>
            <a:r>
              <a:rPr lang="fr-CA" sz="1600" b="1" dirty="0">
                <a:solidFill>
                  <a:srgbClr val="7030A0"/>
                </a:solidFill>
              </a:rPr>
              <a:t>? </a:t>
            </a:r>
            <a:r>
              <a:rPr lang="fr-CA" sz="1600" dirty="0">
                <a:solidFill>
                  <a:schemeClr val="accent3">
                    <a:lumMod val="75000"/>
                  </a:schemeClr>
                </a:solidFill>
              </a:rPr>
              <a:t>Au CHU </a:t>
            </a:r>
            <a:r>
              <a:rPr lang="fr-CA" sz="1600" dirty="0" smtClean="0">
                <a:solidFill>
                  <a:schemeClr val="accent3">
                    <a:lumMod val="75000"/>
                  </a:schemeClr>
                </a:solidFill>
              </a:rPr>
              <a:t>Sainte-Justine, Montréal</a:t>
            </a:r>
            <a:r>
              <a:rPr lang="fr-CA" sz="1600" dirty="0">
                <a:solidFill>
                  <a:schemeClr val="accent3">
                    <a:lumMod val="75000"/>
                  </a:schemeClr>
                </a:solidFill>
              </a:rPr>
              <a:t>, </a:t>
            </a:r>
            <a:endParaRPr lang="fr-CA" sz="1600" dirty="0" smtClean="0">
              <a:solidFill>
                <a:schemeClr val="accent3">
                  <a:lumMod val="75000"/>
                </a:schemeClr>
              </a:solidFill>
            </a:endParaRPr>
          </a:p>
          <a:p>
            <a:pPr marL="365760" lvl="1" indent="0" algn="r">
              <a:buNone/>
            </a:pPr>
            <a:r>
              <a:rPr lang="fr-CA" sz="1600" dirty="0" smtClean="0">
                <a:solidFill>
                  <a:schemeClr val="accent3">
                    <a:lumMod val="75000"/>
                  </a:schemeClr>
                </a:solidFill>
              </a:rPr>
              <a:t>avec le GRTS: </a:t>
            </a:r>
            <a:r>
              <a:rPr lang="fr-CA" sz="1600" dirty="0">
                <a:solidFill>
                  <a:schemeClr val="accent3">
                    <a:lumMod val="75000"/>
                  </a:schemeClr>
                </a:solidFill>
              </a:rPr>
              <a:t>Groupe de recherche sur </a:t>
            </a:r>
          </a:p>
          <a:p>
            <a:pPr marL="365760" lvl="1" indent="0" algn="r">
              <a:buNone/>
            </a:pPr>
            <a:r>
              <a:rPr lang="fr-CA" sz="1600" dirty="0" smtClean="0">
                <a:solidFill>
                  <a:schemeClr val="accent3">
                    <a:lumMod val="75000"/>
                  </a:schemeClr>
                </a:solidFill>
              </a:rPr>
              <a:t> 			la transfusion sanguine, dirigé par le Dr</a:t>
            </a:r>
            <a:r>
              <a:rPr lang="fr-CA" sz="1600" dirty="0">
                <a:solidFill>
                  <a:schemeClr val="accent3">
                    <a:lumMod val="75000"/>
                  </a:schemeClr>
                </a:solidFill>
              </a:rPr>
              <a:t>. </a:t>
            </a:r>
            <a:r>
              <a:rPr lang="fr-CA" sz="1600" dirty="0" smtClean="0">
                <a:solidFill>
                  <a:schemeClr val="accent3">
                    <a:lumMod val="75000"/>
                  </a:schemeClr>
                </a:solidFill>
              </a:rPr>
              <a:t>			</a:t>
            </a:r>
            <a:r>
              <a:rPr lang="fr-CA" sz="1600" dirty="0" err="1" smtClean="0">
                <a:solidFill>
                  <a:schemeClr val="accent3">
                    <a:lumMod val="75000"/>
                  </a:schemeClr>
                </a:solidFill>
              </a:rPr>
              <a:t>J.Lacroix</a:t>
            </a:r>
            <a:r>
              <a:rPr lang="fr-CA" sz="1600" dirty="0">
                <a:solidFill>
                  <a:schemeClr val="accent3">
                    <a:lumMod val="75000"/>
                  </a:schemeClr>
                </a:solidFill>
              </a:rPr>
              <a:t>, </a:t>
            </a:r>
            <a:r>
              <a:rPr lang="fr-CA" sz="1600" dirty="0" smtClean="0">
                <a:solidFill>
                  <a:schemeClr val="accent3">
                    <a:lumMod val="75000"/>
                  </a:schemeClr>
                </a:solidFill>
              </a:rPr>
              <a:t>et composé par</a:t>
            </a:r>
            <a:r>
              <a:rPr lang="fr-CA" sz="1600" dirty="0">
                <a:solidFill>
                  <a:schemeClr val="accent3">
                    <a:lumMod val="75000"/>
                  </a:schemeClr>
                </a:solidFill>
              </a:rPr>
              <a:t>	</a:t>
            </a:r>
            <a:r>
              <a:rPr lang="fr-CA" sz="1600" dirty="0" err="1">
                <a:solidFill>
                  <a:schemeClr val="accent3">
                    <a:lumMod val="75000"/>
                  </a:schemeClr>
                </a:solidFill>
              </a:rPr>
              <a:t>S.Fortin</a:t>
            </a:r>
            <a:r>
              <a:rPr lang="fr-CA" sz="1600" dirty="0">
                <a:solidFill>
                  <a:schemeClr val="accent3">
                    <a:lumMod val="75000"/>
                  </a:schemeClr>
                </a:solidFill>
              </a:rPr>
              <a:t>, N. </a:t>
            </a:r>
            <a:r>
              <a:rPr lang="fr-CA" sz="1600" dirty="0" smtClean="0">
                <a:solidFill>
                  <a:schemeClr val="accent3">
                    <a:lumMod val="75000"/>
                  </a:schemeClr>
                </a:solidFill>
              </a:rPr>
              <a:t>			Robitaille</a:t>
            </a:r>
            <a:r>
              <a:rPr lang="fr-CA" sz="1600" dirty="0">
                <a:solidFill>
                  <a:schemeClr val="accent3">
                    <a:lumMod val="75000"/>
                  </a:schemeClr>
                </a:solidFill>
              </a:rPr>
              <a:t>, M. </a:t>
            </a:r>
            <a:r>
              <a:rPr lang="fr-CA" sz="1600" dirty="0" err="1">
                <a:solidFill>
                  <a:schemeClr val="accent3">
                    <a:lumMod val="75000"/>
                  </a:schemeClr>
                </a:solidFill>
              </a:rPr>
              <a:t>Tucci</a:t>
            </a:r>
            <a:r>
              <a:rPr lang="fr-CA" sz="1600" dirty="0">
                <a:solidFill>
                  <a:schemeClr val="accent3">
                    <a:lumMod val="75000"/>
                  </a:schemeClr>
                </a:solidFill>
              </a:rPr>
              <a:t>, F. </a:t>
            </a:r>
            <a:r>
              <a:rPr lang="fr-CA" sz="1600" dirty="0" smtClean="0">
                <a:solidFill>
                  <a:schemeClr val="accent3">
                    <a:lumMod val="75000"/>
                  </a:schemeClr>
                </a:solidFill>
              </a:rPr>
              <a:t>Gauvin</a:t>
            </a:r>
            <a:r>
              <a:rPr lang="fr-CA" sz="1600" dirty="0">
                <a:solidFill>
                  <a:schemeClr val="accent3">
                    <a:lumMod val="75000"/>
                  </a:schemeClr>
                </a:solidFill>
              </a:rPr>
              <a:t>, H. </a:t>
            </a:r>
            <a:r>
              <a:rPr lang="fr-CA" sz="1600" dirty="0" err="1" smtClean="0">
                <a:solidFill>
                  <a:schemeClr val="accent3">
                    <a:lumMod val="75000"/>
                  </a:schemeClr>
                </a:solidFill>
              </a:rPr>
              <a:t>Trottier</a:t>
            </a:r>
            <a:r>
              <a:rPr lang="fr-CA" sz="1600" dirty="0">
                <a:solidFill>
                  <a:schemeClr val="accent3">
                    <a:lumMod val="75000"/>
                  </a:schemeClr>
                </a:solidFill>
              </a:rPr>
              <a:t>.</a:t>
            </a:r>
            <a:r>
              <a:rPr lang="fr-CA" sz="1600" dirty="0" smtClean="0">
                <a:solidFill>
                  <a:schemeClr val="accent3">
                    <a:lumMod val="75000"/>
                  </a:schemeClr>
                </a:solidFill>
              </a:rPr>
              <a:t> 	 		</a:t>
            </a:r>
          </a:p>
          <a:p>
            <a:pPr marL="365760" lvl="1" indent="0" algn="r">
              <a:buNone/>
            </a:pPr>
            <a:r>
              <a:rPr lang="fr-CA" sz="1600" dirty="0" smtClean="0">
                <a:solidFill>
                  <a:schemeClr val="accent3">
                    <a:lumMod val="75000"/>
                  </a:schemeClr>
                </a:solidFill>
              </a:rPr>
              <a:t>Groupe de recherche financé par le FRSQ.</a:t>
            </a:r>
            <a:endParaRPr lang="fr-CA" sz="1600" dirty="0">
              <a:solidFill>
                <a:schemeClr val="accent3">
                  <a:lumMod val="75000"/>
                </a:schemeClr>
              </a:solidFill>
            </a:endParaRPr>
          </a:p>
          <a:p>
            <a:pPr lvl="1">
              <a:buFont typeface="Wingdings" pitchFamily="2" charset="2"/>
              <a:buChar char="Ø"/>
            </a:pPr>
            <a:endParaRPr lang="fr-CA" sz="1800" i="1" dirty="0" smtClean="0"/>
          </a:p>
        </p:txBody>
      </p:sp>
      <p:sp>
        <p:nvSpPr>
          <p:cNvPr id="4" name="Espace réservé du pied de page 3"/>
          <p:cNvSpPr>
            <a:spLocks noGrp="1"/>
          </p:cNvSpPr>
          <p:nvPr>
            <p:ph type="ftr" sz="quarter" idx="11"/>
          </p:nvPr>
        </p:nvSpPr>
        <p:spPr>
          <a:xfrm>
            <a:off x="914400" y="5809152"/>
            <a:ext cx="7330007"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83300269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548679"/>
            <a:ext cx="6965245" cy="1152129"/>
          </a:xfrm>
        </p:spPr>
        <p:txBody>
          <a:bodyPr>
            <a:normAutofit/>
          </a:bodyPr>
          <a:lstStyle/>
          <a:p>
            <a:r>
              <a:rPr lang="fr-CA" sz="3200" b="1" dirty="0">
                <a:effectLst>
                  <a:outerShdw blurRad="38100" dist="38100" dir="2700000" algn="tl">
                    <a:srgbClr val="000000">
                      <a:alpha val="43137"/>
                    </a:srgbClr>
                  </a:outerShdw>
                </a:effectLst>
              </a:rPr>
              <a:t>MÉTHODOLOGIE</a:t>
            </a:r>
          </a:p>
        </p:txBody>
      </p:sp>
      <p:sp>
        <p:nvSpPr>
          <p:cNvPr id="3" name="Espace réservé du contenu 2"/>
          <p:cNvSpPr>
            <a:spLocks noGrp="1"/>
          </p:cNvSpPr>
          <p:nvPr>
            <p:ph idx="1"/>
            <p:custDataLst>
              <p:tags r:id="rId2"/>
            </p:custDataLst>
          </p:nvPr>
        </p:nvSpPr>
        <p:spPr>
          <a:xfrm>
            <a:off x="1187624" y="1484784"/>
            <a:ext cx="6768752" cy="4536504"/>
          </a:xfrm>
        </p:spPr>
        <p:txBody>
          <a:bodyPr>
            <a:normAutofit/>
          </a:bodyPr>
          <a:lstStyle/>
          <a:p>
            <a:pPr marL="0" indent="0" algn="ctr">
              <a:buNone/>
            </a:pPr>
            <a:r>
              <a:rPr lang="fr-CA" sz="2000" u="sng" dirty="0" smtClean="0"/>
              <a:t>Population</a:t>
            </a:r>
            <a:r>
              <a:rPr lang="fr-CA" sz="2000" dirty="0" smtClean="0"/>
              <a:t>: </a:t>
            </a:r>
          </a:p>
          <a:p>
            <a:pPr marL="0" indent="0" algn="ctr">
              <a:buNone/>
            </a:pPr>
            <a:endParaRPr lang="fr-CA" dirty="0" smtClean="0"/>
          </a:p>
          <a:p>
            <a:pPr marL="365760" lvl="1" indent="0">
              <a:buNone/>
            </a:pPr>
            <a:r>
              <a:rPr lang="fr-CA" sz="2000" b="1" dirty="0" smtClean="0">
                <a:solidFill>
                  <a:schemeClr val="accent5"/>
                </a:solidFill>
              </a:rPr>
              <a:t>16 patients</a:t>
            </a:r>
            <a:r>
              <a:rPr lang="fr-CA" sz="2000" dirty="0"/>
              <a:t>, dont </a:t>
            </a:r>
            <a:r>
              <a:rPr lang="fr-CA" sz="2000" dirty="0" smtClean="0"/>
              <a:t>la </a:t>
            </a:r>
            <a:r>
              <a:rPr lang="fr-CA" sz="2000" dirty="0"/>
              <a:t>prise en charge médicale inclue </a:t>
            </a:r>
            <a:r>
              <a:rPr lang="fr-CA" sz="2000" dirty="0" smtClean="0"/>
              <a:t>la transfusion et leurs </a:t>
            </a:r>
            <a:r>
              <a:rPr lang="fr-CA" sz="2000" dirty="0"/>
              <a:t>proches </a:t>
            </a:r>
            <a:endParaRPr lang="fr-CA" sz="2000" dirty="0" smtClean="0"/>
          </a:p>
          <a:p>
            <a:pPr marL="685800" lvl="2" indent="0">
              <a:buNone/>
            </a:pPr>
            <a:r>
              <a:rPr lang="fr-CA" sz="1800" i="1" dirty="0" smtClean="0">
                <a:effectLst>
                  <a:outerShdw blurRad="38100" dist="38100" dir="2700000" algn="tl">
                    <a:srgbClr val="000000">
                      <a:alpha val="43137"/>
                    </a:srgbClr>
                  </a:outerShdw>
                </a:effectLst>
              </a:rPr>
              <a:t>= 8 patients en soins aigus </a:t>
            </a:r>
          </a:p>
          <a:p>
            <a:pPr marL="685800" lvl="2" indent="0">
              <a:buNone/>
            </a:pPr>
            <a:r>
              <a:rPr lang="fr-CA" sz="1800" i="1" dirty="0" smtClean="0">
                <a:effectLst>
                  <a:outerShdw blurRad="38100" dist="38100" dir="2700000" algn="tl">
                    <a:srgbClr val="000000">
                      <a:alpha val="43137"/>
                    </a:srgbClr>
                  </a:outerShdw>
                </a:effectLst>
              </a:rPr>
              <a:t>= 8 patients en hématooncologie </a:t>
            </a:r>
            <a:endParaRPr lang="fr-CA" sz="1800" i="1" dirty="0">
              <a:effectLst>
                <a:outerShdw blurRad="38100" dist="38100" dir="2700000" algn="tl">
                  <a:srgbClr val="000000">
                    <a:alpha val="43137"/>
                  </a:srgbClr>
                </a:outerShdw>
              </a:effectLst>
            </a:endParaRPr>
          </a:p>
          <a:p>
            <a:pPr marL="685800" lvl="2" indent="0">
              <a:buNone/>
            </a:pPr>
            <a:r>
              <a:rPr lang="fr-CA" sz="1800" i="1" dirty="0" smtClean="0">
                <a:effectLst>
                  <a:outerShdw blurRad="38100" dist="38100" dir="2700000" algn="tl">
                    <a:srgbClr val="000000">
                      <a:alpha val="43137"/>
                    </a:srgbClr>
                  </a:outerShdw>
                </a:effectLst>
              </a:rPr>
              <a:t>= Âge : 8-10 ans et  14-16 ans</a:t>
            </a:r>
          </a:p>
          <a:p>
            <a:pPr marL="685800" lvl="2" indent="0">
              <a:buNone/>
            </a:pPr>
            <a:endParaRPr lang="fr-CA" sz="1800" i="1" dirty="0" smtClean="0">
              <a:effectLst>
                <a:outerShdw blurRad="38100" dist="38100" dir="2700000" algn="tl">
                  <a:srgbClr val="000000">
                    <a:alpha val="43137"/>
                  </a:srgbClr>
                </a:outerShdw>
              </a:effectLst>
            </a:endParaRPr>
          </a:p>
          <a:p>
            <a:pPr marL="365760" lvl="1" indent="0">
              <a:buNone/>
            </a:pPr>
            <a:r>
              <a:rPr lang="fr-CA" sz="2000" b="1" dirty="0" smtClean="0">
                <a:solidFill>
                  <a:srgbClr val="7030A0"/>
                </a:solidFill>
              </a:rPr>
              <a:t>6 </a:t>
            </a:r>
            <a:r>
              <a:rPr lang="fr-CA" sz="2000" b="1" dirty="0">
                <a:solidFill>
                  <a:srgbClr val="7030A0"/>
                </a:solidFill>
              </a:rPr>
              <a:t>médecins</a:t>
            </a:r>
            <a:r>
              <a:rPr lang="fr-CA" sz="2000" dirty="0">
                <a:solidFill>
                  <a:srgbClr val="7030A0"/>
                </a:solidFill>
              </a:rPr>
              <a:t> </a:t>
            </a:r>
            <a:r>
              <a:rPr lang="fr-CA" sz="2000" dirty="0"/>
              <a:t>et d’autres professionnels de la santé impliqués dans la </a:t>
            </a:r>
            <a:r>
              <a:rPr lang="fr-CA" sz="2000" dirty="0" smtClean="0"/>
              <a:t>transfusion </a:t>
            </a:r>
            <a:r>
              <a:rPr lang="fr-CA" sz="2000" dirty="0"/>
              <a:t>de </a:t>
            </a:r>
            <a:r>
              <a:rPr lang="fr-CA" sz="2000" dirty="0" smtClean="0"/>
              <a:t>sang</a:t>
            </a:r>
          </a:p>
        </p:txBody>
      </p:sp>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8264811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548680"/>
            <a:ext cx="6965245" cy="1471387"/>
          </a:xfrm>
        </p:spPr>
        <p:txBody>
          <a:bodyPr>
            <a:normAutofit/>
          </a:bodyPr>
          <a:lstStyle/>
          <a:p>
            <a:r>
              <a:rPr lang="fr-CA" sz="3200" b="1" dirty="0">
                <a:effectLst>
                  <a:outerShdw blurRad="38100" dist="38100" dir="2700000" algn="tl">
                    <a:srgbClr val="000000">
                      <a:alpha val="43137"/>
                    </a:srgbClr>
                  </a:outerShdw>
                </a:effectLst>
              </a:rPr>
              <a:t>MÉTHODOLOGIE</a:t>
            </a:r>
          </a:p>
        </p:txBody>
      </p:sp>
      <p:sp>
        <p:nvSpPr>
          <p:cNvPr id="3" name="Espace réservé du contenu 2"/>
          <p:cNvSpPr>
            <a:spLocks noGrp="1"/>
          </p:cNvSpPr>
          <p:nvPr>
            <p:ph idx="1"/>
            <p:custDataLst>
              <p:tags r:id="rId2"/>
            </p:custDataLst>
          </p:nvPr>
        </p:nvSpPr>
        <p:spPr>
          <a:xfrm>
            <a:off x="971600" y="1556792"/>
            <a:ext cx="7416824" cy="4392488"/>
          </a:xfrm>
        </p:spPr>
        <p:txBody>
          <a:bodyPr>
            <a:normAutofit/>
          </a:bodyPr>
          <a:lstStyle/>
          <a:p>
            <a:pPr marL="0" indent="0" algn="ctr">
              <a:buNone/>
            </a:pPr>
            <a:endParaRPr lang="fr-CA" dirty="0"/>
          </a:p>
          <a:p>
            <a:pPr marL="0" indent="0" algn="ctr">
              <a:buNone/>
            </a:pPr>
            <a:endParaRPr lang="fr-CA" dirty="0" smtClean="0"/>
          </a:p>
          <a:p>
            <a:pPr marL="0" indent="0" algn="ctr">
              <a:buNone/>
            </a:pPr>
            <a:r>
              <a:rPr lang="fr-CA" sz="2000" dirty="0" smtClean="0"/>
              <a:t>Groupe </a:t>
            </a:r>
            <a:r>
              <a:rPr lang="fr-CA" sz="2000" dirty="0"/>
              <a:t>ethnique d’appartenance des </a:t>
            </a:r>
            <a:r>
              <a:rPr lang="fr-CA" sz="2000" dirty="0" smtClean="0"/>
              <a:t>familles:</a:t>
            </a:r>
          </a:p>
          <a:p>
            <a:pPr marL="0" indent="0" algn="ctr">
              <a:buNone/>
            </a:pPr>
            <a:endParaRPr lang="fr-CA" sz="2000" dirty="0" smtClean="0"/>
          </a:p>
          <a:p>
            <a:pPr marL="365760" lvl="1" indent="0">
              <a:buNone/>
            </a:pPr>
            <a:r>
              <a:rPr lang="fr-CA" sz="2000" i="1" dirty="0" smtClean="0">
                <a:effectLst>
                  <a:outerShdw blurRad="38100" dist="38100" dir="2700000" algn="tl">
                    <a:srgbClr val="000000">
                      <a:alpha val="43137"/>
                    </a:srgbClr>
                  </a:outerShdw>
                </a:effectLst>
              </a:rPr>
              <a:t>= </a:t>
            </a:r>
            <a:r>
              <a:rPr lang="fr-CA" sz="2000" i="1" dirty="0" smtClean="0">
                <a:solidFill>
                  <a:srgbClr val="0070C0"/>
                </a:solidFill>
                <a:effectLst>
                  <a:outerShdw blurRad="38100" dist="38100" dir="2700000" algn="tl">
                    <a:srgbClr val="000000">
                      <a:alpha val="43137"/>
                    </a:srgbClr>
                  </a:outerShdw>
                </a:effectLst>
              </a:rPr>
              <a:t>4 </a:t>
            </a:r>
            <a:r>
              <a:rPr lang="fr-CA" sz="2000" i="1" dirty="0">
                <a:solidFill>
                  <a:srgbClr val="0070C0"/>
                </a:solidFill>
                <a:effectLst>
                  <a:outerShdw blurRad="38100" dist="38100" dir="2700000" algn="tl">
                    <a:srgbClr val="000000">
                      <a:alpha val="43137"/>
                    </a:srgbClr>
                  </a:outerShdw>
                </a:effectLst>
              </a:rPr>
              <a:t>enfants et familles </a:t>
            </a:r>
            <a:r>
              <a:rPr lang="fr-CA" sz="2000" i="1" dirty="0" smtClean="0">
                <a:solidFill>
                  <a:srgbClr val="0070C0"/>
                </a:solidFill>
                <a:effectLst>
                  <a:outerShdw blurRad="38100" dist="38100" dir="2700000" algn="tl">
                    <a:srgbClr val="000000">
                      <a:alpha val="43137"/>
                    </a:srgbClr>
                  </a:outerShdw>
                </a:effectLst>
              </a:rPr>
              <a:t>franco-québécoises </a:t>
            </a:r>
          </a:p>
          <a:p>
            <a:pPr marL="365760" lvl="1" indent="0">
              <a:buNone/>
            </a:pPr>
            <a:r>
              <a:rPr lang="fr-CA" sz="2000" dirty="0" smtClean="0"/>
              <a:t>= </a:t>
            </a:r>
            <a:r>
              <a:rPr lang="fr-CA" sz="2000" dirty="0" smtClean="0">
                <a:solidFill>
                  <a:srgbClr val="FF0000"/>
                </a:solidFill>
              </a:rPr>
              <a:t>4 familles </a:t>
            </a:r>
            <a:r>
              <a:rPr lang="fr-CA" sz="2000" dirty="0">
                <a:solidFill>
                  <a:srgbClr val="FF0000"/>
                </a:solidFill>
              </a:rPr>
              <a:t>originaires de l’Haïti </a:t>
            </a:r>
            <a:endParaRPr lang="fr-CA" sz="2000" dirty="0" smtClean="0">
              <a:solidFill>
                <a:srgbClr val="FF0000"/>
              </a:solidFill>
            </a:endParaRPr>
          </a:p>
          <a:p>
            <a:pPr marL="365760" lvl="1" indent="0">
              <a:buNone/>
            </a:pPr>
            <a:r>
              <a:rPr lang="fr-CA" sz="2000" i="1" dirty="0" smtClean="0">
                <a:effectLst>
                  <a:outerShdw blurRad="38100" dist="38100" dir="2700000" algn="tl">
                    <a:srgbClr val="000000">
                      <a:alpha val="43137"/>
                    </a:srgbClr>
                  </a:outerShdw>
                </a:effectLst>
              </a:rPr>
              <a:t>= </a:t>
            </a:r>
            <a:r>
              <a:rPr lang="fr-CA" sz="2000" i="1" dirty="0" smtClean="0">
                <a:solidFill>
                  <a:srgbClr val="00B050"/>
                </a:solidFill>
                <a:effectLst>
                  <a:outerShdw blurRad="38100" dist="38100" dir="2700000" algn="tl">
                    <a:srgbClr val="000000">
                      <a:alpha val="43137"/>
                    </a:srgbClr>
                  </a:outerShdw>
                </a:effectLst>
              </a:rPr>
              <a:t>4 familles </a:t>
            </a:r>
            <a:r>
              <a:rPr lang="fr-CA" sz="2000" i="1" dirty="0">
                <a:solidFill>
                  <a:srgbClr val="00B050"/>
                </a:solidFill>
                <a:effectLst>
                  <a:outerShdw blurRad="38100" dist="38100" dir="2700000" algn="tl">
                    <a:srgbClr val="000000">
                      <a:alpha val="43137"/>
                    </a:srgbClr>
                  </a:outerShdw>
                </a:effectLst>
              </a:rPr>
              <a:t>de l’Amérique latine</a:t>
            </a:r>
            <a:r>
              <a:rPr lang="fr-CA" sz="2000" dirty="0">
                <a:solidFill>
                  <a:srgbClr val="00B050"/>
                </a:solidFill>
              </a:rPr>
              <a:t> </a:t>
            </a:r>
            <a:endParaRPr lang="fr-CA" sz="2000" dirty="0" smtClean="0">
              <a:solidFill>
                <a:srgbClr val="00B050"/>
              </a:solidFill>
            </a:endParaRPr>
          </a:p>
          <a:p>
            <a:pPr marL="365760" lvl="1" indent="0">
              <a:buNone/>
            </a:pPr>
            <a:r>
              <a:rPr lang="fr-CA" sz="2000" dirty="0" smtClean="0"/>
              <a:t>= </a:t>
            </a:r>
            <a:r>
              <a:rPr lang="fr-CA" sz="2000" dirty="0" smtClean="0">
                <a:solidFill>
                  <a:schemeClr val="accent5">
                    <a:lumMod val="75000"/>
                  </a:schemeClr>
                </a:solidFill>
              </a:rPr>
              <a:t>4 familles des </a:t>
            </a:r>
            <a:r>
              <a:rPr lang="fr-CA" sz="2000" dirty="0">
                <a:solidFill>
                  <a:schemeClr val="accent5">
                    <a:lumMod val="75000"/>
                  </a:schemeClr>
                </a:solidFill>
              </a:rPr>
              <a:t>Premières </a:t>
            </a:r>
            <a:r>
              <a:rPr lang="fr-CA" sz="2000" dirty="0" smtClean="0">
                <a:solidFill>
                  <a:schemeClr val="accent5">
                    <a:lumMod val="75000"/>
                  </a:schemeClr>
                </a:solidFill>
              </a:rPr>
              <a:t>Nations</a:t>
            </a:r>
          </a:p>
          <a:p>
            <a:pPr lvl="1">
              <a:buFont typeface="Wingdings" pitchFamily="2" charset="2"/>
              <a:buChar char="Ø"/>
            </a:pPr>
            <a:endParaRPr lang="fr-CA" dirty="0"/>
          </a:p>
          <a:p>
            <a:pPr lvl="1">
              <a:buFont typeface="Wingdings" pitchFamily="2" charset="2"/>
              <a:buChar char="Ø"/>
            </a:pPr>
            <a:endParaRPr lang="fr-CA" dirty="0" smtClean="0"/>
          </a:p>
        </p:txBody>
      </p:sp>
      <p:sp>
        <p:nvSpPr>
          <p:cNvPr id="4" name="Espace réservé du pied de page 3"/>
          <p:cNvSpPr>
            <a:spLocks noGrp="1"/>
          </p:cNvSpPr>
          <p:nvPr>
            <p:ph type="ftr" sz="quarter" idx="11"/>
          </p:nvPr>
        </p:nvSpPr>
        <p:spPr>
          <a:xfrm>
            <a:off x="914400" y="5809152"/>
            <a:ext cx="7474023"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18976453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548680"/>
            <a:ext cx="6965245" cy="1224137"/>
          </a:xfrm>
        </p:spPr>
        <p:txBody>
          <a:bodyPr>
            <a:normAutofit/>
          </a:bodyPr>
          <a:lstStyle/>
          <a:p>
            <a:r>
              <a:rPr lang="fr-CA" sz="3200" b="1" dirty="0" smtClean="0">
                <a:effectLst>
                  <a:outerShdw blurRad="38100" dist="38100" dir="2700000" algn="tl">
                    <a:srgbClr val="000000">
                      <a:alpha val="43137"/>
                    </a:srgbClr>
                  </a:outerShdw>
                </a:effectLst>
              </a:rPr>
              <a:t>RÉSULTATS</a:t>
            </a:r>
            <a:endParaRPr lang="fr-CA"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custDataLst>
              <p:tags r:id="rId2"/>
            </p:custDataLst>
          </p:nvPr>
        </p:nvSpPr>
        <p:spPr>
          <a:xfrm>
            <a:off x="1259632" y="1412776"/>
            <a:ext cx="7056784" cy="4536504"/>
          </a:xfrm>
        </p:spPr>
        <p:txBody>
          <a:bodyPr>
            <a:normAutofit/>
          </a:bodyPr>
          <a:lstStyle/>
          <a:p>
            <a:pPr>
              <a:buFont typeface="Wingdings" pitchFamily="2" charset="2"/>
              <a:buChar char="Ø"/>
            </a:pPr>
            <a:endParaRPr lang="fr-CA" dirty="0" smtClean="0"/>
          </a:p>
          <a:p>
            <a:pPr>
              <a:buFont typeface="Wingdings" pitchFamily="2" charset="2"/>
              <a:buChar char="Ø"/>
            </a:pPr>
            <a:r>
              <a:rPr lang="fr-CA" sz="2000" dirty="0" smtClean="0">
                <a:solidFill>
                  <a:schemeClr val="accent1">
                    <a:lumMod val="75000"/>
                  </a:schemeClr>
                </a:solidFill>
                <a:effectLst>
                  <a:outerShdw blurRad="38100" dist="38100" dir="2700000" algn="tl">
                    <a:srgbClr val="000000">
                      <a:alpha val="43137"/>
                    </a:srgbClr>
                  </a:outerShdw>
                </a:effectLst>
              </a:rPr>
              <a:t>Étude pilote précédant le travail de terrain:</a:t>
            </a:r>
          </a:p>
          <a:p>
            <a:pPr marL="0" indent="0">
              <a:buNone/>
            </a:pPr>
            <a:r>
              <a:rPr lang="fr-CA" sz="2000" dirty="0" smtClean="0"/>
              <a:t>	</a:t>
            </a:r>
            <a:r>
              <a:rPr lang="fr-CA" sz="2000" u="sng" dirty="0" smtClean="0"/>
              <a:t>14 </a:t>
            </a:r>
            <a:r>
              <a:rPr lang="fr-CA" sz="2000" u="sng" dirty="0"/>
              <a:t>entrevues </a:t>
            </a:r>
            <a:r>
              <a:rPr lang="fr-CA" sz="2000" u="sng" dirty="0" smtClean="0"/>
              <a:t>familiales </a:t>
            </a:r>
            <a:r>
              <a:rPr lang="fr-CA" sz="2000" dirty="0" smtClean="0"/>
              <a:t>= </a:t>
            </a:r>
            <a:r>
              <a:rPr lang="fr-CA" sz="2000" i="1" dirty="0"/>
              <a:t>23 répondants </a:t>
            </a:r>
            <a:endParaRPr lang="fr-CA" sz="2000" i="1" dirty="0" smtClean="0"/>
          </a:p>
          <a:p>
            <a:pPr marL="0" indent="0">
              <a:buNone/>
            </a:pPr>
            <a:r>
              <a:rPr lang="fr-CA" sz="2000" i="1" dirty="0" smtClean="0"/>
              <a:t>	(18 </a:t>
            </a:r>
            <a:r>
              <a:rPr lang="fr-CA" sz="2000" i="1" dirty="0"/>
              <a:t>parents et 5 </a:t>
            </a:r>
            <a:r>
              <a:rPr lang="fr-CA" sz="2000" i="1" dirty="0" smtClean="0"/>
              <a:t>enfants)</a:t>
            </a:r>
          </a:p>
          <a:p>
            <a:pPr marL="0" indent="0">
              <a:buNone/>
            </a:pPr>
            <a:r>
              <a:rPr lang="fr-CA" sz="2000" dirty="0"/>
              <a:t>	</a:t>
            </a:r>
            <a:r>
              <a:rPr lang="fr-CA" sz="2000" u="sng" dirty="0" smtClean="0"/>
              <a:t>16 entrevues au personnel soignant</a:t>
            </a:r>
          </a:p>
          <a:p>
            <a:pPr marL="0" indent="0">
              <a:buNone/>
            </a:pPr>
            <a:endParaRPr lang="en-CA" u="sng" dirty="0"/>
          </a:p>
          <a:p>
            <a:pPr>
              <a:buFont typeface="Wingdings" pitchFamily="2" charset="2"/>
              <a:buChar char="Ø"/>
            </a:pPr>
            <a:r>
              <a:rPr lang="fr-CA" sz="1800" dirty="0">
                <a:solidFill>
                  <a:schemeClr val="bg2">
                    <a:lumMod val="25000"/>
                  </a:schemeClr>
                </a:solidFill>
              </a:rPr>
              <a:t>Cette </a:t>
            </a:r>
            <a:r>
              <a:rPr lang="fr-CA" sz="1800" dirty="0" smtClean="0">
                <a:solidFill>
                  <a:schemeClr val="bg2">
                    <a:lumMod val="25000"/>
                  </a:schemeClr>
                </a:solidFill>
              </a:rPr>
              <a:t>étude a </a:t>
            </a:r>
            <a:r>
              <a:rPr lang="fr-CA" sz="1800" dirty="0">
                <a:solidFill>
                  <a:schemeClr val="bg2">
                    <a:lumMod val="25000"/>
                  </a:schemeClr>
                </a:solidFill>
              </a:rPr>
              <a:t>été menée par les anthropologues </a:t>
            </a:r>
            <a:r>
              <a:rPr lang="fr-CA" sz="1800" dirty="0" smtClean="0">
                <a:solidFill>
                  <a:schemeClr val="bg2">
                    <a:lumMod val="25000"/>
                  </a:schemeClr>
                </a:solidFill>
              </a:rPr>
              <a:t> M</a:t>
            </a:r>
            <a:r>
              <a:rPr lang="fr-CA" sz="1800" dirty="0">
                <a:solidFill>
                  <a:schemeClr val="bg2">
                    <a:lumMod val="25000"/>
                  </a:schemeClr>
                </a:solidFill>
              </a:rPr>
              <a:t>. Latreille et S. Fortin et le Groupe de </a:t>
            </a:r>
            <a:r>
              <a:rPr lang="fr-CA" sz="1800" dirty="0" smtClean="0">
                <a:solidFill>
                  <a:schemeClr val="bg2">
                    <a:lumMod val="25000"/>
                  </a:schemeClr>
                </a:solidFill>
              </a:rPr>
              <a:t>recherche sur </a:t>
            </a:r>
            <a:r>
              <a:rPr lang="fr-CA" sz="1800" dirty="0">
                <a:solidFill>
                  <a:schemeClr val="bg2">
                    <a:lumMod val="25000"/>
                  </a:schemeClr>
                </a:solidFill>
              </a:rPr>
              <a:t>la </a:t>
            </a:r>
            <a:r>
              <a:rPr lang="fr-CA" sz="1800" dirty="0" smtClean="0">
                <a:solidFill>
                  <a:schemeClr val="bg2">
                    <a:lumMod val="25000"/>
                  </a:schemeClr>
                </a:solidFill>
              </a:rPr>
              <a:t>transfusion sanguine </a:t>
            </a:r>
            <a:r>
              <a:rPr lang="fr-CA" sz="1800" dirty="0">
                <a:solidFill>
                  <a:schemeClr val="bg2">
                    <a:lumMod val="25000"/>
                  </a:schemeClr>
                </a:solidFill>
              </a:rPr>
              <a:t>(GRTS) dans les départements de soins intensifs et </a:t>
            </a:r>
            <a:r>
              <a:rPr lang="fr-CA" sz="1800" dirty="0" smtClean="0">
                <a:solidFill>
                  <a:schemeClr val="bg2">
                    <a:lumMod val="25000"/>
                  </a:schemeClr>
                </a:solidFill>
              </a:rPr>
              <a:t>d’hématooncologie </a:t>
            </a:r>
            <a:r>
              <a:rPr lang="fr-CA" sz="1800" dirty="0">
                <a:solidFill>
                  <a:schemeClr val="bg2">
                    <a:lumMod val="25000"/>
                  </a:schemeClr>
                </a:solidFill>
              </a:rPr>
              <a:t>du CHU Sainte-Justine entre 2009 et </a:t>
            </a:r>
            <a:r>
              <a:rPr lang="fr-CA" sz="1800" dirty="0" smtClean="0">
                <a:solidFill>
                  <a:schemeClr val="bg2">
                    <a:lumMod val="25000"/>
                  </a:schemeClr>
                </a:solidFill>
              </a:rPr>
              <a:t> 2010</a:t>
            </a:r>
            <a:endParaRPr lang="fr-CA" sz="1800" u="sng" dirty="0">
              <a:solidFill>
                <a:schemeClr val="bg2">
                  <a:lumMod val="25000"/>
                </a:schemeClr>
              </a:solidFill>
            </a:endParaRPr>
          </a:p>
        </p:txBody>
      </p:sp>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6390939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980728"/>
            <a:ext cx="6965245" cy="936104"/>
          </a:xfrm>
        </p:spPr>
        <p:txBody>
          <a:bodyPr>
            <a:normAutofit fontScale="90000"/>
          </a:bodyPr>
          <a:lstStyle/>
          <a:p>
            <a:r>
              <a:rPr lang="fr-CA" sz="3600" b="1" dirty="0" smtClean="0">
                <a:effectLst>
                  <a:outerShdw blurRad="38100" dist="38100" dir="2700000" algn="tl">
                    <a:srgbClr val="000000">
                      <a:alpha val="43137"/>
                    </a:srgbClr>
                  </a:outerShdw>
                </a:effectLst>
              </a:rPr>
              <a:t>RÉSULTATS</a:t>
            </a:r>
            <a:r>
              <a:rPr lang="fr-CA" sz="3200" dirty="0" smtClean="0"/>
              <a:t/>
            </a:r>
            <a:br>
              <a:rPr lang="fr-CA" sz="3200" dirty="0" smtClean="0"/>
            </a:br>
            <a:r>
              <a:rPr lang="fr-CA" sz="2700" dirty="0" smtClean="0"/>
              <a:t>Étude pilote</a:t>
            </a:r>
            <a:endParaRPr lang="fr-CA" sz="2700" dirty="0"/>
          </a:p>
        </p:txBody>
      </p:sp>
      <p:sp>
        <p:nvSpPr>
          <p:cNvPr id="3" name="Espace réservé du contenu 2"/>
          <p:cNvSpPr>
            <a:spLocks noGrp="1"/>
          </p:cNvSpPr>
          <p:nvPr>
            <p:ph idx="1"/>
            <p:custDataLst>
              <p:tags r:id="rId2"/>
            </p:custDataLst>
          </p:nvPr>
        </p:nvSpPr>
        <p:spPr>
          <a:xfrm>
            <a:off x="1259632" y="1700808"/>
            <a:ext cx="6696744" cy="4176464"/>
          </a:xfrm>
        </p:spPr>
        <p:txBody>
          <a:bodyPr>
            <a:normAutofit/>
          </a:bodyPr>
          <a:lstStyle/>
          <a:p>
            <a:pPr marL="0" indent="0">
              <a:buNone/>
            </a:pPr>
            <a:endParaRPr lang="fr-CA" dirty="0"/>
          </a:p>
          <a:p>
            <a:pPr marL="0" indent="0">
              <a:buNone/>
            </a:pPr>
            <a:r>
              <a:rPr lang="fr-CA" sz="2000" u="sng" dirty="0" smtClean="0"/>
              <a:t>Genre </a:t>
            </a:r>
            <a:r>
              <a:rPr lang="fr-CA" sz="2000" u="sng" dirty="0"/>
              <a:t>: </a:t>
            </a:r>
            <a:r>
              <a:rPr lang="fr-CA" sz="2000" dirty="0"/>
              <a:t>	</a:t>
            </a:r>
            <a:endParaRPr lang="fr-CA" sz="2000" dirty="0" smtClean="0"/>
          </a:p>
          <a:p>
            <a:pPr marL="0" indent="0">
              <a:buNone/>
            </a:pPr>
            <a:endParaRPr lang="fr-CA" sz="2000" dirty="0" smtClean="0"/>
          </a:p>
          <a:p>
            <a:pPr marL="0" indent="0">
              <a:buNone/>
            </a:pPr>
            <a:r>
              <a:rPr lang="fr-CA" sz="2000" dirty="0"/>
              <a:t>	</a:t>
            </a:r>
            <a:r>
              <a:rPr lang="fr-CA" sz="2000" dirty="0" smtClean="0"/>
              <a:t>	</a:t>
            </a:r>
            <a:r>
              <a:rPr lang="fr-CA" sz="2000" dirty="0" smtClean="0">
                <a:solidFill>
                  <a:srgbClr val="002060"/>
                </a:solidFill>
                <a:effectLst>
                  <a:outerShdw blurRad="38100" dist="38100" dir="2700000" algn="tl">
                    <a:srgbClr val="000000">
                      <a:alpha val="43137"/>
                    </a:srgbClr>
                  </a:outerShdw>
                </a:effectLst>
              </a:rPr>
              <a:t>10 </a:t>
            </a:r>
            <a:r>
              <a:rPr lang="fr-CA" sz="2000" dirty="0">
                <a:solidFill>
                  <a:srgbClr val="002060"/>
                </a:solidFill>
                <a:effectLst>
                  <a:outerShdw blurRad="38100" dist="38100" dir="2700000" algn="tl">
                    <a:srgbClr val="000000">
                      <a:alpha val="43137"/>
                    </a:srgbClr>
                  </a:outerShdw>
                </a:effectLst>
              </a:rPr>
              <a:t>femmes</a:t>
            </a:r>
            <a:r>
              <a:rPr lang="fr-CA" sz="2000" dirty="0"/>
              <a:t>	</a:t>
            </a:r>
            <a:r>
              <a:rPr lang="fr-CA" sz="2000" dirty="0" smtClean="0"/>
              <a:t>      </a:t>
            </a:r>
            <a:r>
              <a:rPr lang="fr-CA" sz="2000" dirty="0" smtClean="0">
                <a:solidFill>
                  <a:srgbClr val="C00000"/>
                </a:solidFill>
                <a:effectLst>
                  <a:outerShdw blurRad="38100" dist="38100" dir="2700000" algn="tl">
                    <a:srgbClr val="000000">
                      <a:alpha val="43137"/>
                    </a:srgbClr>
                  </a:outerShdw>
                </a:effectLst>
              </a:rPr>
              <a:t>8 hommes</a:t>
            </a:r>
          </a:p>
          <a:p>
            <a:pPr marL="0" indent="0">
              <a:buNone/>
            </a:pPr>
            <a:endParaRPr lang="fr-CA" dirty="0">
              <a:solidFill>
                <a:srgbClr val="C00000"/>
              </a:solidFill>
              <a:effectLst>
                <a:outerShdw blurRad="38100" dist="38100" dir="2700000" algn="tl">
                  <a:srgbClr val="000000">
                    <a:alpha val="43137"/>
                  </a:srgbClr>
                </a:outerShdw>
              </a:effectLst>
            </a:endParaRPr>
          </a:p>
          <a:p>
            <a:endParaRPr lang="fr-CA" dirty="0"/>
          </a:p>
          <a:p>
            <a:pPr marL="0" indent="0">
              <a:buNone/>
            </a:pPr>
            <a:endParaRPr lang="fr-CA" dirty="0"/>
          </a:p>
          <a:p>
            <a:endParaRPr lang="fr-CA" dirty="0"/>
          </a:p>
        </p:txBody>
      </p:sp>
      <p:pic>
        <p:nvPicPr>
          <p:cNvPr id="1026" name="Picture 2"/>
          <p:cNvPicPr>
            <a:picLocks noChangeAspect="1" noChangeArrowheads="1"/>
          </p:cNvPicPr>
          <p:nvPr>
            <p:custDataLst>
              <p:tags r:id="rId3"/>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3419872" y="3861048"/>
            <a:ext cx="3456384" cy="151216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330007"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421389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5023" y="692697"/>
            <a:ext cx="6965245" cy="1080120"/>
          </a:xfrm>
        </p:spPr>
        <p:txBody>
          <a:bodyPr>
            <a:normAutofit fontScale="90000"/>
          </a:bodyPr>
          <a:lstStyle/>
          <a:p>
            <a:r>
              <a:rPr lang="fr-CA" sz="3100" b="1" dirty="0">
                <a:effectLst>
                  <a:outerShdw blurRad="38100" dist="38100" dir="2700000" algn="tl">
                    <a:srgbClr val="000000">
                      <a:alpha val="43137"/>
                    </a:srgbClr>
                  </a:outerShdw>
                </a:effectLst>
              </a:rPr>
              <a:t>RÉSULTATS</a:t>
            </a:r>
            <a:r>
              <a:rPr lang="fr-CA" dirty="0"/>
              <a:t/>
            </a:r>
            <a:br>
              <a:rPr lang="fr-CA" dirty="0"/>
            </a:br>
            <a:r>
              <a:rPr lang="fr-CA" sz="2400" dirty="0"/>
              <a:t>Étude </a:t>
            </a:r>
            <a:r>
              <a:rPr lang="fr-CA" sz="2400" dirty="0" smtClean="0"/>
              <a:t>pilote</a:t>
            </a:r>
            <a:br>
              <a:rPr lang="fr-CA" sz="2400" dirty="0" smtClean="0"/>
            </a:br>
            <a:r>
              <a:rPr lang="fr-CA" sz="2400" i="1" dirty="0" smtClean="0">
                <a:effectLst>
                  <a:outerShdw blurRad="38100" dist="38100" dir="2700000" algn="tl">
                    <a:srgbClr val="000000">
                      <a:alpha val="43137"/>
                    </a:srgbClr>
                  </a:outerShdw>
                </a:effectLst>
              </a:rPr>
              <a:t>Profil sociodémographique de 18 répondants</a:t>
            </a:r>
            <a:endParaRPr lang="fr-CA" sz="2400" i="1" dirty="0">
              <a:effectLst>
                <a:outerShdw blurRad="38100" dist="38100" dir="2700000" algn="tl">
                  <a:srgbClr val="000000">
                    <a:alpha val="43137"/>
                  </a:srgbClr>
                </a:outerShdw>
              </a:effectLst>
            </a:endParaRPr>
          </a:p>
        </p:txBody>
      </p:sp>
      <p:graphicFrame>
        <p:nvGraphicFramePr>
          <p:cNvPr id="4" name="Espace réservé du contenu 3"/>
          <p:cNvGraphicFramePr>
            <a:graphicFrameLocks noGrp="1"/>
          </p:cNvGraphicFramePr>
          <p:nvPr>
            <p:ph idx="1"/>
            <p:custDataLst>
              <p:tags r:id="rId2"/>
            </p:custDataLst>
            <p:extLst>
              <p:ext uri="{D42A27DB-BD31-4B8C-83A1-F6EECF244321}">
                <p14:modId xmlns="" xmlns:p14="http://schemas.microsoft.com/office/powerpoint/2010/main" val="742272830"/>
              </p:ext>
            </p:extLst>
          </p:nvPr>
        </p:nvGraphicFramePr>
        <p:xfrm>
          <a:off x="1043608" y="1916832"/>
          <a:ext cx="7200800" cy="4032449"/>
        </p:xfrm>
        <a:graphic>
          <a:graphicData uri="http://schemas.openxmlformats.org/drawingml/2006/chart">
            <c:chart xmlns:c="http://schemas.openxmlformats.org/drawingml/2006/chart" xmlns:r="http://schemas.openxmlformats.org/officeDocument/2006/relationships" r:id="rId4"/>
          </a:graphicData>
        </a:graphic>
      </p:graphicFrame>
      <p:sp>
        <p:nvSpPr>
          <p:cNvPr id="3" name="Espace réservé du pied de page 2"/>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Tree>
    <p:extLst>
      <p:ext uri="{BB962C8B-B14F-4D97-AF65-F5344CB8AC3E}">
        <p14:creationId xmlns="" xmlns:p14="http://schemas.microsoft.com/office/powerpoint/2010/main" val="31843134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20688"/>
            <a:ext cx="6965245" cy="1296145"/>
          </a:xfrm>
        </p:spPr>
        <p:txBody>
          <a:bodyPr>
            <a:normAutofit fontScale="90000"/>
          </a:bodyPr>
          <a:lstStyle/>
          <a:p>
            <a:r>
              <a:rPr lang="fr-CA" sz="3600" b="1" dirty="0">
                <a:effectLst>
                  <a:outerShdw blurRad="38100" dist="38100" dir="2700000" algn="tl">
                    <a:srgbClr val="000000">
                      <a:alpha val="43137"/>
                    </a:srgbClr>
                  </a:outerShdw>
                </a:effectLst>
              </a:rPr>
              <a:t>RÉSULTATS</a:t>
            </a:r>
            <a:r>
              <a:rPr lang="fr-CA" dirty="0"/>
              <a:t/>
            </a:r>
            <a:br>
              <a:rPr lang="fr-CA" dirty="0"/>
            </a:br>
            <a:r>
              <a:rPr lang="fr-CA" sz="2400" dirty="0"/>
              <a:t>Étude pilote</a:t>
            </a:r>
            <a:br>
              <a:rPr lang="fr-CA" sz="2400" dirty="0"/>
            </a:br>
            <a:r>
              <a:rPr lang="fr-CA" sz="2400" i="1" dirty="0">
                <a:effectLst>
                  <a:outerShdw blurRad="38100" dist="38100" dir="2700000" algn="tl">
                    <a:srgbClr val="000000">
                      <a:alpha val="43137"/>
                    </a:srgbClr>
                  </a:outerShdw>
                </a:effectLst>
              </a:rPr>
              <a:t>Profil sociodémographique de 18 répondants</a:t>
            </a:r>
          </a:p>
        </p:txBody>
      </p:sp>
      <p:sp>
        <p:nvSpPr>
          <p:cNvPr id="3" name="Espace réservé du contenu 2"/>
          <p:cNvSpPr>
            <a:spLocks noGrp="1"/>
          </p:cNvSpPr>
          <p:nvPr>
            <p:ph idx="1"/>
            <p:custDataLst>
              <p:tags r:id="rId2"/>
            </p:custDataLst>
          </p:nvPr>
        </p:nvSpPr>
        <p:spPr>
          <a:xfrm>
            <a:off x="1403648" y="1916832"/>
            <a:ext cx="6480720" cy="4176464"/>
          </a:xfrm>
        </p:spPr>
        <p:txBody>
          <a:bodyPr/>
          <a:lstStyle/>
          <a:p>
            <a:pPr marL="0" indent="0">
              <a:buNone/>
            </a:pPr>
            <a:endParaRPr lang="fr-CA" dirty="0" smtClean="0">
              <a:solidFill>
                <a:srgbClr val="6600CC"/>
              </a:solidFill>
              <a:effectLst>
                <a:outerShdw blurRad="38100" dist="38100" dir="2700000" algn="tl">
                  <a:srgbClr val="000000">
                    <a:alpha val="43137"/>
                  </a:srgbClr>
                </a:outerShdw>
              </a:effectLst>
            </a:endParaRPr>
          </a:p>
          <a:p>
            <a:pPr marL="0" indent="0">
              <a:buNone/>
            </a:pPr>
            <a:r>
              <a:rPr lang="fr-CA" sz="2000" dirty="0" smtClean="0">
                <a:effectLst>
                  <a:outerShdw blurRad="38100" dist="38100" dir="2700000" algn="tl">
                    <a:srgbClr val="000000">
                      <a:alpha val="43137"/>
                    </a:srgbClr>
                  </a:outerShdw>
                </a:effectLst>
              </a:rPr>
              <a:t>Éducation </a:t>
            </a:r>
            <a:r>
              <a:rPr lang="fr-CA" sz="2000" dirty="0">
                <a:effectLst>
                  <a:outerShdw blurRad="38100" dist="38100" dir="2700000" algn="tl">
                    <a:srgbClr val="000000">
                      <a:alpha val="43137"/>
                    </a:srgbClr>
                  </a:outerShdw>
                </a:effectLst>
              </a:rPr>
              <a:t>et occupation : </a:t>
            </a:r>
            <a:endParaRPr lang="fr-CA" sz="2000" dirty="0" smtClean="0">
              <a:effectLst>
                <a:outerShdw blurRad="38100" dist="38100" dir="2700000" algn="tl">
                  <a:srgbClr val="000000">
                    <a:alpha val="43137"/>
                  </a:srgbClr>
                </a:outerShdw>
              </a:effectLst>
            </a:endParaRPr>
          </a:p>
          <a:p>
            <a:pPr marL="0" indent="0">
              <a:buNone/>
            </a:pPr>
            <a:r>
              <a:rPr lang="fr-CA" sz="2000" dirty="0"/>
              <a:t>	</a:t>
            </a:r>
            <a:r>
              <a:rPr lang="fr-CA" sz="2000" dirty="0" smtClean="0"/>
              <a:t>	</a:t>
            </a:r>
            <a:r>
              <a:rPr lang="fr-CA" sz="2000" dirty="0">
                <a:solidFill>
                  <a:srgbClr val="00B050"/>
                </a:solidFill>
                <a:effectLst>
                  <a:outerShdw blurRad="38100" dist="38100" dir="2700000" algn="tl">
                    <a:srgbClr val="000000">
                      <a:alpha val="43137"/>
                    </a:srgbClr>
                  </a:outerShdw>
                </a:effectLst>
              </a:rPr>
              <a:t>6 Diplômes </a:t>
            </a:r>
            <a:r>
              <a:rPr lang="fr-CA" sz="2000" dirty="0" smtClean="0">
                <a:solidFill>
                  <a:srgbClr val="00B050"/>
                </a:solidFill>
                <a:effectLst>
                  <a:outerShdw blurRad="38100" dist="38100" dir="2700000" algn="tl">
                    <a:srgbClr val="000000">
                      <a:alpha val="43137"/>
                    </a:srgbClr>
                  </a:outerShdw>
                </a:effectLst>
              </a:rPr>
              <a:t>professionnels</a:t>
            </a:r>
          </a:p>
          <a:p>
            <a:pPr marL="0" indent="0">
              <a:buNone/>
            </a:pPr>
            <a:r>
              <a:rPr lang="fr-CA" sz="2000" dirty="0">
                <a:solidFill>
                  <a:srgbClr val="00B050"/>
                </a:solidFill>
                <a:effectLst>
                  <a:outerShdw blurRad="38100" dist="38100" dir="2700000" algn="tl">
                    <a:srgbClr val="000000">
                      <a:alpha val="43137"/>
                    </a:srgbClr>
                  </a:outerShdw>
                </a:effectLst>
              </a:rPr>
              <a:t>	</a:t>
            </a:r>
            <a:r>
              <a:rPr lang="fr-CA" sz="2000" dirty="0" smtClean="0">
                <a:solidFill>
                  <a:srgbClr val="00B050"/>
                </a:solidFill>
                <a:effectLst>
                  <a:outerShdw blurRad="38100" dist="38100" dir="2700000" algn="tl">
                    <a:srgbClr val="000000">
                      <a:alpha val="43137"/>
                    </a:srgbClr>
                  </a:outerShdw>
                </a:effectLst>
              </a:rPr>
              <a:t>		</a:t>
            </a:r>
            <a:r>
              <a:rPr lang="fr-CA" sz="2000" dirty="0" smtClean="0">
                <a:solidFill>
                  <a:srgbClr val="7030A0"/>
                </a:solidFill>
                <a:effectLst>
                  <a:outerShdw blurRad="38100" dist="38100" dir="2700000" algn="tl">
                    <a:srgbClr val="000000">
                      <a:alpha val="43137"/>
                    </a:srgbClr>
                  </a:outerShdw>
                </a:effectLst>
              </a:rPr>
              <a:t>3 </a:t>
            </a:r>
            <a:r>
              <a:rPr lang="fr-CA" sz="2000" dirty="0">
                <a:solidFill>
                  <a:srgbClr val="7030A0"/>
                </a:solidFill>
                <a:effectLst>
                  <a:outerShdw blurRad="38100" dist="38100" dir="2700000" algn="tl">
                    <a:srgbClr val="000000">
                      <a:alpha val="43137"/>
                    </a:srgbClr>
                  </a:outerShdw>
                </a:effectLst>
              </a:rPr>
              <a:t>Études secondaires</a:t>
            </a:r>
            <a:r>
              <a:rPr lang="fr-CA" sz="2000" dirty="0"/>
              <a:t>            </a:t>
            </a:r>
            <a:endParaRPr lang="fr-CA" sz="2000" dirty="0" smtClean="0"/>
          </a:p>
          <a:p>
            <a:pPr marL="0" indent="0">
              <a:buNone/>
            </a:pPr>
            <a:r>
              <a:rPr lang="fr-CA" sz="2000" dirty="0" smtClean="0"/>
              <a:t>		</a:t>
            </a:r>
            <a:r>
              <a:rPr lang="fr-CA" sz="2000" dirty="0"/>
              <a:t>	            </a:t>
            </a:r>
            <a:r>
              <a:rPr lang="fr-CA" sz="2000" dirty="0" smtClean="0">
                <a:solidFill>
                  <a:schemeClr val="accent5"/>
                </a:solidFill>
                <a:effectLst>
                  <a:outerShdw blurRad="38100" dist="38100" dir="2700000" algn="tl">
                    <a:srgbClr val="000000">
                      <a:alpha val="43137"/>
                    </a:srgbClr>
                  </a:outerShdw>
                </a:effectLst>
              </a:rPr>
              <a:t>3 </a:t>
            </a:r>
            <a:r>
              <a:rPr lang="fr-CA" sz="2000" dirty="0">
                <a:solidFill>
                  <a:schemeClr val="accent5"/>
                </a:solidFill>
                <a:effectLst>
                  <a:outerShdw blurRad="38100" dist="38100" dir="2700000" algn="tl">
                    <a:srgbClr val="000000">
                      <a:alpha val="43137"/>
                    </a:srgbClr>
                  </a:outerShdw>
                </a:effectLst>
              </a:rPr>
              <a:t>Non employés</a:t>
            </a:r>
            <a:r>
              <a:rPr lang="fr-CA" sz="2000" dirty="0"/>
              <a:t>                    </a:t>
            </a:r>
            <a:endParaRPr lang="fr-CA" sz="2000" dirty="0" smtClean="0"/>
          </a:p>
          <a:p>
            <a:pPr marL="0" indent="0">
              <a:buNone/>
            </a:pPr>
            <a:r>
              <a:rPr lang="fr-CA" sz="2000" dirty="0" smtClean="0"/>
              <a:t>		</a:t>
            </a:r>
            <a:r>
              <a:rPr lang="fr-CA" sz="2000" dirty="0" smtClean="0">
                <a:solidFill>
                  <a:srgbClr val="FF0000"/>
                </a:solidFill>
                <a:effectLst>
                  <a:outerShdw blurRad="38100" dist="38100" dir="2700000" algn="tl">
                    <a:srgbClr val="000000">
                      <a:alpha val="43137"/>
                    </a:srgbClr>
                  </a:outerShdw>
                </a:effectLst>
              </a:rPr>
              <a:t>1 </a:t>
            </a:r>
            <a:r>
              <a:rPr lang="fr-CA" sz="2000" dirty="0">
                <a:solidFill>
                  <a:srgbClr val="FF0000"/>
                </a:solidFill>
                <a:effectLst>
                  <a:outerShdw blurRad="38100" dist="38100" dir="2700000" algn="tl">
                    <a:srgbClr val="000000">
                      <a:alpha val="43137"/>
                    </a:srgbClr>
                  </a:outerShdw>
                </a:effectLst>
              </a:rPr>
              <a:t>Travailleur </a:t>
            </a:r>
            <a:r>
              <a:rPr lang="fr-CA" sz="2000" dirty="0" smtClean="0">
                <a:solidFill>
                  <a:srgbClr val="FF0000"/>
                </a:solidFill>
                <a:effectLst>
                  <a:outerShdw blurRad="38100" dist="38100" dir="2700000" algn="tl">
                    <a:srgbClr val="000000">
                      <a:alpha val="43137"/>
                    </a:srgbClr>
                  </a:outerShdw>
                </a:effectLst>
              </a:rPr>
              <a:t>à l’entretien</a:t>
            </a:r>
            <a:r>
              <a:rPr lang="fr-CA" sz="2000" dirty="0"/>
              <a:t>	</a:t>
            </a:r>
            <a:endParaRPr lang="fr-CA" sz="2000" dirty="0" smtClean="0"/>
          </a:p>
          <a:p>
            <a:pPr marL="0" indent="0">
              <a:buNone/>
            </a:pPr>
            <a:r>
              <a:rPr lang="fr-CA" sz="2000" dirty="0" smtClean="0"/>
              <a:t>			</a:t>
            </a:r>
            <a:r>
              <a:rPr lang="fr-CA" sz="2000" dirty="0" smtClean="0">
                <a:solidFill>
                  <a:srgbClr val="FFC000"/>
                </a:solidFill>
                <a:effectLst>
                  <a:outerShdw blurRad="38100" dist="38100" dir="2700000" algn="tl">
                    <a:srgbClr val="000000">
                      <a:alpha val="43137"/>
                    </a:srgbClr>
                  </a:outerShdw>
                </a:effectLst>
              </a:rPr>
              <a:t>3 </a:t>
            </a:r>
            <a:r>
              <a:rPr lang="fr-CA" sz="2000" dirty="0">
                <a:solidFill>
                  <a:srgbClr val="FFC000"/>
                </a:solidFill>
                <a:effectLst>
                  <a:outerShdw blurRad="38100" dist="38100" dir="2700000" algn="tl">
                    <a:srgbClr val="000000">
                      <a:alpha val="43137"/>
                    </a:srgbClr>
                  </a:outerShdw>
                </a:effectLst>
              </a:rPr>
              <a:t>Techniciens</a:t>
            </a:r>
            <a:r>
              <a:rPr lang="fr-CA" sz="2000" dirty="0"/>
              <a:t>	 </a:t>
            </a:r>
            <a:endParaRPr lang="fr-CA" sz="2000" dirty="0" smtClean="0"/>
          </a:p>
          <a:p>
            <a:pPr marL="0" indent="0">
              <a:buNone/>
            </a:pPr>
            <a:r>
              <a:rPr lang="fr-CA" sz="2000" dirty="0" smtClean="0"/>
              <a:t>				</a:t>
            </a:r>
            <a:r>
              <a:rPr lang="fr-CA" sz="2000" dirty="0" smtClean="0">
                <a:solidFill>
                  <a:schemeClr val="accent2"/>
                </a:solidFill>
                <a:effectLst>
                  <a:outerShdw blurRad="38100" dist="38100" dir="2700000" algn="tl">
                    <a:srgbClr val="000000">
                      <a:alpha val="43137"/>
                    </a:srgbClr>
                  </a:outerShdw>
                </a:effectLst>
              </a:rPr>
              <a:t>2 </a:t>
            </a:r>
            <a:r>
              <a:rPr lang="fr-CA" sz="2000" dirty="0">
                <a:solidFill>
                  <a:schemeClr val="accent2"/>
                </a:solidFill>
                <a:effectLst>
                  <a:outerShdw blurRad="38100" dist="38100" dir="2700000" algn="tl">
                    <a:srgbClr val="000000">
                      <a:alpha val="43137"/>
                    </a:srgbClr>
                  </a:outerShdw>
                </a:effectLst>
              </a:rPr>
              <a:t>NA</a:t>
            </a:r>
          </a:p>
          <a:p>
            <a:pPr marL="0" indent="0">
              <a:buNone/>
            </a:pPr>
            <a:endParaRPr lang="fr-CA" dirty="0"/>
          </a:p>
          <a:p>
            <a:pPr marL="0" indent="0">
              <a:buNone/>
            </a:pPr>
            <a:endParaRPr lang="fr-CA" dirty="0"/>
          </a:p>
        </p:txBody>
      </p:sp>
      <p:sp>
        <p:nvSpPr>
          <p:cNvPr id="4" name="Espace réservé du pied de page 3"/>
          <p:cNvSpPr>
            <a:spLocks noGrp="1"/>
          </p:cNvSpPr>
          <p:nvPr>
            <p:ph type="ftr" sz="quarter" idx="11"/>
          </p:nvPr>
        </p:nvSpPr>
        <p:spPr>
          <a:xfrm>
            <a:off x="914400" y="5809152"/>
            <a:ext cx="7474023"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4425287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1095023" y="620688"/>
            <a:ext cx="6965245" cy="1399379"/>
          </a:xfrm>
        </p:spPr>
        <p:txBody>
          <a:bodyPr>
            <a:normAutofit/>
          </a:bodyPr>
          <a:lstStyle/>
          <a:p>
            <a:r>
              <a:rPr lang="fr-CA" sz="3200" b="1" dirty="0">
                <a:effectLst>
                  <a:outerShdw blurRad="38100" dist="38100" dir="2700000" algn="tl">
                    <a:srgbClr val="000000">
                      <a:alpha val="43137"/>
                    </a:srgbClr>
                  </a:outerShdw>
                </a:effectLst>
              </a:rPr>
              <a:t>RÉSULTATS</a:t>
            </a:r>
            <a:r>
              <a:rPr lang="fr-CA" dirty="0"/>
              <a:t/>
            </a:r>
            <a:br>
              <a:rPr lang="fr-CA" dirty="0"/>
            </a:br>
            <a:r>
              <a:rPr lang="fr-CA" sz="2200" dirty="0"/>
              <a:t>Étude pilote</a:t>
            </a:r>
            <a:br>
              <a:rPr lang="fr-CA" sz="2200" dirty="0"/>
            </a:br>
            <a:r>
              <a:rPr lang="fr-CA" sz="2200" i="1" dirty="0">
                <a:effectLst>
                  <a:outerShdw blurRad="38100" dist="38100" dir="2700000" algn="tl">
                    <a:srgbClr val="000000">
                      <a:alpha val="43137"/>
                    </a:srgbClr>
                  </a:outerShdw>
                </a:effectLst>
              </a:rPr>
              <a:t>Profil sociodémographique de 18 répondants</a:t>
            </a:r>
          </a:p>
        </p:txBody>
      </p:sp>
      <p:graphicFrame>
        <p:nvGraphicFramePr>
          <p:cNvPr id="3" name="Graphique 2"/>
          <p:cNvGraphicFramePr/>
          <p:nvPr>
            <p:custDataLst>
              <p:tags r:id="rId2"/>
            </p:custDataLst>
            <p:extLst>
              <p:ext uri="{D42A27DB-BD31-4B8C-83A1-F6EECF244321}">
                <p14:modId xmlns="" xmlns:p14="http://schemas.microsoft.com/office/powerpoint/2010/main" val="3843249363"/>
              </p:ext>
            </p:extLst>
          </p:nvPr>
        </p:nvGraphicFramePr>
        <p:xfrm>
          <a:off x="1331640" y="2060848"/>
          <a:ext cx="6624736" cy="4048224"/>
        </p:xfrm>
        <a:graphic>
          <a:graphicData uri="http://schemas.openxmlformats.org/drawingml/2006/chart">
            <c:chart xmlns:c="http://schemas.openxmlformats.org/drawingml/2006/chart" xmlns:r="http://schemas.openxmlformats.org/officeDocument/2006/relationships" r:id="rId5"/>
          </a:graphicData>
        </a:graphic>
      </p:graphicFrame>
      <p:sp>
        <p:nvSpPr>
          <p:cNvPr id="4" name="Espace réservé du contenu 3"/>
          <p:cNvSpPr>
            <a:spLocks noGrp="1"/>
          </p:cNvSpPr>
          <p:nvPr>
            <p:ph idx="1"/>
            <p:custDataLst>
              <p:tags r:id="rId3"/>
            </p:custDataLst>
          </p:nvPr>
        </p:nvSpPr>
        <p:spPr/>
        <p:txBody>
          <a:bodyPr/>
          <a:lstStyle/>
          <a:p>
            <a:pPr marL="0" indent="0">
              <a:buNone/>
            </a:pPr>
            <a:endParaRPr lang="en-CA" dirty="0" smtClean="0"/>
          </a:p>
          <a:p>
            <a:pPr marL="0" indent="0">
              <a:buNone/>
            </a:pPr>
            <a:endParaRPr lang="en-CA" dirty="0" smtClean="0"/>
          </a:p>
        </p:txBody>
      </p:sp>
      <p:sp>
        <p:nvSpPr>
          <p:cNvPr id="5" name="Espace réservé du pied de page 4"/>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6"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Tree>
    <p:extLst>
      <p:ext uri="{BB962C8B-B14F-4D97-AF65-F5344CB8AC3E}">
        <p14:creationId xmlns="" xmlns:p14="http://schemas.microsoft.com/office/powerpoint/2010/main" val="21215877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20689"/>
            <a:ext cx="6965245" cy="1080120"/>
          </a:xfrm>
        </p:spPr>
        <p:txBody>
          <a:bodyPr>
            <a:normAutofit/>
          </a:bodyPr>
          <a:lstStyle/>
          <a:p>
            <a:r>
              <a:rPr lang="fr-CA" sz="3200" b="1" dirty="0" smtClean="0">
                <a:effectLst>
                  <a:outerShdw blurRad="38100" dist="38100" dir="2700000" algn="tl">
                    <a:srgbClr val="000000">
                      <a:alpha val="43137"/>
                    </a:srgbClr>
                  </a:outerShdw>
                </a:effectLst>
              </a:rPr>
              <a:t>INTRODUCTION</a:t>
            </a:r>
            <a:endParaRPr lang="fr-CA"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custDataLst>
              <p:tags r:id="rId2"/>
            </p:custDataLst>
          </p:nvPr>
        </p:nvSpPr>
        <p:spPr>
          <a:xfrm>
            <a:off x="827584" y="1484784"/>
            <a:ext cx="7344816" cy="4669979"/>
          </a:xfrm>
        </p:spPr>
        <p:txBody>
          <a:bodyPr>
            <a:normAutofit/>
          </a:bodyPr>
          <a:lstStyle/>
          <a:p>
            <a:pPr marL="457200" lvl="1" indent="0">
              <a:buNone/>
            </a:pPr>
            <a:endParaRPr lang="fr-CA" dirty="0" smtClean="0"/>
          </a:p>
          <a:p>
            <a:pPr lvl="1">
              <a:buFont typeface="Wingdings" pitchFamily="2" charset="2"/>
              <a:buChar char="Ø"/>
            </a:pPr>
            <a:r>
              <a:rPr lang="fr-CA" dirty="0" smtClean="0"/>
              <a:t>Les enjeux des technologies médicales:</a:t>
            </a:r>
          </a:p>
          <a:p>
            <a:pPr marL="365760" lvl="1" indent="0">
              <a:buNone/>
            </a:pPr>
            <a:endParaRPr lang="fr-CA" dirty="0" smtClean="0"/>
          </a:p>
          <a:p>
            <a:pPr marL="365760" lvl="1" indent="0" algn="ctr">
              <a:buNone/>
            </a:pPr>
            <a:r>
              <a:rPr lang="fr-CA" sz="1800" dirty="0"/>
              <a:t>Les développements médicaux du 20e et 21e siècle constituent un </a:t>
            </a:r>
            <a:r>
              <a:rPr lang="fr-CA" sz="1800" u="sng" dirty="0"/>
              <a:t>phénomène complexe </a:t>
            </a:r>
            <a:r>
              <a:rPr lang="fr-CA" sz="1800" dirty="0"/>
              <a:t>où différentes dimensions socio-anthropologiques entrent en jeu. </a:t>
            </a:r>
            <a:endParaRPr lang="fr-CA" sz="1800" dirty="0" smtClean="0"/>
          </a:p>
          <a:p>
            <a:pPr marL="0" indent="0">
              <a:buNone/>
            </a:pPr>
            <a:endParaRPr lang="en-CA" dirty="0" smtClean="0"/>
          </a:p>
          <a:p>
            <a:pPr marL="0" indent="0">
              <a:buNone/>
            </a:pPr>
            <a:endParaRPr lang="fr-CA" dirty="0"/>
          </a:p>
        </p:txBody>
      </p:sp>
      <p:pic>
        <p:nvPicPr>
          <p:cNvPr id="2050" name="Picture 2"/>
          <p:cNvPicPr>
            <a:picLocks noChangeAspect="1" noChangeArrowheads="1"/>
          </p:cNvPicPr>
          <p:nvPr>
            <p:custDataLst>
              <p:tags r:id="rId3"/>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3131840" y="3861048"/>
            <a:ext cx="2736304" cy="167837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13045057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92696"/>
            <a:ext cx="6965245" cy="1152129"/>
          </a:xfrm>
        </p:spPr>
        <p:txBody>
          <a:bodyPr>
            <a:normAutofit fontScale="90000"/>
          </a:bodyPr>
          <a:lstStyle/>
          <a:p>
            <a:r>
              <a:rPr lang="fr-CA" sz="3600" b="1" dirty="0">
                <a:effectLst>
                  <a:outerShdw blurRad="38100" dist="38100" dir="2700000" algn="tl">
                    <a:srgbClr val="000000">
                      <a:alpha val="43137"/>
                    </a:srgbClr>
                  </a:outerShdw>
                </a:effectLst>
              </a:rPr>
              <a:t>RÉSULTATS</a:t>
            </a:r>
            <a:r>
              <a:rPr lang="fr-CA" dirty="0"/>
              <a:t/>
            </a:r>
            <a:br>
              <a:rPr lang="fr-CA" dirty="0"/>
            </a:br>
            <a:r>
              <a:rPr lang="fr-CA" sz="2400" dirty="0"/>
              <a:t>Étude pilote</a:t>
            </a:r>
            <a:br>
              <a:rPr lang="fr-CA" sz="2400" dirty="0"/>
            </a:br>
            <a:r>
              <a:rPr lang="fr-CA" sz="2400" i="1" dirty="0">
                <a:effectLst>
                  <a:outerShdw blurRad="38100" dist="38100" dir="2700000" algn="tl">
                    <a:srgbClr val="000000">
                      <a:alpha val="43137"/>
                    </a:srgbClr>
                  </a:outerShdw>
                </a:effectLst>
              </a:rPr>
              <a:t>Profil sociodémographique de 18 répondants</a:t>
            </a:r>
          </a:p>
        </p:txBody>
      </p:sp>
      <p:sp>
        <p:nvSpPr>
          <p:cNvPr id="3" name="Espace réservé du contenu 2"/>
          <p:cNvSpPr>
            <a:spLocks noGrp="1"/>
          </p:cNvSpPr>
          <p:nvPr>
            <p:ph idx="1"/>
            <p:custDataLst>
              <p:tags r:id="rId2"/>
            </p:custDataLst>
          </p:nvPr>
        </p:nvSpPr>
        <p:spPr>
          <a:xfrm>
            <a:off x="971600" y="2119256"/>
            <a:ext cx="7200800" cy="3902032"/>
          </a:xfrm>
        </p:spPr>
        <p:txBody>
          <a:bodyPr>
            <a:normAutofit/>
          </a:bodyPr>
          <a:lstStyle/>
          <a:p>
            <a:pPr marL="0" indent="0">
              <a:buNone/>
            </a:pPr>
            <a:r>
              <a:rPr lang="fr-CA" sz="2000" dirty="0"/>
              <a:t>Problèmes de santé de leurs enfants : </a:t>
            </a:r>
            <a:endParaRPr lang="fr-CA" sz="2000" dirty="0" smtClean="0"/>
          </a:p>
          <a:p>
            <a:pPr marL="0" indent="0">
              <a:buNone/>
            </a:pPr>
            <a:endParaRPr lang="fr-CA" sz="2000" dirty="0" smtClean="0"/>
          </a:p>
          <a:p>
            <a:pPr marL="0" indent="0">
              <a:buNone/>
            </a:pPr>
            <a:r>
              <a:rPr lang="fr-CA" sz="2000" dirty="0"/>
              <a:t>	</a:t>
            </a:r>
            <a:r>
              <a:rPr lang="fr-CA" sz="2000" dirty="0" smtClean="0"/>
              <a:t>	</a:t>
            </a:r>
            <a:r>
              <a:rPr lang="fr-CA" sz="2000" dirty="0" smtClean="0">
                <a:solidFill>
                  <a:schemeClr val="accent6">
                    <a:lumMod val="50000"/>
                  </a:schemeClr>
                </a:solidFill>
                <a:effectLst>
                  <a:outerShdw blurRad="38100" dist="38100" dir="2700000" algn="tl">
                    <a:srgbClr val="000000">
                      <a:alpha val="43137"/>
                    </a:srgbClr>
                  </a:outerShdw>
                </a:effectLst>
              </a:rPr>
              <a:t>4 </a:t>
            </a:r>
            <a:r>
              <a:rPr lang="fr-CA" sz="2000" dirty="0">
                <a:solidFill>
                  <a:schemeClr val="accent6">
                    <a:lumMod val="50000"/>
                  </a:schemeClr>
                </a:solidFill>
                <a:effectLst>
                  <a:outerShdw blurRad="38100" dist="38100" dir="2700000" algn="tl">
                    <a:srgbClr val="000000">
                      <a:alpha val="43137"/>
                    </a:srgbClr>
                  </a:outerShdw>
                </a:effectLst>
              </a:rPr>
              <a:t>Chirurgies cardiaques</a:t>
            </a:r>
            <a:r>
              <a:rPr lang="fr-CA" sz="2000" dirty="0"/>
              <a:t>        </a:t>
            </a:r>
            <a:endParaRPr lang="fr-CA" sz="2000" dirty="0" smtClean="0"/>
          </a:p>
          <a:p>
            <a:pPr marL="0" indent="0">
              <a:buNone/>
            </a:pPr>
            <a:r>
              <a:rPr lang="fr-CA" sz="2000" dirty="0"/>
              <a:t>	</a:t>
            </a:r>
            <a:r>
              <a:rPr lang="fr-CA" sz="2000" dirty="0" smtClean="0"/>
              <a:t>		</a:t>
            </a:r>
            <a:r>
              <a:rPr lang="fr-CA" sz="2000" dirty="0" smtClean="0">
                <a:solidFill>
                  <a:schemeClr val="accent1">
                    <a:lumMod val="75000"/>
                  </a:schemeClr>
                </a:solidFill>
                <a:effectLst>
                  <a:outerShdw blurRad="38100" dist="38100" dir="2700000" algn="tl">
                    <a:srgbClr val="000000">
                      <a:alpha val="43137"/>
                    </a:srgbClr>
                  </a:outerShdw>
                </a:effectLst>
              </a:rPr>
              <a:t>5 </a:t>
            </a:r>
            <a:r>
              <a:rPr lang="fr-CA" sz="2000" dirty="0">
                <a:solidFill>
                  <a:schemeClr val="accent1">
                    <a:lumMod val="75000"/>
                  </a:schemeClr>
                </a:solidFill>
                <a:effectLst>
                  <a:outerShdw blurRad="38100" dist="38100" dir="2700000" algn="tl">
                    <a:srgbClr val="000000">
                      <a:alpha val="43137"/>
                    </a:srgbClr>
                  </a:outerShdw>
                </a:effectLst>
              </a:rPr>
              <a:t>Drépanocytose </a:t>
            </a:r>
            <a:r>
              <a:rPr lang="fr-CA" sz="2000" dirty="0"/>
              <a:t>	    </a:t>
            </a:r>
            <a:endParaRPr lang="fr-CA" sz="2000" dirty="0" smtClean="0"/>
          </a:p>
          <a:p>
            <a:pPr marL="0" indent="0">
              <a:buNone/>
            </a:pPr>
            <a:r>
              <a:rPr lang="fr-CA" sz="2000" dirty="0"/>
              <a:t>	</a:t>
            </a:r>
            <a:r>
              <a:rPr lang="fr-CA" sz="2000" dirty="0" smtClean="0"/>
              <a:t>			</a:t>
            </a:r>
            <a:r>
              <a:rPr lang="fr-CA" sz="2000" dirty="0" smtClean="0">
                <a:solidFill>
                  <a:srgbClr val="00B050"/>
                </a:solidFill>
                <a:effectLst>
                  <a:outerShdw blurRad="38100" dist="38100" dir="2700000" algn="tl">
                    <a:srgbClr val="000000">
                      <a:alpha val="43137"/>
                    </a:srgbClr>
                  </a:outerShdw>
                </a:effectLst>
              </a:rPr>
              <a:t>2 </a:t>
            </a:r>
            <a:r>
              <a:rPr lang="fr-CA" sz="2000" dirty="0">
                <a:solidFill>
                  <a:srgbClr val="00B050"/>
                </a:solidFill>
                <a:effectLst>
                  <a:outerShdw blurRad="38100" dist="38100" dir="2700000" algn="tl">
                    <a:srgbClr val="000000">
                      <a:alpha val="43137"/>
                    </a:srgbClr>
                  </a:outerShdw>
                </a:effectLst>
              </a:rPr>
              <a:t>Thalassémie </a:t>
            </a:r>
            <a:endParaRPr lang="fr-CA" sz="2000" dirty="0" smtClean="0">
              <a:solidFill>
                <a:srgbClr val="00B050"/>
              </a:solidFill>
              <a:effectLst>
                <a:outerShdw blurRad="38100" dist="38100" dir="2700000" algn="tl">
                  <a:srgbClr val="000000">
                    <a:alpha val="43137"/>
                  </a:srgbClr>
                </a:outerShdw>
              </a:effectLst>
            </a:endParaRPr>
          </a:p>
          <a:p>
            <a:pPr marL="0" indent="0">
              <a:buNone/>
            </a:pPr>
            <a:r>
              <a:rPr lang="fr-CA" sz="2000" dirty="0">
                <a:solidFill>
                  <a:srgbClr val="00B050"/>
                </a:solidFill>
                <a:effectLst>
                  <a:outerShdw blurRad="38100" dist="38100" dir="2700000" algn="tl">
                    <a:srgbClr val="000000">
                      <a:alpha val="43137"/>
                    </a:srgbClr>
                  </a:outerShdw>
                </a:effectLst>
              </a:rPr>
              <a:t>	</a:t>
            </a:r>
            <a:r>
              <a:rPr lang="fr-CA" sz="2000" dirty="0" smtClean="0">
                <a:solidFill>
                  <a:srgbClr val="00B050"/>
                </a:solidFill>
                <a:effectLst>
                  <a:outerShdw blurRad="38100" dist="38100" dir="2700000" algn="tl">
                    <a:srgbClr val="000000">
                      <a:alpha val="43137"/>
                    </a:srgbClr>
                  </a:outerShdw>
                </a:effectLst>
              </a:rPr>
              <a:t>	</a:t>
            </a:r>
            <a:r>
              <a:rPr lang="fr-CA" sz="2000" dirty="0" smtClean="0">
                <a:solidFill>
                  <a:srgbClr val="7030A0"/>
                </a:solidFill>
                <a:effectLst>
                  <a:outerShdw blurRad="38100" dist="38100" dir="2700000" algn="tl">
                    <a:srgbClr val="000000">
                      <a:alpha val="43137"/>
                    </a:srgbClr>
                  </a:outerShdw>
                </a:effectLst>
              </a:rPr>
              <a:t>2 </a:t>
            </a:r>
            <a:r>
              <a:rPr lang="fr-CA" sz="2000" dirty="0">
                <a:solidFill>
                  <a:srgbClr val="7030A0"/>
                </a:solidFill>
                <a:effectLst>
                  <a:outerShdw blurRad="38100" dist="38100" dir="2700000" algn="tl">
                    <a:srgbClr val="000000">
                      <a:alpha val="43137"/>
                    </a:srgbClr>
                  </a:outerShdw>
                </a:effectLst>
              </a:rPr>
              <a:t>Anémie </a:t>
            </a:r>
            <a:r>
              <a:rPr lang="fr-CA" sz="2000" dirty="0" err="1" smtClean="0">
                <a:solidFill>
                  <a:srgbClr val="7030A0"/>
                </a:solidFill>
                <a:effectLst>
                  <a:outerShdw blurRad="38100" dist="38100" dir="2700000" algn="tl">
                    <a:srgbClr val="000000">
                      <a:alpha val="43137"/>
                    </a:srgbClr>
                  </a:outerShdw>
                </a:effectLst>
              </a:rPr>
              <a:t>Diamond-Blackfan</a:t>
            </a:r>
            <a:endParaRPr lang="fr-CA" sz="2000" dirty="0" smtClean="0">
              <a:solidFill>
                <a:srgbClr val="7030A0"/>
              </a:solidFill>
              <a:effectLst>
                <a:outerShdw blurRad="38100" dist="38100" dir="2700000" algn="tl">
                  <a:srgbClr val="000000">
                    <a:alpha val="43137"/>
                  </a:srgbClr>
                </a:outerShdw>
              </a:effectLst>
            </a:endParaRPr>
          </a:p>
          <a:p>
            <a:pPr marL="0" indent="0">
              <a:buNone/>
            </a:pPr>
            <a:r>
              <a:rPr lang="fr-CA" sz="2000" dirty="0"/>
              <a:t>		</a:t>
            </a:r>
            <a:r>
              <a:rPr lang="fr-CA" sz="2000" dirty="0" smtClean="0"/>
              <a:t>	</a:t>
            </a:r>
            <a:r>
              <a:rPr lang="fr-CA" sz="2000" dirty="0" smtClean="0">
                <a:solidFill>
                  <a:schemeClr val="accent2">
                    <a:lumMod val="75000"/>
                  </a:schemeClr>
                </a:solidFill>
                <a:effectLst>
                  <a:outerShdw blurRad="38100" dist="38100" dir="2700000" algn="tl">
                    <a:srgbClr val="000000">
                      <a:alpha val="43137"/>
                    </a:srgbClr>
                  </a:outerShdw>
                </a:effectLst>
              </a:rPr>
              <a:t>1 </a:t>
            </a:r>
            <a:r>
              <a:rPr lang="fr-CA" sz="2000" dirty="0">
                <a:solidFill>
                  <a:schemeClr val="accent2">
                    <a:lumMod val="75000"/>
                  </a:schemeClr>
                </a:solidFill>
                <a:effectLst>
                  <a:outerShdw blurRad="38100" dist="38100" dir="2700000" algn="tl">
                    <a:srgbClr val="000000">
                      <a:alpha val="43137"/>
                    </a:srgbClr>
                  </a:outerShdw>
                </a:effectLst>
              </a:rPr>
              <a:t>Dysfonction hépatique</a:t>
            </a:r>
            <a:r>
              <a:rPr lang="fr-CA" sz="2000" dirty="0"/>
              <a:t>	 </a:t>
            </a:r>
            <a:endParaRPr lang="fr-CA" sz="2000" dirty="0" smtClean="0"/>
          </a:p>
          <a:p>
            <a:pPr marL="0" indent="0">
              <a:buNone/>
            </a:pPr>
            <a:r>
              <a:rPr lang="fr-CA" sz="2000" dirty="0"/>
              <a:t>	</a:t>
            </a:r>
            <a:r>
              <a:rPr lang="fr-CA" sz="2000" dirty="0" smtClean="0"/>
              <a:t>			</a:t>
            </a:r>
            <a:r>
              <a:rPr lang="fr-CA" sz="2000" dirty="0" smtClean="0">
                <a:solidFill>
                  <a:schemeClr val="accent2">
                    <a:lumMod val="60000"/>
                    <a:lumOff val="40000"/>
                  </a:schemeClr>
                </a:solidFill>
                <a:effectLst>
                  <a:outerShdw blurRad="38100" dist="38100" dir="2700000" algn="tl">
                    <a:srgbClr val="000000">
                      <a:alpha val="43137"/>
                    </a:srgbClr>
                  </a:outerShdw>
                </a:effectLst>
              </a:rPr>
              <a:t>1 </a:t>
            </a:r>
            <a:r>
              <a:rPr lang="fr-CA" sz="2000" dirty="0">
                <a:solidFill>
                  <a:schemeClr val="accent2">
                    <a:lumMod val="60000"/>
                    <a:lumOff val="40000"/>
                  </a:schemeClr>
                </a:solidFill>
                <a:effectLst>
                  <a:outerShdw blurRad="38100" dist="38100" dir="2700000" algn="tl">
                    <a:srgbClr val="000000">
                      <a:alpha val="43137"/>
                    </a:srgbClr>
                  </a:outerShdw>
                </a:effectLst>
              </a:rPr>
              <a:t>Hémolyse </a:t>
            </a:r>
            <a:endParaRPr lang="fr-CA" sz="2000" dirty="0" smtClean="0">
              <a:solidFill>
                <a:schemeClr val="accent1">
                  <a:lumMod val="75000"/>
                </a:schemeClr>
              </a:solidFill>
              <a:effectLst>
                <a:outerShdw blurRad="38100" dist="38100" dir="2700000" algn="tl">
                  <a:srgbClr val="000000">
                    <a:alpha val="43137"/>
                  </a:srgbClr>
                </a:outerShdw>
              </a:effectLst>
            </a:endParaRPr>
          </a:p>
          <a:p>
            <a:pPr marL="0" indent="0">
              <a:buNone/>
            </a:pPr>
            <a:r>
              <a:rPr lang="fr-CA" sz="2000" dirty="0">
                <a:solidFill>
                  <a:srgbClr val="FFC000"/>
                </a:solidFill>
                <a:effectLst>
                  <a:outerShdw blurRad="38100" dist="38100" dir="2700000" algn="tl">
                    <a:srgbClr val="000000">
                      <a:alpha val="43137"/>
                    </a:srgbClr>
                  </a:outerShdw>
                </a:effectLst>
              </a:rPr>
              <a:t>	</a:t>
            </a:r>
            <a:r>
              <a:rPr lang="fr-CA" sz="2000" dirty="0"/>
              <a:t>		</a:t>
            </a:r>
            <a:r>
              <a:rPr lang="fr-CA" sz="2000" dirty="0" smtClean="0"/>
              <a:t>		</a:t>
            </a:r>
            <a:r>
              <a:rPr lang="fr-CA" sz="2000" dirty="0" smtClean="0">
                <a:solidFill>
                  <a:srgbClr val="00B0F0"/>
                </a:solidFill>
                <a:effectLst>
                  <a:outerShdw blurRad="38100" dist="38100" dir="2700000" algn="tl">
                    <a:srgbClr val="000000">
                      <a:alpha val="43137"/>
                    </a:srgbClr>
                  </a:outerShdw>
                </a:effectLst>
              </a:rPr>
              <a:t>1 </a:t>
            </a:r>
            <a:r>
              <a:rPr lang="fr-CA" sz="2000" dirty="0">
                <a:solidFill>
                  <a:srgbClr val="00B0F0"/>
                </a:solidFill>
                <a:effectLst>
                  <a:outerShdw blurRad="38100" dist="38100" dir="2700000" algn="tl">
                    <a:srgbClr val="000000">
                      <a:alpha val="43137"/>
                    </a:srgbClr>
                  </a:outerShdw>
                </a:effectLst>
              </a:rPr>
              <a:t>Urémie </a:t>
            </a:r>
            <a:endParaRPr lang="fr-CA" sz="2000" dirty="0" smtClean="0"/>
          </a:p>
          <a:p>
            <a:pPr marL="0" indent="0">
              <a:buNone/>
            </a:pPr>
            <a:r>
              <a:rPr lang="fr-CA" sz="2000" dirty="0"/>
              <a:t>	</a:t>
            </a:r>
            <a:r>
              <a:rPr lang="fr-CA" sz="2000" dirty="0" smtClean="0"/>
              <a:t>		</a:t>
            </a:r>
            <a:endParaRPr lang="fr-CA" sz="2000" dirty="0">
              <a:solidFill>
                <a:srgbClr val="00B050"/>
              </a:solidFill>
              <a:effectLst>
                <a:outerShdw blurRad="38100" dist="38100" dir="2700000" algn="tl">
                  <a:srgbClr val="000000">
                    <a:alpha val="43137"/>
                  </a:srgbClr>
                </a:outerShdw>
              </a:effectLst>
            </a:endParaRPr>
          </a:p>
          <a:p>
            <a:pPr marL="0" indent="0">
              <a:buNone/>
            </a:pPr>
            <a:endParaRPr lang="en-CA" dirty="0" smtClean="0"/>
          </a:p>
        </p:txBody>
      </p:sp>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186239983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20689"/>
            <a:ext cx="6965245" cy="1080119"/>
          </a:xfrm>
        </p:spPr>
        <p:txBody>
          <a:bodyPr>
            <a:normAutofit/>
          </a:bodyPr>
          <a:lstStyle/>
          <a:p>
            <a:r>
              <a:rPr lang="en-CA" sz="2800" b="1" dirty="0">
                <a:effectLst>
                  <a:outerShdw blurRad="38100" dist="38100" dir="2700000" algn="tl">
                    <a:srgbClr val="000000">
                      <a:alpha val="43137"/>
                    </a:srgbClr>
                  </a:outerShdw>
                </a:effectLst>
              </a:rPr>
              <a:t>RÉSULTATS</a:t>
            </a:r>
            <a:r>
              <a:rPr lang="en-CA" dirty="0"/>
              <a:t/>
            </a:r>
            <a:br>
              <a:rPr lang="en-CA" dirty="0"/>
            </a:br>
            <a:r>
              <a:rPr lang="en-CA" sz="2200" u="sng" dirty="0" err="1" smtClean="0"/>
              <a:t>Qu’est-ce</a:t>
            </a:r>
            <a:r>
              <a:rPr lang="en-CA" sz="2200" u="sng" dirty="0" smtClean="0"/>
              <a:t> </a:t>
            </a:r>
            <a:r>
              <a:rPr lang="en-CA" sz="2200" u="sng" dirty="0" err="1" smtClean="0"/>
              <a:t>que</a:t>
            </a:r>
            <a:r>
              <a:rPr lang="en-CA" sz="2200" u="sng" dirty="0" smtClean="0"/>
              <a:t> </a:t>
            </a:r>
            <a:r>
              <a:rPr lang="en-CA" sz="2200" u="sng" dirty="0" err="1" smtClean="0"/>
              <a:t>c’est</a:t>
            </a:r>
            <a:r>
              <a:rPr lang="en-CA" sz="2200" u="sng" dirty="0" smtClean="0"/>
              <a:t> le sang?</a:t>
            </a:r>
            <a:endParaRPr lang="fr-CA" sz="2200" u="sng" dirty="0"/>
          </a:p>
        </p:txBody>
      </p:sp>
      <p:sp>
        <p:nvSpPr>
          <p:cNvPr id="3" name="Espace réservé du contenu 2"/>
          <p:cNvSpPr>
            <a:spLocks noGrp="1"/>
          </p:cNvSpPr>
          <p:nvPr>
            <p:ph idx="1"/>
            <p:custDataLst>
              <p:tags r:id="rId2"/>
            </p:custDataLst>
          </p:nvPr>
        </p:nvSpPr>
        <p:spPr>
          <a:xfrm>
            <a:off x="1043608" y="1988840"/>
            <a:ext cx="7128792" cy="4104456"/>
          </a:xfrm>
        </p:spPr>
        <p:txBody>
          <a:bodyPr>
            <a:normAutofit fontScale="70000" lnSpcReduction="20000"/>
          </a:bodyPr>
          <a:lstStyle/>
          <a:p>
            <a:pPr marL="0" indent="0" algn="ctr">
              <a:buNone/>
            </a:pPr>
            <a:endParaRPr lang="fr-CA" sz="1600" dirty="0" smtClean="0"/>
          </a:p>
          <a:p>
            <a:pPr marL="0" indent="0" algn="ctr">
              <a:buNone/>
            </a:pPr>
            <a:r>
              <a:rPr lang="fr-CA" dirty="0" smtClean="0"/>
              <a:t>Le </a:t>
            </a:r>
            <a:r>
              <a:rPr lang="fr-CA" dirty="0"/>
              <a:t>sang c’est « </a:t>
            </a:r>
            <a:r>
              <a:rPr lang="fr-CA" b="1" i="1" dirty="0">
                <a:solidFill>
                  <a:srgbClr val="7030A0"/>
                </a:solidFill>
              </a:rPr>
              <a:t>la vie </a:t>
            </a:r>
            <a:r>
              <a:rPr lang="fr-CA" dirty="0"/>
              <a:t>» : </a:t>
            </a:r>
            <a:r>
              <a:rPr lang="fr-CA" b="1" i="1" dirty="0" err="1">
                <a:solidFill>
                  <a:srgbClr val="7030A0"/>
                </a:solidFill>
              </a:rPr>
              <a:t>it’s</a:t>
            </a:r>
            <a:r>
              <a:rPr lang="fr-CA" b="1" i="1" dirty="0">
                <a:solidFill>
                  <a:srgbClr val="7030A0"/>
                </a:solidFill>
              </a:rPr>
              <a:t> life </a:t>
            </a:r>
            <a:r>
              <a:rPr lang="fr-CA" sz="2000" dirty="0" smtClean="0"/>
              <a:t>(</a:t>
            </a:r>
            <a:r>
              <a:rPr lang="fr-CA" sz="2000" dirty="0"/>
              <a:t>Peter, </a:t>
            </a:r>
            <a:r>
              <a:rPr lang="fr-CA" sz="2000" dirty="0" err="1"/>
              <a:t>Anglo</a:t>
            </a:r>
            <a:r>
              <a:rPr lang="fr-CA" sz="2000" dirty="0"/>
              <a:t> québécois, catholique non pratiquant)</a:t>
            </a:r>
          </a:p>
          <a:p>
            <a:pPr marL="0" indent="0" algn="ctr">
              <a:buNone/>
            </a:pPr>
            <a:r>
              <a:rPr lang="fr-CA" sz="2000" dirty="0" smtClean="0"/>
              <a:t> </a:t>
            </a:r>
            <a:endParaRPr lang="fr-CA" dirty="0" smtClean="0"/>
          </a:p>
          <a:p>
            <a:pPr marL="0" indent="0" algn="ctr">
              <a:buNone/>
            </a:pPr>
            <a:r>
              <a:rPr lang="fr-CA" dirty="0"/>
              <a:t>L</a:t>
            </a:r>
            <a:r>
              <a:rPr lang="fr-CA" dirty="0" smtClean="0"/>
              <a:t>e sang est « </a:t>
            </a:r>
            <a:r>
              <a:rPr lang="fr-CA" b="1" i="1" dirty="0" smtClean="0">
                <a:solidFill>
                  <a:schemeClr val="accent2">
                    <a:lumMod val="60000"/>
                    <a:lumOff val="40000"/>
                  </a:schemeClr>
                </a:solidFill>
              </a:rPr>
              <a:t>ce qui circule dans nos veines </a:t>
            </a:r>
            <a:r>
              <a:rPr lang="fr-CA" dirty="0" smtClean="0"/>
              <a:t>» ce qui « </a:t>
            </a:r>
            <a:r>
              <a:rPr lang="fr-CA" b="1" i="1" dirty="0" smtClean="0">
                <a:solidFill>
                  <a:schemeClr val="accent2">
                    <a:lumMod val="60000"/>
                    <a:lumOff val="40000"/>
                  </a:schemeClr>
                </a:solidFill>
              </a:rPr>
              <a:t>nous garde en vie </a:t>
            </a:r>
            <a:r>
              <a:rPr lang="fr-CA" dirty="0" smtClean="0"/>
              <a:t>» </a:t>
            </a:r>
            <a:r>
              <a:rPr lang="fr-CA" sz="2000" dirty="0" smtClean="0"/>
              <a:t>(Vanessa, anglo-québécoise, protestante non pratiquante)</a:t>
            </a:r>
          </a:p>
          <a:p>
            <a:pPr marL="0" indent="0" algn="ctr">
              <a:buNone/>
            </a:pPr>
            <a:endParaRPr lang="fr-CA" dirty="0" smtClean="0"/>
          </a:p>
          <a:p>
            <a:pPr marL="0" indent="0" algn="ctr">
              <a:buNone/>
            </a:pPr>
            <a:r>
              <a:rPr lang="fr-CA" dirty="0"/>
              <a:t>Le sang est « </a:t>
            </a:r>
            <a:r>
              <a:rPr lang="fr-CA" b="1" i="1" dirty="0"/>
              <a:t>ce qui nous fait vivre </a:t>
            </a:r>
            <a:r>
              <a:rPr lang="fr-CA" dirty="0" smtClean="0"/>
              <a:t>» </a:t>
            </a:r>
            <a:r>
              <a:rPr lang="fr-CA" dirty="0"/>
              <a:t>c’est « </a:t>
            </a:r>
            <a:r>
              <a:rPr lang="fr-CA" b="1" i="1" dirty="0"/>
              <a:t>notre </a:t>
            </a:r>
            <a:r>
              <a:rPr lang="fr-CA" b="1" i="1" dirty="0" smtClean="0"/>
              <a:t>fontaine de Jouvence,</a:t>
            </a:r>
            <a:r>
              <a:rPr lang="fr-CA" dirty="0" smtClean="0"/>
              <a:t> » </a:t>
            </a:r>
            <a:r>
              <a:rPr lang="fr-CA" dirty="0"/>
              <a:t>c’est « </a:t>
            </a:r>
            <a:r>
              <a:rPr lang="fr-CA" b="1" i="1" dirty="0"/>
              <a:t>l’huile</a:t>
            </a:r>
            <a:r>
              <a:rPr lang="fr-CA" dirty="0"/>
              <a:t> » qui fait fonctionner le moteur de la </a:t>
            </a:r>
            <a:r>
              <a:rPr lang="fr-CA" dirty="0" smtClean="0"/>
              <a:t>voiture </a:t>
            </a:r>
            <a:r>
              <a:rPr lang="fr-CA" dirty="0"/>
              <a:t>« </a:t>
            </a:r>
            <a:r>
              <a:rPr lang="fr-CA" b="1" i="1" dirty="0"/>
              <a:t>ça alimente le corps </a:t>
            </a:r>
            <a:r>
              <a:rPr lang="fr-CA" dirty="0"/>
              <a:t>» </a:t>
            </a:r>
            <a:r>
              <a:rPr lang="fr-CA" sz="1800" dirty="0" smtClean="0"/>
              <a:t>(</a:t>
            </a:r>
            <a:r>
              <a:rPr lang="fr-CA" sz="1800" dirty="0"/>
              <a:t>Sylvie, </a:t>
            </a:r>
            <a:r>
              <a:rPr lang="fr-CA" sz="1800" dirty="0" smtClean="0"/>
              <a:t>franco-québécoise)</a:t>
            </a:r>
            <a:endParaRPr lang="fr-CA" sz="2000" dirty="0" smtClean="0"/>
          </a:p>
          <a:p>
            <a:pPr marL="0" indent="0" algn="ctr">
              <a:buNone/>
            </a:pPr>
            <a:endParaRPr lang="fr-CA" sz="2000" dirty="0" smtClean="0"/>
          </a:p>
          <a:p>
            <a:pPr marL="0" indent="0" algn="ctr">
              <a:buNone/>
            </a:pPr>
            <a:r>
              <a:rPr lang="fr-CA" dirty="0"/>
              <a:t>L</a:t>
            </a:r>
            <a:r>
              <a:rPr lang="fr-CA" dirty="0" smtClean="0"/>
              <a:t>e sang « </a:t>
            </a:r>
            <a:r>
              <a:rPr lang="fr-CA" b="1" i="1" dirty="0" smtClean="0">
                <a:solidFill>
                  <a:srgbClr val="00B050"/>
                </a:solidFill>
              </a:rPr>
              <a:t>c’est comme du gaz dans une voiture, c’est ce qui fait circuler</a:t>
            </a:r>
            <a:r>
              <a:rPr lang="fr-CA" dirty="0"/>
              <a:t>,</a:t>
            </a:r>
            <a:r>
              <a:rPr lang="fr-CA" dirty="0" smtClean="0"/>
              <a:t> </a:t>
            </a:r>
            <a:r>
              <a:rPr lang="fr-CA" b="1" i="1" dirty="0" smtClean="0">
                <a:solidFill>
                  <a:srgbClr val="00B050"/>
                </a:solidFill>
              </a:rPr>
              <a:t>qui circule dans tout le corps </a:t>
            </a:r>
            <a:r>
              <a:rPr lang="fr-CA" dirty="0" smtClean="0"/>
              <a:t>»</a:t>
            </a:r>
            <a:r>
              <a:rPr lang="fr-CA" sz="2000" dirty="0" smtClean="0"/>
              <a:t> (Jacques, franco-québécois, catholique non pratiquant)</a:t>
            </a:r>
          </a:p>
          <a:p>
            <a:pPr marL="0" indent="0" algn="ctr">
              <a:buNone/>
            </a:pPr>
            <a:endParaRPr lang="fr-CA" sz="2000" dirty="0" smtClean="0"/>
          </a:p>
          <a:p>
            <a:pPr marL="0" indent="0" algn="ctr">
              <a:buNone/>
            </a:pPr>
            <a:r>
              <a:rPr lang="fr-CA" dirty="0" smtClean="0"/>
              <a:t>« </a:t>
            </a:r>
            <a:r>
              <a:rPr lang="fr-CA" b="1" i="1" dirty="0" smtClean="0">
                <a:solidFill>
                  <a:schemeClr val="accent5">
                    <a:lumMod val="75000"/>
                  </a:schemeClr>
                </a:solidFill>
              </a:rPr>
              <a:t>Quand une personne meurt, il se vide de son sang </a:t>
            </a:r>
            <a:r>
              <a:rPr lang="fr-CA" dirty="0" smtClean="0"/>
              <a:t>» </a:t>
            </a:r>
            <a:r>
              <a:rPr lang="fr-CA" sz="2000" dirty="0" smtClean="0"/>
              <a:t>(Jérémy, fils de Franco-québécois déiste)</a:t>
            </a:r>
          </a:p>
          <a:p>
            <a:endParaRPr lang="en-CA" dirty="0"/>
          </a:p>
          <a:p>
            <a:endParaRPr lang="en-CA" dirty="0" smtClean="0"/>
          </a:p>
          <a:p>
            <a:endParaRPr lang="en-CA" dirty="0"/>
          </a:p>
          <a:p>
            <a:endParaRPr lang="en-CA" dirty="0" smtClean="0"/>
          </a:p>
          <a:p>
            <a:endParaRPr lang="en-CA" dirty="0"/>
          </a:p>
          <a:p>
            <a:endParaRPr lang="fr-CA" dirty="0" smtClean="0"/>
          </a:p>
          <a:p>
            <a:endParaRPr lang="fr-CA" dirty="0"/>
          </a:p>
        </p:txBody>
      </p:sp>
      <p:sp>
        <p:nvSpPr>
          <p:cNvPr id="4" name="Espace réservé du pied de page 3"/>
          <p:cNvSpPr>
            <a:spLocks noGrp="1"/>
          </p:cNvSpPr>
          <p:nvPr>
            <p:ph type="ftr" sz="quarter" idx="11"/>
          </p:nvPr>
        </p:nvSpPr>
        <p:spPr>
          <a:xfrm>
            <a:off x="914400" y="5809152"/>
            <a:ext cx="7257999"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5195068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817583"/>
            <a:ext cx="6965245" cy="739210"/>
          </a:xfrm>
        </p:spPr>
        <p:txBody>
          <a:bodyPr>
            <a:normAutofit fontScale="90000"/>
          </a:bodyPr>
          <a:lstStyle/>
          <a:p>
            <a:r>
              <a:rPr lang="en-CA" sz="3100" b="1" dirty="0">
                <a:effectLst>
                  <a:outerShdw blurRad="38100" dist="38100" dir="2700000" algn="tl">
                    <a:srgbClr val="000000">
                      <a:alpha val="43137"/>
                    </a:srgbClr>
                  </a:outerShdw>
                </a:effectLst>
              </a:rPr>
              <a:t>RÉSULTATS</a:t>
            </a:r>
            <a:r>
              <a:rPr lang="en-CA" sz="3200" dirty="0"/>
              <a:t/>
            </a:r>
            <a:br>
              <a:rPr lang="en-CA" sz="3200" dirty="0"/>
            </a:br>
            <a:r>
              <a:rPr lang="en-CA" sz="2200" u="sng" dirty="0" err="1" smtClean="0"/>
              <a:t>Est-ce</a:t>
            </a:r>
            <a:r>
              <a:rPr lang="en-CA" sz="2200" u="sng" dirty="0" smtClean="0"/>
              <a:t> </a:t>
            </a:r>
            <a:r>
              <a:rPr lang="en-CA" sz="2200" u="sng" dirty="0" err="1" smtClean="0"/>
              <a:t>que</a:t>
            </a:r>
            <a:r>
              <a:rPr lang="en-CA" sz="2200" u="sng" dirty="0" smtClean="0"/>
              <a:t> le sang </a:t>
            </a:r>
            <a:r>
              <a:rPr lang="en-CA" sz="2200" u="sng" dirty="0" err="1" smtClean="0"/>
              <a:t>est</a:t>
            </a:r>
            <a:r>
              <a:rPr lang="en-CA" sz="2200" u="sng" dirty="0" smtClean="0"/>
              <a:t> un </a:t>
            </a:r>
            <a:r>
              <a:rPr lang="en-CA" sz="2200" u="sng" dirty="0" err="1" smtClean="0"/>
              <a:t>médicament</a:t>
            </a:r>
            <a:r>
              <a:rPr lang="en-CA" sz="2200" u="sng" dirty="0" smtClean="0"/>
              <a:t> </a:t>
            </a:r>
            <a:r>
              <a:rPr lang="en-CA" sz="2200" u="sng" dirty="0" err="1" smtClean="0"/>
              <a:t>ou</a:t>
            </a:r>
            <a:r>
              <a:rPr lang="en-CA" sz="2200" u="sng" dirty="0" smtClean="0"/>
              <a:t> </a:t>
            </a:r>
            <a:r>
              <a:rPr lang="en-CA" sz="2200" u="sng" dirty="0" err="1" smtClean="0"/>
              <a:t>d’autre</a:t>
            </a:r>
            <a:r>
              <a:rPr lang="en-CA" sz="2200" u="sng" dirty="0" smtClean="0"/>
              <a:t> chose?</a:t>
            </a:r>
            <a:endParaRPr lang="fr-CA" sz="2200" u="sng" dirty="0"/>
          </a:p>
        </p:txBody>
      </p:sp>
      <p:sp>
        <p:nvSpPr>
          <p:cNvPr id="3" name="Espace réservé du contenu 2"/>
          <p:cNvSpPr>
            <a:spLocks noGrp="1"/>
          </p:cNvSpPr>
          <p:nvPr>
            <p:ph idx="1"/>
            <p:custDataLst>
              <p:tags r:id="rId2"/>
            </p:custDataLst>
          </p:nvPr>
        </p:nvSpPr>
        <p:spPr>
          <a:xfrm>
            <a:off x="683568" y="1340768"/>
            <a:ext cx="7704856" cy="4785395"/>
          </a:xfrm>
        </p:spPr>
        <p:txBody>
          <a:bodyPr>
            <a:normAutofit fontScale="85000" lnSpcReduction="10000"/>
          </a:bodyPr>
          <a:lstStyle/>
          <a:p>
            <a:endParaRPr lang="fr-CA" sz="2100" dirty="0" smtClean="0"/>
          </a:p>
          <a:p>
            <a:endParaRPr lang="fr-CA" sz="2100" dirty="0" smtClean="0"/>
          </a:p>
          <a:p>
            <a:pPr marL="0" indent="0" algn="ctr">
              <a:buNone/>
            </a:pPr>
            <a:r>
              <a:rPr lang="fr-CA" sz="1900" dirty="0" smtClean="0"/>
              <a:t>Le sang s’assimile à un « </a:t>
            </a:r>
            <a:r>
              <a:rPr lang="fr-CA" sz="1900" b="1" i="1" dirty="0" smtClean="0">
                <a:solidFill>
                  <a:srgbClr val="00B0F0"/>
                </a:solidFill>
              </a:rPr>
              <a:t>antibiotique</a:t>
            </a:r>
            <a:r>
              <a:rPr lang="fr-CA" sz="1900" dirty="0" smtClean="0"/>
              <a:t> » ou une « </a:t>
            </a:r>
            <a:r>
              <a:rPr lang="fr-CA" sz="1900" b="1" i="1" dirty="0" smtClean="0">
                <a:solidFill>
                  <a:srgbClr val="00B0F0"/>
                </a:solidFill>
              </a:rPr>
              <a:t>pilule</a:t>
            </a:r>
            <a:r>
              <a:rPr lang="fr-CA" sz="1900" dirty="0" smtClean="0"/>
              <a:t> » qui permette de fonctionner. On donne une dose de sang « </a:t>
            </a:r>
            <a:r>
              <a:rPr lang="fr-CA" sz="1900" b="1" i="1" dirty="0" smtClean="0">
                <a:solidFill>
                  <a:srgbClr val="00B0F0"/>
                </a:solidFill>
              </a:rPr>
              <a:t>pour fonctionner</a:t>
            </a:r>
            <a:r>
              <a:rPr lang="fr-CA" sz="1900" dirty="0" smtClean="0"/>
              <a:t>,  </a:t>
            </a:r>
            <a:r>
              <a:rPr lang="fr-CA" sz="1900" b="1" i="1" dirty="0" smtClean="0">
                <a:solidFill>
                  <a:srgbClr val="00B0F0"/>
                </a:solidFill>
              </a:rPr>
              <a:t>pour aider la personne à s’en remettre </a:t>
            </a:r>
            <a:r>
              <a:rPr lang="fr-CA" sz="1900" dirty="0" smtClean="0"/>
              <a:t>» </a:t>
            </a:r>
            <a:r>
              <a:rPr lang="fr-CA" sz="1500" dirty="0" smtClean="0"/>
              <a:t>(Sylvie, franco-québécoise, athée)</a:t>
            </a:r>
          </a:p>
          <a:p>
            <a:pPr marL="0" indent="0" algn="ctr">
              <a:buNone/>
            </a:pPr>
            <a:endParaRPr lang="fr-CA" sz="1500" dirty="0" smtClean="0"/>
          </a:p>
          <a:p>
            <a:pPr marL="0" indent="0" algn="ctr">
              <a:buNone/>
            </a:pPr>
            <a:r>
              <a:rPr lang="fr-CA" sz="1900" dirty="0" smtClean="0"/>
              <a:t>Le sang « </a:t>
            </a:r>
            <a:r>
              <a:rPr lang="fr-CA" sz="1900" b="1" i="1" dirty="0" smtClean="0">
                <a:solidFill>
                  <a:schemeClr val="accent2">
                    <a:lumMod val="60000"/>
                    <a:lumOff val="40000"/>
                  </a:schemeClr>
                </a:solidFill>
              </a:rPr>
              <a:t>c’est une vie </a:t>
            </a:r>
            <a:r>
              <a:rPr lang="fr-CA" sz="1900" dirty="0" smtClean="0"/>
              <a:t>». C’est par ailleurs un médicament, mais « </a:t>
            </a:r>
            <a:r>
              <a:rPr lang="fr-CA" sz="1900" b="1" i="1" dirty="0" smtClean="0">
                <a:solidFill>
                  <a:schemeClr val="accent2">
                    <a:lumMod val="60000"/>
                    <a:lumOff val="40000"/>
                  </a:schemeClr>
                </a:solidFill>
              </a:rPr>
              <a:t>un médicament spécial</a:t>
            </a:r>
            <a:r>
              <a:rPr lang="fr-CA" sz="1900" dirty="0" smtClean="0"/>
              <a:t> ». Il s’agit d’un médicament dans la mesure où il </a:t>
            </a:r>
          </a:p>
          <a:p>
            <a:pPr marL="0" indent="0" algn="ctr">
              <a:buNone/>
            </a:pPr>
            <a:r>
              <a:rPr lang="fr-CA" sz="1900" dirty="0" smtClean="0"/>
              <a:t>« </a:t>
            </a:r>
            <a:r>
              <a:rPr lang="fr-CA" sz="1900" b="1" i="1" dirty="0" smtClean="0">
                <a:solidFill>
                  <a:schemeClr val="accent2">
                    <a:lumMod val="60000"/>
                    <a:lumOff val="40000"/>
                  </a:schemeClr>
                </a:solidFill>
              </a:rPr>
              <a:t>aide à grandir </a:t>
            </a:r>
            <a:r>
              <a:rPr lang="fr-CA" sz="1900" dirty="0" smtClean="0"/>
              <a:t>» et « </a:t>
            </a:r>
            <a:r>
              <a:rPr lang="fr-CA" sz="1900" b="1" i="1" dirty="0" smtClean="0">
                <a:solidFill>
                  <a:schemeClr val="accent2">
                    <a:lumMod val="60000"/>
                    <a:lumOff val="40000"/>
                  </a:schemeClr>
                </a:solidFill>
              </a:rPr>
              <a:t>à faire face à la maladie </a:t>
            </a:r>
            <a:r>
              <a:rPr lang="fr-CA" sz="1900" dirty="0" smtClean="0"/>
              <a:t>» </a:t>
            </a:r>
            <a:r>
              <a:rPr lang="fr-CA" sz="1500" dirty="0" smtClean="0"/>
              <a:t>(</a:t>
            </a:r>
            <a:r>
              <a:rPr lang="fr-CA" sz="1500" dirty="0" err="1" smtClean="0"/>
              <a:t>Elikya</a:t>
            </a:r>
            <a:r>
              <a:rPr lang="fr-CA" sz="1500" dirty="0" smtClean="0"/>
              <a:t>, congolaise, protestante pratiquante)</a:t>
            </a:r>
          </a:p>
          <a:p>
            <a:pPr marL="685800" lvl="2" indent="0">
              <a:buNone/>
            </a:pPr>
            <a:r>
              <a:rPr lang="fr-CA" sz="1500" dirty="0" smtClean="0"/>
              <a:t> </a:t>
            </a:r>
          </a:p>
          <a:p>
            <a:pPr marL="0" indent="0" algn="ctr">
              <a:buNone/>
            </a:pPr>
            <a:r>
              <a:rPr lang="fr-CA" sz="1900" dirty="0" smtClean="0"/>
              <a:t>C’est « </a:t>
            </a:r>
            <a:r>
              <a:rPr lang="fr-CA" sz="1900" b="1" i="1" dirty="0" smtClean="0">
                <a:solidFill>
                  <a:schemeClr val="accent6">
                    <a:lumMod val="75000"/>
                  </a:schemeClr>
                </a:solidFill>
              </a:rPr>
              <a:t>vivant</a:t>
            </a:r>
            <a:r>
              <a:rPr lang="fr-CA" sz="1900" dirty="0" smtClean="0"/>
              <a:t> », c’est la « </a:t>
            </a:r>
            <a:r>
              <a:rPr lang="fr-CA" sz="1900" b="1" i="1" dirty="0" smtClean="0">
                <a:solidFill>
                  <a:schemeClr val="accent6">
                    <a:lumMod val="75000"/>
                  </a:schemeClr>
                </a:solidFill>
              </a:rPr>
              <a:t>vie</a:t>
            </a:r>
            <a:r>
              <a:rPr lang="fr-CA" sz="1900" dirty="0" smtClean="0"/>
              <a:t> », par opposition à un médicament qui est </a:t>
            </a:r>
          </a:p>
          <a:p>
            <a:pPr marL="0" indent="0" algn="ctr">
              <a:buNone/>
            </a:pPr>
            <a:r>
              <a:rPr lang="fr-CA" sz="1900" dirty="0" smtClean="0"/>
              <a:t>« </a:t>
            </a:r>
            <a:r>
              <a:rPr lang="fr-CA" sz="1900" b="1" i="1" dirty="0" smtClean="0">
                <a:solidFill>
                  <a:schemeClr val="accent6">
                    <a:lumMod val="75000"/>
                  </a:schemeClr>
                </a:solidFill>
              </a:rPr>
              <a:t>chimique</a:t>
            </a:r>
            <a:r>
              <a:rPr lang="fr-CA" sz="1900" dirty="0" smtClean="0"/>
              <a:t> » </a:t>
            </a:r>
            <a:r>
              <a:rPr lang="fr-CA" sz="1500" dirty="0" smtClean="0"/>
              <a:t>(Maman, Franco-québécoise, catholique)</a:t>
            </a:r>
          </a:p>
          <a:p>
            <a:pPr marL="0" indent="0" algn="ctr">
              <a:buNone/>
            </a:pPr>
            <a:endParaRPr lang="fr-CA" sz="2100" dirty="0"/>
          </a:p>
          <a:p>
            <a:pPr marL="0" indent="0" algn="ctr">
              <a:buNone/>
            </a:pPr>
            <a:r>
              <a:rPr lang="fr-CA" sz="1900" dirty="0" smtClean="0"/>
              <a:t>« </a:t>
            </a:r>
            <a:r>
              <a:rPr lang="fr-CA" sz="1900" b="1" i="1" dirty="0">
                <a:solidFill>
                  <a:srgbClr val="C00000"/>
                </a:solidFill>
              </a:rPr>
              <a:t>O</a:t>
            </a:r>
            <a:r>
              <a:rPr lang="fr-CA" sz="1900" b="1" i="1" dirty="0" smtClean="0">
                <a:solidFill>
                  <a:srgbClr val="C00000"/>
                </a:solidFill>
              </a:rPr>
              <a:t>n donne du sang, t’sais, c’est comme ‘normal’, c’est comme si je donne une </a:t>
            </a:r>
            <a:r>
              <a:rPr lang="fr-CA" sz="1900" b="1" i="1" dirty="0" err="1" smtClean="0">
                <a:solidFill>
                  <a:srgbClr val="C00000"/>
                </a:solidFill>
              </a:rPr>
              <a:t>Tylénol</a:t>
            </a:r>
            <a:r>
              <a:rPr lang="fr-CA" sz="1900" b="1" i="1" dirty="0" smtClean="0">
                <a:solidFill>
                  <a:srgbClr val="C00000"/>
                </a:solidFill>
              </a:rPr>
              <a:t>; mais une </a:t>
            </a:r>
            <a:r>
              <a:rPr lang="fr-CA" sz="1900" b="1" i="1" dirty="0" err="1" smtClean="0">
                <a:solidFill>
                  <a:srgbClr val="C00000"/>
                </a:solidFill>
              </a:rPr>
              <a:t>Tylénol</a:t>
            </a:r>
            <a:r>
              <a:rPr lang="fr-CA" sz="1900" b="1" i="1" dirty="0" smtClean="0">
                <a:solidFill>
                  <a:srgbClr val="C00000"/>
                </a:solidFill>
              </a:rPr>
              <a:t>, ce n’est pas comme du sang, là</a:t>
            </a:r>
            <a:r>
              <a:rPr lang="fr-CA" sz="1900" b="1" i="1" dirty="0" smtClean="0">
                <a:solidFill>
                  <a:schemeClr val="accent2"/>
                </a:solidFill>
              </a:rPr>
              <a:t>!</a:t>
            </a:r>
            <a:r>
              <a:rPr lang="fr-CA" sz="1900" dirty="0" smtClean="0"/>
              <a:t>» </a:t>
            </a:r>
            <a:r>
              <a:rPr lang="fr-CA" sz="1900" dirty="0"/>
              <a:t>Elle juge qu’on transfuse trop, qu’on banalise la </a:t>
            </a:r>
            <a:r>
              <a:rPr lang="fr-CA" sz="1900" dirty="0" smtClean="0"/>
              <a:t>transfusion, qu’on réduit le sang au rang de simple cachet </a:t>
            </a:r>
            <a:r>
              <a:rPr lang="fr-CA" sz="1500" dirty="0" smtClean="0"/>
              <a:t>(Maman, haïtienne, catholique)</a:t>
            </a:r>
          </a:p>
          <a:p>
            <a:endParaRPr lang="fr-CA" dirty="0"/>
          </a:p>
        </p:txBody>
      </p:sp>
      <p:sp>
        <p:nvSpPr>
          <p:cNvPr id="4" name="Espace réservé du pied de page 3"/>
          <p:cNvSpPr>
            <a:spLocks noGrp="1"/>
          </p:cNvSpPr>
          <p:nvPr>
            <p:ph type="ftr" sz="quarter" idx="11"/>
          </p:nvPr>
        </p:nvSpPr>
        <p:spPr>
          <a:xfrm>
            <a:off x="914400" y="5809152"/>
            <a:ext cx="7474023"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0319772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395536" y="692697"/>
            <a:ext cx="8352928" cy="1008111"/>
          </a:xfrm>
        </p:spPr>
        <p:txBody>
          <a:bodyPr>
            <a:normAutofit/>
          </a:bodyPr>
          <a:lstStyle/>
          <a:p>
            <a:r>
              <a:rPr lang="en-CA" sz="2800" b="1" dirty="0">
                <a:effectLst>
                  <a:outerShdw blurRad="38100" dist="38100" dir="2700000" algn="tl">
                    <a:srgbClr val="000000">
                      <a:alpha val="43137"/>
                    </a:srgbClr>
                  </a:outerShdw>
                </a:effectLst>
              </a:rPr>
              <a:t>RÉSULTATS</a:t>
            </a:r>
            <a:r>
              <a:rPr lang="en-CA" sz="3200" dirty="0"/>
              <a:t/>
            </a:r>
            <a:br>
              <a:rPr lang="en-CA" sz="3200" dirty="0"/>
            </a:br>
            <a:r>
              <a:rPr lang="en-CA" sz="2000" u="sng" dirty="0" err="1" smtClean="0"/>
              <a:t>Est-ce</a:t>
            </a:r>
            <a:r>
              <a:rPr lang="en-CA" sz="2000" u="sng" dirty="0" smtClean="0"/>
              <a:t> </a:t>
            </a:r>
            <a:r>
              <a:rPr lang="en-CA" sz="2000" u="sng" dirty="0" err="1" smtClean="0"/>
              <a:t>que</a:t>
            </a:r>
            <a:r>
              <a:rPr lang="en-CA" sz="2000" u="sng" dirty="0" smtClean="0"/>
              <a:t> le sang </a:t>
            </a:r>
            <a:r>
              <a:rPr lang="en-CA" sz="2000" u="sng" dirty="0" err="1" smtClean="0"/>
              <a:t>transmets</a:t>
            </a:r>
            <a:r>
              <a:rPr lang="en-CA" sz="2000" u="sng" dirty="0" smtClean="0"/>
              <a:t> les </a:t>
            </a:r>
            <a:r>
              <a:rPr lang="en-CA" sz="2000" u="sng" dirty="0" err="1" smtClean="0"/>
              <a:t>caractéristiques</a:t>
            </a:r>
            <a:r>
              <a:rPr lang="en-CA" sz="2000" u="sng" dirty="0" smtClean="0"/>
              <a:t> </a:t>
            </a:r>
            <a:r>
              <a:rPr lang="en-CA" sz="2000" u="sng" dirty="0" err="1" smtClean="0"/>
              <a:t>d’une</a:t>
            </a:r>
            <a:r>
              <a:rPr lang="en-CA" sz="2000" u="sng" dirty="0" smtClean="0"/>
              <a:t> </a:t>
            </a:r>
            <a:r>
              <a:rPr lang="en-CA" sz="2000" u="sng" dirty="0" err="1" smtClean="0"/>
              <a:t>personne</a:t>
            </a:r>
            <a:r>
              <a:rPr lang="en-CA" sz="2000" u="sng" dirty="0" smtClean="0"/>
              <a:t>?</a:t>
            </a:r>
            <a:endParaRPr lang="fr-CA" sz="2000" u="sng" dirty="0"/>
          </a:p>
        </p:txBody>
      </p:sp>
      <p:sp>
        <p:nvSpPr>
          <p:cNvPr id="3" name="Espace réservé du contenu 2"/>
          <p:cNvSpPr>
            <a:spLocks noGrp="1"/>
          </p:cNvSpPr>
          <p:nvPr>
            <p:ph idx="1"/>
            <p:custDataLst>
              <p:tags r:id="rId2"/>
            </p:custDataLst>
          </p:nvPr>
        </p:nvSpPr>
        <p:spPr>
          <a:xfrm>
            <a:off x="683568" y="1844824"/>
            <a:ext cx="7776864" cy="4536504"/>
          </a:xfrm>
        </p:spPr>
        <p:txBody>
          <a:bodyPr>
            <a:normAutofit fontScale="32500" lnSpcReduction="20000"/>
          </a:bodyPr>
          <a:lstStyle/>
          <a:p>
            <a:pPr marL="0" indent="0" algn="ctr">
              <a:buNone/>
            </a:pPr>
            <a:endParaRPr lang="fr-CA" sz="3500" b="1" i="1" dirty="0">
              <a:solidFill>
                <a:srgbClr val="00B050"/>
              </a:solidFill>
            </a:endParaRPr>
          </a:p>
          <a:p>
            <a:pPr marL="0" indent="0" algn="ctr">
              <a:buNone/>
            </a:pPr>
            <a:r>
              <a:rPr lang="fr-CA" sz="4900" b="1" i="1" dirty="0" smtClean="0">
                <a:solidFill>
                  <a:srgbClr val="00B050"/>
                </a:solidFill>
              </a:rPr>
              <a:t>« </a:t>
            </a:r>
            <a:r>
              <a:rPr lang="fr-CA" sz="4900" b="1" i="1" dirty="0">
                <a:solidFill>
                  <a:srgbClr val="00B050"/>
                </a:solidFill>
              </a:rPr>
              <a:t>Je ne sais pas, je ne pense pas ». </a:t>
            </a:r>
            <a:r>
              <a:rPr lang="fr-CA" sz="4900" b="1" dirty="0">
                <a:solidFill>
                  <a:srgbClr val="00B050"/>
                </a:solidFill>
              </a:rPr>
              <a:t>Elle est d’avis que le sang ne porte pas la marque de </a:t>
            </a:r>
            <a:r>
              <a:rPr lang="fr-CA" sz="4900" b="1" dirty="0" smtClean="0">
                <a:solidFill>
                  <a:srgbClr val="00B050"/>
                </a:solidFill>
              </a:rPr>
              <a:t>l’individu, </a:t>
            </a:r>
            <a:r>
              <a:rPr lang="fr-CA" sz="4900" b="1" dirty="0">
                <a:solidFill>
                  <a:srgbClr val="00B050"/>
                </a:solidFill>
              </a:rPr>
              <a:t>ou alors peut porter les gènes du donneur, mais serait si </a:t>
            </a:r>
            <a:r>
              <a:rPr lang="fr-CA" sz="4900" b="1" i="1" dirty="0">
                <a:solidFill>
                  <a:srgbClr val="00B050"/>
                </a:solidFill>
              </a:rPr>
              <a:t>« dilué » </a:t>
            </a:r>
            <a:r>
              <a:rPr lang="fr-CA" sz="4900" b="1" dirty="0">
                <a:solidFill>
                  <a:srgbClr val="00B050"/>
                </a:solidFill>
              </a:rPr>
              <a:t>qu’il n’aurait aucune réelle portée. L’environnement social jouerait un rôle plus décisif dans la formation de la </a:t>
            </a:r>
            <a:r>
              <a:rPr lang="fr-CA" sz="4900" b="1" dirty="0" smtClean="0">
                <a:solidFill>
                  <a:srgbClr val="00B050"/>
                </a:solidFill>
              </a:rPr>
              <a:t>personnalité</a:t>
            </a:r>
            <a:r>
              <a:rPr lang="fr-CA" sz="4900" dirty="0" smtClean="0"/>
              <a:t> </a:t>
            </a:r>
            <a:r>
              <a:rPr lang="fr-CA" sz="3700" dirty="0" smtClean="0"/>
              <a:t>(</a:t>
            </a:r>
            <a:r>
              <a:rPr lang="fr-CA" sz="4300" dirty="0" smtClean="0"/>
              <a:t>Maman, franco-québécoise, catholique non pratiquante) </a:t>
            </a:r>
          </a:p>
          <a:p>
            <a:pPr marL="0" indent="0" algn="ctr">
              <a:buNone/>
            </a:pPr>
            <a:endParaRPr lang="fr-CA" sz="3500" b="1" dirty="0" smtClean="0">
              <a:solidFill>
                <a:srgbClr val="00B050"/>
              </a:solidFill>
            </a:endParaRPr>
          </a:p>
          <a:p>
            <a:pPr marL="0" indent="0" algn="ctr">
              <a:buNone/>
            </a:pPr>
            <a:r>
              <a:rPr lang="fr-CA" sz="4900" dirty="0" err="1" smtClean="0"/>
              <a:t>Bruny</a:t>
            </a:r>
            <a:r>
              <a:rPr lang="fr-CA" sz="4900" dirty="0" smtClean="0"/>
              <a:t> a en lui « </a:t>
            </a:r>
            <a:r>
              <a:rPr lang="fr-CA" sz="4900" b="1" i="1" dirty="0" smtClean="0">
                <a:solidFill>
                  <a:schemeClr val="accent5">
                    <a:lumMod val="75000"/>
                  </a:schemeClr>
                </a:solidFill>
              </a:rPr>
              <a:t>une substance </a:t>
            </a:r>
            <a:r>
              <a:rPr lang="fr-CA" sz="4900" dirty="0" smtClean="0"/>
              <a:t>»— du sang — qui n’est pas à lui. Son sang « </a:t>
            </a:r>
            <a:r>
              <a:rPr lang="fr-CA" sz="4900" b="1" i="1" dirty="0" smtClean="0">
                <a:solidFill>
                  <a:schemeClr val="accent5">
                    <a:lumMod val="75000"/>
                  </a:schemeClr>
                </a:solidFill>
              </a:rPr>
              <a:t>ne lui appartient pas </a:t>
            </a:r>
            <a:r>
              <a:rPr lang="fr-CA" sz="4900" dirty="0" smtClean="0"/>
              <a:t>» parce qu’il « </a:t>
            </a:r>
            <a:r>
              <a:rPr lang="fr-CA" sz="4900" b="1" i="1" dirty="0" smtClean="0">
                <a:solidFill>
                  <a:schemeClr val="accent5">
                    <a:lumMod val="75000"/>
                  </a:schemeClr>
                </a:solidFill>
              </a:rPr>
              <a:t>ne vient pas de lui! </a:t>
            </a:r>
            <a:r>
              <a:rPr lang="fr-CA" sz="4900" dirty="0" smtClean="0"/>
              <a:t>» . Il va certes se mêler à celui de </a:t>
            </a:r>
            <a:r>
              <a:rPr lang="fr-CA" sz="4900" dirty="0" err="1" smtClean="0"/>
              <a:t>Bruny</a:t>
            </a:r>
            <a:r>
              <a:rPr lang="fr-CA" sz="4900" dirty="0" smtClean="0"/>
              <a:t>, mais ce dernier devra « </a:t>
            </a:r>
            <a:r>
              <a:rPr lang="fr-CA" sz="4900" b="1" i="1" dirty="0" smtClean="0">
                <a:solidFill>
                  <a:schemeClr val="accent5">
                    <a:lumMod val="75000"/>
                  </a:schemeClr>
                </a:solidFill>
              </a:rPr>
              <a:t>s’adapter</a:t>
            </a:r>
            <a:r>
              <a:rPr lang="fr-CA" sz="4900" dirty="0" smtClean="0"/>
              <a:t> » à ce « </a:t>
            </a:r>
            <a:r>
              <a:rPr lang="fr-CA" sz="4900" b="1" i="1" dirty="0" smtClean="0">
                <a:solidFill>
                  <a:schemeClr val="accent5">
                    <a:lumMod val="75000"/>
                  </a:schemeClr>
                </a:solidFill>
              </a:rPr>
              <a:t>nouveau sang </a:t>
            </a:r>
            <a:r>
              <a:rPr lang="fr-CA" sz="4900" dirty="0" smtClean="0"/>
              <a:t>», d’où les risques, dit-elle. </a:t>
            </a:r>
          </a:p>
          <a:p>
            <a:pPr marL="0" indent="0" algn="ctr">
              <a:buNone/>
            </a:pPr>
            <a:endParaRPr lang="fr-CA" sz="2900" dirty="0" smtClean="0"/>
          </a:p>
          <a:p>
            <a:pPr marL="0" indent="0" algn="ctr">
              <a:buNone/>
            </a:pPr>
            <a:r>
              <a:rPr lang="fr-CA" sz="4900" b="1" i="1" dirty="0">
                <a:solidFill>
                  <a:srgbClr val="0070C0"/>
                </a:solidFill>
              </a:rPr>
              <a:t>«Le sang transfusé ne véhicule aucunement les traits de personnalité, le caractère du donneur ou son </a:t>
            </a:r>
            <a:r>
              <a:rPr lang="fr-CA" sz="4900" b="1" i="1" dirty="0" smtClean="0">
                <a:solidFill>
                  <a:srgbClr val="0070C0"/>
                </a:solidFill>
              </a:rPr>
              <a:t>âme. </a:t>
            </a:r>
            <a:r>
              <a:rPr lang="fr-CA" sz="4900" b="1" i="1" dirty="0">
                <a:solidFill>
                  <a:srgbClr val="0070C0"/>
                </a:solidFill>
              </a:rPr>
              <a:t>Seules des maladies peuvent être transmises </a:t>
            </a:r>
            <a:r>
              <a:rPr lang="fr-CA" sz="4900" b="1" i="1" dirty="0" smtClean="0">
                <a:solidFill>
                  <a:srgbClr val="0070C0"/>
                </a:solidFill>
              </a:rPr>
              <a:t>»</a:t>
            </a:r>
            <a:r>
              <a:rPr lang="fr-CA" sz="4600" b="1" i="1" dirty="0" smtClean="0">
                <a:solidFill>
                  <a:srgbClr val="0070C0"/>
                </a:solidFill>
              </a:rPr>
              <a:t> </a:t>
            </a:r>
            <a:r>
              <a:rPr lang="fr-CA" sz="4300" dirty="0" smtClean="0"/>
              <a:t>(Maman, franco-québécoise, athée)</a:t>
            </a:r>
          </a:p>
          <a:p>
            <a:pPr marL="0" indent="0" algn="ctr">
              <a:buNone/>
            </a:pPr>
            <a:endParaRPr lang="fr-CA" sz="3700" b="1" i="1" dirty="0" smtClean="0">
              <a:solidFill>
                <a:srgbClr val="0070C0"/>
              </a:solidFill>
            </a:endParaRPr>
          </a:p>
          <a:p>
            <a:pPr marL="0" indent="0">
              <a:buNone/>
            </a:pPr>
            <a:endParaRPr lang="fr-CA" sz="4900" dirty="0"/>
          </a:p>
          <a:p>
            <a:pPr marL="0" indent="0" algn="ctr">
              <a:buNone/>
            </a:pPr>
            <a:r>
              <a:rPr lang="fr-CA" sz="4900" b="1" i="1" dirty="0" err="1">
                <a:solidFill>
                  <a:schemeClr val="accent1">
                    <a:lumMod val="50000"/>
                  </a:schemeClr>
                </a:solidFill>
              </a:rPr>
              <a:t>Kela</a:t>
            </a:r>
            <a:r>
              <a:rPr lang="fr-CA" sz="4900" b="1" i="1" dirty="0">
                <a:solidFill>
                  <a:schemeClr val="accent1">
                    <a:lumMod val="50000"/>
                  </a:schemeClr>
                </a:solidFill>
              </a:rPr>
              <a:t> sent que c’est un corps étranger qui entre en elle, parce que ce n’est pas son sang, mais il devient sien après deux jours ou une semaine ou deux </a:t>
            </a:r>
            <a:r>
              <a:rPr lang="fr-CA" sz="4900" b="1" i="1" dirty="0" smtClean="0">
                <a:solidFill>
                  <a:schemeClr val="accent1">
                    <a:lumMod val="50000"/>
                  </a:schemeClr>
                </a:solidFill>
              </a:rPr>
              <a:t>semaines </a:t>
            </a:r>
            <a:r>
              <a:rPr lang="fr-CA" sz="4300" dirty="0" smtClean="0"/>
              <a:t>(fille</a:t>
            </a:r>
            <a:r>
              <a:rPr lang="fr-CA" sz="4300" dirty="0"/>
              <a:t>, Haïtienne, catholique non  pratiquante)</a:t>
            </a:r>
          </a:p>
          <a:p>
            <a:pPr marL="0" indent="0" algn="ctr">
              <a:buNone/>
            </a:pPr>
            <a:endParaRPr lang="fr-CA" dirty="0" smtClean="0"/>
          </a:p>
          <a:p>
            <a:endParaRPr lang="fr-CA" dirty="0"/>
          </a:p>
        </p:txBody>
      </p:sp>
      <p:sp>
        <p:nvSpPr>
          <p:cNvPr id="4" name="Espace réservé du pied de page 3"/>
          <p:cNvSpPr>
            <a:spLocks noGrp="1"/>
          </p:cNvSpPr>
          <p:nvPr>
            <p:ph type="ftr" sz="quarter" idx="11"/>
          </p:nvPr>
        </p:nvSpPr>
        <p:spPr>
          <a:xfrm>
            <a:off x="914400" y="5877272"/>
            <a:ext cx="7474023" cy="360040"/>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19304770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548680"/>
            <a:ext cx="6965245" cy="1080120"/>
          </a:xfrm>
        </p:spPr>
        <p:txBody>
          <a:bodyPr>
            <a:normAutofit/>
          </a:bodyPr>
          <a:lstStyle/>
          <a:p>
            <a:r>
              <a:rPr lang="fr-CA" sz="2800" dirty="0">
                <a:effectLst>
                  <a:outerShdw blurRad="38100" dist="38100" dir="2700000" algn="tl">
                    <a:srgbClr val="000000">
                      <a:alpha val="43137"/>
                    </a:srgbClr>
                  </a:outerShdw>
                </a:effectLst>
              </a:rPr>
              <a:t>RÉSULTATS</a:t>
            </a:r>
            <a:r>
              <a:rPr lang="fr-CA" sz="3200" dirty="0"/>
              <a:t/>
            </a:r>
            <a:br>
              <a:rPr lang="fr-CA" sz="3200" dirty="0"/>
            </a:br>
            <a:r>
              <a:rPr lang="fr-CA" sz="2200" u="sng" dirty="0"/>
              <a:t>À </a:t>
            </a:r>
            <a:r>
              <a:rPr lang="fr-CA" sz="2200" u="sng" dirty="0" smtClean="0"/>
              <a:t>qui appartient le sang?</a:t>
            </a:r>
            <a:endParaRPr lang="fr-CA" sz="2200" u="sng" dirty="0"/>
          </a:p>
        </p:txBody>
      </p:sp>
      <p:sp>
        <p:nvSpPr>
          <p:cNvPr id="3" name="Espace réservé du contenu 2"/>
          <p:cNvSpPr>
            <a:spLocks noGrp="1"/>
          </p:cNvSpPr>
          <p:nvPr>
            <p:ph idx="1"/>
            <p:custDataLst>
              <p:tags r:id="rId2"/>
            </p:custDataLst>
          </p:nvPr>
        </p:nvSpPr>
        <p:spPr>
          <a:xfrm>
            <a:off x="755576" y="1700808"/>
            <a:ext cx="7704856" cy="4608512"/>
          </a:xfrm>
        </p:spPr>
        <p:txBody>
          <a:bodyPr>
            <a:normAutofit fontScale="55000" lnSpcReduction="20000"/>
          </a:bodyPr>
          <a:lstStyle/>
          <a:p>
            <a:pPr marL="0" indent="0" algn="ctr">
              <a:buNone/>
            </a:pPr>
            <a:endParaRPr lang="fr-CA" dirty="0" smtClean="0"/>
          </a:p>
          <a:p>
            <a:pPr marL="0" indent="0" algn="ctr">
              <a:buNone/>
            </a:pPr>
            <a:r>
              <a:rPr lang="fr-CA" sz="3100" dirty="0" smtClean="0"/>
              <a:t>Dès que le sang coule hors du corps, il n’appartient plus à l’individu. Le sang transfusé est alors « </a:t>
            </a:r>
            <a:r>
              <a:rPr lang="fr-CA" sz="3100" b="1" i="1" dirty="0" smtClean="0">
                <a:solidFill>
                  <a:srgbClr val="FF0000"/>
                </a:solidFill>
              </a:rPr>
              <a:t>approprié</a:t>
            </a:r>
            <a:r>
              <a:rPr lang="fr-CA" sz="3100" dirty="0" smtClean="0"/>
              <a:t> » par le receveur. Mais entre le moment où il est donné et celui où il est transfusé, le sang demeure « </a:t>
            </a:r>
            <a:r>
              <a:rPr lang="fr-CA" sz="3100" b="1" i="1" dirty="0" smtClean="0">
                <a:solidFill>
                  <a:srgbClr val="FF0000"/>
                </a:solidFill>
              </a:rPr>
              <a:t>un liquide nécessaire pour aider quelqu’un éventuellement dans le besoin </a:t>
            </a:r>
            <a:r>
              <a:rPr lang="fr-CA" sz="3100" dirty="0" smtClean="0"/>
              <a:t>» </a:t>
            </a:r>
            <a:r>
              <a:rPr lang="fr-CA" sz="2200" dirty="0" smtClean="0"/>
              <a:t>(</a:t>
            </a:r>
            <a:r>
              <a:rPr lang="fr-CA" sz="2500" dirty="0" smtClean="0"/>
              <a:t>Franco-québécoise, athée)</a:t>
            </a:r>
          </a:p>
          <a:p>
            <a:pPr marL="0" indent="0">
              <a:buNone/>
            </a:pPr>
            <a:endParaRPr lang="fr-CA" dirty="0" smtClean="0"/>
          </a:p>
          <a:p>
            <a:pPr marL="0" indent="0" algn="ctr">
              <a:buNone/>
            </a:pPr>
            <a:endParaRPr lang="fr-CA" sz="3200" dirty="0" smtClean="0"/>
          </a:p>
          <a:p>
            <a:pPr marL="0" indent="0" algn="ctr">
              <a:buNone/>
            </a:pPr>
            <a:r>
              <a:rPr lang="fr-CA" sz="3100" b="1" i="1" dirty="0" smtClean="0">
                <a:solidFill>
                  <a:schemeClr val="accent6">
                    <a:lumMod val="50000"/>
                  </a:schemeClr>
                </a:solidFill>
              </a:rPr>
              <a:t>«</a:t>
            </a:r>
            <a:r>
              <a:rPr lang="fr-CA" sz="3100" b="1" i="1" dirty="0" err="1">
                <a:solidFill>
                  <a:schemeClr val="accent6">
                    <a:lumMod val="50000"/>
                  </a:schemeClr>
                </a:solidFill>
              </a:rPr>
              <a:t>I’m</a:t>
            </a:r>
            <a:r>
              <a:rPr lang="fr-CA" sz="3100" b="1" i="1" dirty="0">
                <a:solidFill>
                  <a:schemeClr val="accent6">
                    <a:lumMod val="50000"/>
                  </a:schemeClr>
                </a:solidFill>
              </a:rPr>
              <a:t> not </a:t>
            </a:r>
            <a:r>
              <a:rPr lang="fr-CA" sz="3100" b="1" i="1" dirty="0" err="1">
                <a:solidFill>
                  <a:schemeClr val="accent6">
                    <a:lumMod val="50000"/>
                  </a:schemeClr>
                </a:solidFill>
              </a:rPr>
              <a:t>losing</a:t>
            </a:r>
            <a:r>
              <a:rPr lang="fr-CA" sz="3100" b="1" i="1" dirty="0">
                <a:solidFill>
                  <a:schemeClr val="accent6">
                    <a:lumMod val="50000"/>
                  </a:schemeClr>
                </a:solidFill>
              </a:rPr>
              <a:t> </a:t>
            </a:r>
            <a:r>
              <a:rPr lang="fr-CA" sz="3100" b="1" i="1" dirty="0" err="1">
                <a:solidFill>
                  <a:schemeClr val="accent6">
                    <a:lumMod val="50000"/>
                  </a:schemeClr>
                </a:solidFill>
              </a:rPr>
              <a:t>something</a:t>
            </a:r>
            <a:r>
              <a:rPr lang="fr-CA" sz="3100" b="1" i="1" dirty="0">
                <a:solidFill>
                  <a:schemeClr val="accent6">
                    <a:lumMod val="50000"/>
                  </a:schemeClr>
                </a:solidFill>
              </a:rPr>
              <a:t> by </a:t>
            </a:r>
            <a:r>
              <a:rPr lang="fr-CA" sz="3100" b="1" i="1" dirty="0" err="1">
                <a:solidFill>
                  <a:schemeClr val="accent6">
                    <a:lumMod val="50000"/>
                  </a:schemeClr>
                </a:solidFill>
              </a:rPr>
              <a:t>giving</a:t>
            </a:r>
            <a:r>
              <a:rPr lang="fr-CA" sz="3100" b="1" i="1" dirty="0">
                <a:solidFill>
                  <a:schemeClr val="accent6">
                    <a:lumMod val="50000"/>
                  </a:schemeClr>
                </a:solidFill>
              </a:rPr>
              <a:t> </a:t>
            </a:r>
            <a:r>
              <a:rPr lang="fr-CA" sz="3100" b="1" i="1" dirty="0" err="1">
                <a:solidFill>
                  <a:schemeClr val="accent6">
                    <a:lumMod val="50000"/>
                  </a:schemeClr>
                </a:solidFill>
              </a:rPr>
              <a:t>something</a:t>
            </a:r>
            <a:r>
              <a:rPr lang="fr-CA" sz="3100" b="1" i="1" dirty="0">
                <a:solidFill>
                  <a:schemeClr val="accent6">
                    <a:lumMod val="50000"/>
                  </a:schemeClr>
                </a:solidFill>
              </a:rPr>
              <a:t>. </a:t>
            </a:r>
            <a:r>
              <a:rPr lang="fr-CA" sz="3100" b="1" i="1" dirty="0" err="1">
                <a:solidFill>
                  <a:schemeClr val="accent6">
                    <a:lumMod val="50000"/>
                  </a:schemeClr>
                </a:solidFill>
              </a:rPr>
              <a:t>When</a:t>
            </a:r>
            <a:r>
              <a:rPr lang="fr-CA" sz="3100" b="1" i="1" dirty="0">
                <a:solidFill>
                  <a:schemeClr val="accent6">
                    <a:lumMod val="50000"/>
                  </a:schemeClr>
                </a:solidFill>
              </a:rPr>
              <a:t> </a:t>
            </a:r>
            <a:r>
              <a:rPr lang="fr-CA" sz="3100" b="1" i="1" dirty="0" err="1">
                <a:solidFill>
                  <a:schemeClr val="accent6">
                    <a:lumMod val="50000"/>
                  </a:schemeClr>
                </a:solidFill>
              </a:rPr>
              <a:t>I’m</a:t>
            </a:r>
            <a:r>
              <a:rPr lang="fr-CA" sz="3100" b="1" i="1" dirty="0">
                <a:solidFill>
                  <a:schemeClr val="accent6">
                    <a:lumMod val="50000"/>
                  </a:schemeClr>
                </a:solidFill>
              </a:rPr>
              <a:t> </a:t>
            </a:r>
            <a:r>
              <a:rPr lang="fr-CA" sz="3100" b="1" i="1" dirty="0" err="1">
                <a:solidFill>
                  <a:schemeClr val="accent6">
                    <a:lumMod val="50000"/>
                  </a:schemeClr>
                </a:solidFill>
              </a:rPr>
              <a:t>giving</a:t>
            </a:r>
            <a:r>
              <a:rPr lang="fr-CA" sz="3100" b="1" i="1" dirty="0">
                <a:solidFill>
                  <a:schemeClr val="accent6">
                    <a:lumMod val="50000"/>
                  </a:schemeClr>
                </a:solidFill>
              </a:rPr>
              <a:t> </a:t>
            </a:r>
            <a:r>
              <a:rPr lang="fr-CA" sz="3100" b="1" i="1" dirty="0" err="1">
                <a:solidFill>
                  <a:schemeClr val="accent6">
                    <a:lumMod val="50000"/>
                  </a:schemeClr>
                </a:solidFill>
              </a:rPr>
              <a:t>blood</a:t>
            </a:r>
            <a:r>
              <a:rPr lang="fr-CA" sz="3100" b="1" i="1" dirty="0">
                <a:solidFill>
                  <a:schemeClr val="accent6">
                    <a:lumMod val="50000"/>
                  </a:schemeClr>
                </a:solidFill>
              </a:rPr>
              <a:t> </a:t>
            </a:r>
            <a:r>
              <a:rPr lang="fr-CA" sz="3100" b="1" i="1" dirty="0" err="1">
                <a:solidFill>
                  <a:schemeClr val="accent6">
                    <a:lumMod val="50000"/>
                  </a:schemeClr>
                </a:solidFill>
              </a:rPr>
              <a:t>it’s</a:t>
            </a:r>
            <a:r>
              <a:rPr lang="fr-CA" sz="3100" b="1" i="1" dirty="0">
                <a:solidFill>
                  <a:schemeClr val="accent6">
                    <a:lumMod val="50000"/>
                  </a:schemeClr>
                </a:solidFill>
              </a:rPr>
              <a:t> </a:t>
            </a:r>
            <a:r>
              <a:rPr lang="fr-CA" sz="3100" b="1" i="1" dirty="0" err="1">
                <a:solidFill>
                  <a:schemeClr val="accent6">
                    <a:lumMod val="50000"/>
                  </a:schemeClr>
                </a:solidFill>
              </a:rPr>
              <a:t>blood</a:t>
            </a:r>
            <a:r>
              <a:rPr lang="fr-CA" sz="3100" b="1" i="1" dirty="0">
                <a:solidFill>
                  <a:schemeClr val="accent6">
                    <a:lumMod val="50000"/>
                  </a:schemeClr>
                </a:solidFill>
              </a:rPr>
              <a:t> </a:t>
            </a:r>
            <a:r>
              <a:rPr lang="fr-CA" sz="3100" b="1" i="1" dirty="0" err="1">
                <a:solidFill>
                  <a:schemeClr val="accent6">
                    <a:lumMod val="50000"/>
                  </a:schemeClr>
                </a:solidFill>
              </a:rPr>
              <a:t>that’s</a:t>
            </a:r>
            <a:r>
              <a:rPr lang="fr-CA" sz="3100" b="1" i="1" dirty="0">
                <a:solidFill>
                  <a:schemeClr val="accent6">
                    <a:lumMod val="50000"/>
                  </a:schemeClr>
                </a:solidFill>
              </a:rPr>
              <a:t>… in </a:t>
            </a:r>
            <a:r>
              <a:rPr lang="fr-CA" sz="3100" b="1" i="1" dirty="0" err="1">
                <a:solidFill>
                  <a:schemeClr val="accent6">
                    <a:lumMod val="50000"/>
                  </a:schemeClr>
                </a:solidFill>
              </a:rPr>
              <a:t>excess</a:t>
            </a:r>
            <a:r>
              <a:rPr lang="fr-CA" sz="3100" b="1" i="1" dirty="0">
                <a:solidFill>
                  <a:schemeClr val="accent6">
                    <a:lumMod val="50000"/>
                  </a:schemeClr>
                </a:solidFill>
              </a:rPr>
              <a:t> for me, I </a:t>
            </a:r>
            <a:r>
              <a:rPr lang="fr-CA" sz="3100" b="1" i="1" dirty="0" err="1">
                <a:solidFill>
                  <a:schemeClr val="accent6">
                    <a:lumMod val="50000"/>
                  </a:schemeClr>
                </a:solidFill>
              </a:rPr>
              <a:t>don’t</a:t>
            </a:r>
            <a:r>
              <a:rPr lang="fr-CA" sz="3100" b="1" i="1" dirty="0">
                <a:solidFill>
                  <a:schemeClr val="accent6">
                    <a:lumMod val="50000"/>
                  </a:schemeClr>
                </a:solidFill>
              </a:rPr>
              <a:t> </a:t>
            </a:r>
            <a:r>
              <a:rPr lang="fr-CA" sz="3100" b="1" i="1" dirty="0" err="1">
                <a:solidFill>
                  <a:schemeClr val="accent6">
                    <a:lumMod val="50000"/>
                  </a:schemeClr>
                </a:solidFill>
              </a:rPr>
              <a:t>think</a:t>
            </a:r>
            <a:r>
              <a:rPr lang="fr-CA" sz="3100" b="1" i="1" dirty="0">
                <a:solidFill>
                  <a:schemeClr val="accent6">
                    <a:lumMod val="50000"/>
                  </a:schemeClr>
                </a:solidFill>
              </a:rPr>
              <a:t> </a:t>
            </a:r>
            <a:r>
              <a:rPr lang="fr-CA" sz="3100" b="1" i="1" dirty="0" err="1">
                <a:solidFill>
                  <a:schemeClr val="accent6">
                    <a:lumMod val="50000"/>
                  </a:schemeClr>
                </a:solidFill>
              </a:rPr>
              <a:t>it’s</a:t>
            </a:r>
            <a:r>
              <a:rPr lang="fr-CA" sz="3100" b="1" i="1" dirty="0">
                <a:solidFill>
                  <a:schemeClr val="accent6">
                    <a:lumMod val="50000"/>
                  </a:schemeClr>
                </a:solidFill>
              </a:rPr>
              <a:t> part of me</a:t>
            </a:r>
            <a:r>
              <a:rPr lang="fr-CA" sz="3100" b="1" i="1" dirty="0" smtClean="0">
                <a:solidFill>
                  <a:schemeClr val="accent6">
                    <a:lumMod val="50000"/>
                  </a:schemeClr>
                </a:solidFill>
              </a:rPr>
              <a:t>»</a:t>
            </a:r>
            <a:r>
              <a:rPr lang="fr-CA" sz="3200" b="1" i="1" dirty="0" smtClean="0">
                <a:solidFill>
                  <a:schemeClr val="accent6">
                    <a:lumMod val="50000"/>
                  </a:schemeClr>
                </a:solidFill>
              </a:rPr>
              <a:t> </a:t>
            </a:r>
            <a:r>
              <a:rPr lang="fr-CA" sz="2500" dirty="0" smtClean="0"/>
              <a:t>(Maman, congolaise, protestante pratiquante)</a:t>
            </a:r>
          </a:p>
          <a:p>
            <a:pPr marL="0" indent="0" algn="ctr">
              <a:buNone/>
            </a:pPr>
            <a:endParaRPr lang="fr-CA" dirty="0" smtClean="0"/>
          </a:p>
          <a:p>
            <a:pPr marL="0" indent="0">
              <a:buNone/>
            </a:pPr>
            <a:endParaRPr lang="fr-CA" dirty="0" smtClean="0"/>
          </a:p>
          <a:p>
            <a:pPr marL="0" indent="0" algn="ctr">
              <a:buNone/>
            </a:pPr>
            <a:r>
              <a:rPr lang="fr-CA" sz="3100" dirty="0" smtClean="0"/>
              <a:t>Le sang appartient à celui en qui il circule. Hors du donneur, il appartient au « </a:t>
            </a:r>
            <a:r>
              <a:rPr lang="fr-CA" sz="3100" b="1" i="1" dirty="0" smtClean="0">
                <a:solidFill>
                  <a:srgbClr val="7030A0"/>
                </a:solidFill>
              </a:rPr>
              <a:t>futur receveur </a:t>
            </a:r>
            <a:r>
              <a:rPr lang="fr-CA" sz="3100" dirty="0" smtClean="0"/>
              <a:t>» ou à « </a:t>
            </a:r>
            <a:r>
              <a:rPr lang="fr-CA" sz="3100" b="1" i="1" dirty="0" err="1" smtClean="0">
                <a:solidFill>
                  <a:srgbClr val="7030A0"/>
                </a:solidFill>
              </a:rPr>
              <a:t>Héma</a:t>
            </a:r>
            <a:r>
              <a:rPr lang="fr-CA" sz="3100" b="1" i="1" dirty="0" smtClean="0">
                <a:solidFill>
                  <a:srgbClr val="7030A0"/>
                </a:solidFill>
              </a:rPr>
              <a:t>-Québec </a:t>
            </a:r>
            <a:r>
              <a:rPr lang="fr-CA" sz="3100" dirty="0" smtClean="0"/>
              <a:t>»</a:t>
            </a:r>
            <a:r>
              <a:rPr lang="fr-CA" sz="3200" dirty="0" smtClean="0"/>
              <a:t>  </a:t>
            </a:r>
            <a:r>
              <a:rPr lang="fr-CA" sz="2200" dirty="0" smtClean="0"/>
              <a:t>(</a:t>
            </a:r>
            <a:r>
              <a:rPr lang="fr-CA" sz="2500" dirty="0" smtClean="0"/>
              <a:t>Manuel, franco-québécois, évangélique pratiquant)</a:t>
            </a:r>
          </a:p>
          <a:p>
            <a:pPr marL="0" indent="0">
              <a:buNone/>
            </a:pPr>
            <a:endParaRPr lang="fr-CA" dirty="0"/>
          </a:p>
          <a:p>
            <a:pPr marL="0" indent="0" algn="ctr">
              <a:buNone/>
            </a:pPr>
            <a:r>
              <a:rPr lang="fr-CA" sz="3100" dirty="0" smtClean="0"/>
              <a:t>Le père dit que le sang c’est « </a:t>
            </a:r>
            <a:r>
              <a:rPr lang="fr-CA" sz="3100" b="1" i="1" dirty="0" smtClean="0">
                <a:solidFill>
                  <a:schemeClr val="accent3">
                    <a:lumMod val="75000"/>
                  </a:schemeClr>
                </a:solidFill>
              </a:rPr>
              <a:t>un don de Dieu, qu’il nous a donné pour vivre</a:t>
            </a:r>
            <a:r>
              <a:rPr lang="fr-CA" sz="3100" dirty="0" smtClean="0"/>
              <a:t> » </a:t>
            </a:r>
            <a:r>
              <a:rPr lang="fr-CA" sz="2500" dirty="0" smtClean="0"/>
              <a:t>(Papa, Algérien, musulman pratiquant)</a:t>
            </a:r>
          </a:p>
          <a:p>
            <a:endParaRPr lang="fr-CA" dirty="0"/>
          </a:p>
        </p:txBody>
      </p:sp>
      <p:sp>
        <p:nvSpPr>
          <p:cNvPr id="4" name="Espace réservé du pied de page 3"/>
          <p:cNvSpPr>
            <a:spLocks noGrp="1"/>
          </p:cNvSpPr>
          <p:nvPr>
            <p:ph type="ftr" sz="quarter" idx="11"/>
          </p:nvPr>
        </p:nvSpPr>
        <p:spPr>
          <a:xfrm>
            <a:off x="914400" y="5809152"/>
            <a:ext cx="7402015" cy="500168"/>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74180713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827584" y="692697"/>
            <a:ext cx="7560840" cy="1008112"/>
          </a:xfrm>
        </p:spPr>
        <p:txBody>
          <a:bodyPr>
            <a:normAutofit/>
          </a:bodyPr>
          <a:lstStyle/>
          <a:p>
            <a:r>
              <a:rPr lang="fr-CA" sz="3100" b="1" dirty="0">
                <a:effectLst>
                  <a:outerShdw blurRad="38100" dist="38100" dir="2700000" algn="tl">
                    <a:srgbClr val="000000">
                      <a:alpha val="43137"/>
                    </a:srgbClr>
                  </a:outerShdw>
                </a:effectLst>
              </a:rPr>
              <a:t>RÉSULTATS</a:t>
            </a:r>
            <a:r>
              <a:rPr lang="fr-CA" sz="2800" dirty="0"/>
              <a:t/>
            </a:r>
            <a:br>
              <a:rPr lang="fr-CA" sz="2800" dirty="0"/>
            </a:br>
            <a:r>
              <a:rPr lang="fr-CA" sz="2000" u="sng" dirty="0"/>
              <a:t>Est-ce </a:t>
            </a:r>
            <a:r>
              <a:rPr lang="fr-CA" sz="2000" u="sng" dirty="0" smtClean="0"/>
              <a:t>que la culture et la religion se transmettent par le sang?</a:t>
            </a:r>
            <a:endParaRPr lang="fr-CA" sz="2000" u="sng" dirty="0"/>
          </a:p>
        </p:txBody>
      </p:sp>
      <p:sp>
        <p:nvSpPr>
          <p:cNvPr id="3" name="Espace réservé du contenu 2"/>
          <p:cNvSpPr>
            <a:spLocks noGrp="1"/>
          </p:cNvSpPr>
          <p:nvPr>
            <p:ph idx="1"/>
            <p:custDataLst>
              <p:tags r:id="rId2"/>
            </p:custDataLst>
          </p:nvPr>
        </p:nvSpPr>
        <p:spPr>
          <a:xfrm>
            <a:off x="755576" y="1772816"/>
            <a:ext cx="7632848" cy="4680520"/>
          </a:xfrm>
        </p:spPr>
        <p:txBody>
          <a:bodyPr>
            <a:normAutofit fontScale="47500" lnSpcReduction="20000"/>
          </a:bodyPr>
          <a:lstStyle/>
          <a:p>
            <a:pPr marL="0" indent="0" algn="ctr">
              <a:buNone/>
            </a:pPr>
            <a:r>
              <a:rPr lang="fr-CA" sz="3400" dirty="0" smtClean="0"/>
              <a:t>« </a:t>
            </a:r>
            <a:r>
              <a:rPr lang="fr-CA" sz="3400" b="1" i="1" dirty="0" smtClean="0">
                <a:solidFill>
                  <a:schemeClr val="accent2">
                    <a:lumMod val="75000"/>
                  </a:schemeClr>
                </a:solidFill>
              </a:rPr>
              <a:t>Un sang qui est A est A, que tu sois musulman, canadien, américain, jaune </a:t>
            </a:r>
            <a:r>
              <a:rPr lang="fr-CA" sz="3400" dirty="0" smtClean="0"/>
              <a:t>» </a:t>
            </a:r>
            <a:r>
              <a:rPr lang="fr-CA" sz="2500" dirty="0" smtClean="0"/>
              <a:t>(Stéphane, Franco-québécoise, catholique non pratiquante)</a:t>
            </a:r>
          </a:p>
          <a:p>
            <a:pPr marL="0" indent="0">
              <a:buNone/>
            </a:pPr>
            <a:endParaRPr lang="fr-CA" sz="2500" dirty="0" smtClean="0"/>
          </a:p>
          <a:p>
            <a:pPr marL="0" indent="0" algn="ctr">
              <a:buNone/>
            </a:pPr>
            <a:r>
              <a:rPr lang="fr-CA" sz="3200" dirty="0" smtClean="0"/>
              <a:t>« </a:t>
            </a:r>
            <a:r>
              <a:rPr lang="fr-CA" sz="3400" b="1" i="1" dirty="0" smtClean="0">
                <a:solidFill>
                  <a:srgbClr val="00B050"/>
                </a:solidFill>
              </a:rPr>
              <a:t>Tout individu peut donner du sang et en recevoir de n’importe qui</a:t>
            </a:r>
            <a:r>
              <a:rPr lang="fr-CA" sz="3400" b="1" i="1" dirty="0">
                <a:solidFill>
                  <a:srgbClr val="00B050"/>
                </a:solidFill>
              </a:rPr>
              <a:t>,</a:t>
            </a:r>
            <a:r>
              <a:rPr lang="fr-CA" sz="3400" b="1" i="1" dirty="0" smtClean="0">
                <a:solidFill>
                  <a:srgbClr val="00B050"/>
                </a:solidFill>
              </a:rPr>
              <a:t> peu importe l’ethnie,  ça va au-delà de la religion </a:t>
            </a:r>
            <a:r>
              <a:rPr lang="fr-CA" sz="3400" dirty="0" smtClean="0"/>
              <a:t>»</a:t>
            </a:r>
            <a:r>
              <a:rPr lang="fr-CA" sz="2900" dirty="0" smtClean="0"/>
              <a:t> </a:t>
            </a:r>
            <a:r>
              <a:rPr lang="fr-CA" sz="2500" dirty="0" smtClean="0"/>
              <a:t>(</a:t>
            </a:r>
            <a:r>
              <a:rPr lang="fr-CA" sz="2500" dirty="0"/>
              <a:t>Nathalie, </a:t>
            </a:r>
            <a:r>
              <a:rPr lang="fr-CA" sz="2500" dirty="0" smtClean="0"/>
              <a:t>franco-québécoise</a:t>
            </a:r>
            <a:r>
              <a:rPr lang="fr-CA" sz="2500" dirty="0"/>
              <a:t>, catholique non pratiquante)</a:t>
            </a:r>
            <a:endParaRPr lang="fr-CA" sz="2500" dirty="0" smtClean="0"/>
          </a:p>
          <a:p>
            <a:pPr marL="0" indent="0">
              <a:buNone/>
            </a:pPr>
            <a:endParaRPr lang="fr-CA" dirty="0" smtClean="0"/>
          </a:p>
          <a:p>
            <a:pPr marL="0" indent="0" algn="ctr">
              <a:buNone/>
            </a:pPr>
            <a:endParaRPr lang="fr-CA" sz="2900" dirty="0" smtClean="0"/>
          </a:p>
          <a:p>
            <a:pPr marL="0" indent="0" algn="ctr">
              <a:buNone/>
            </a:pPr>
            <a:r>
              <a:rPr lang="fr-CA" sz="3200" dirty="0" smtClean="0"/>
              <a:t>« </a:t>
            </a:r>
            <a:r>
              <a:rPr lang="fr-CA" sz="3400" b="1" i="1" dirty="0" smtClean="0">
                <a:solidFill>
                  <a:schemeClr val="accent1">
                    <a:lumMod val="75000"/>
                  </a:schemeClr>
                </a:solidFill>
              </a:rPr>
              <a:t>On peut pas trouver du sang musulman,</a:t>
            </a:r>
            <a:r>
              <a:rPr lang="fr-CA" sz="3400" dirty="0" smtClean="0"/>
              <a:t> </a:t>
            </a:r>
            <a:r>
              <a:rPr lang="fr-CA" sz="3400" b="1" i="1" dirty="0" smtClean="0">
                <a:solidFill>
                  <a:schemeClr val="accent1">
                    <a:lumMod val="75000"/>
                  </a:schemeClr>
                </a:solidFill>
              </a:rPr>
              <a:t>tu as le droit d’accepter, mais quand tu as la possibilité de trouver du sang musulman, il faut que tu prennes en premier lui, et après catholique ou n’importe quoi</a:t>
            </a:r>
            <a:r>
              <a:rPr lang="fr-CA" sz="3400" dirty="0" smtClean="0"/>
              <a:t>. </a:t>
            </a:r>
            <a:r>
              <a:rPr lang="fr-CA" sz="3400" b="1" i="1" dirty="0" smtClean="0">
                <a:solidFill>
                  <a:schemeClr val="accent1">
                    <a:lumMod val="75000"/>
                  </a:schemeClr>
                </a:solidFill>
              </a:rPr>
              <a:t>Le fait que le sang ne provienne pas d'un musulman ne rend pas Mehmet moins musulman. Il fait ses prières et ira bientôt à la mosquée. Il ne deviendra pas catholique ou protestant pour autant </a:t>
            </a:r>
            <a:r>
              <a:rPr lang="fr-CA" sz="3200" dirty="0" smtClean="0"/>
              <a:t>»</a:t>
            </a:r>
            <a:r>
              <a:rPr lang="fr-CA" dirty="0" smtClean="0"/>
              <a:t> </a:t>
            </a:r>
            <a:r>
              <a:rPr lang="fr-CA" sz="2500" dirty="0" smtClean="0"/>
              <a:t>(</a:t>
            </a:r>
            <a:r>
              <a:rPr lang="fr-CA" sz="2500" dirty="0" err="1" smtClean="0"/>
              <a:t>Nilüfer</a:t>
            </a:r>
            <a:r>
              <a:rPr lang="fr-CA" sz="2500" dirty="0" smtClean="0"/>
              <a:t>, turque, musulmane pratiquante)</a:t>
            </a:r>
          </a:p>
          <a:p>
            <a:pPr marL="0" indent="0" algn="ctr">
              <a:buNone/>
            </a:pPr>
            <a:endParaRPr lang="fr-CA" dirty="0" smtClean="0"/>
          </a:p>
          <a:p>
            <a:pPr marL="0" indent="0" algn="ctr">
              <a:buNone/>
            </a:pPr>
            <a:r>
              <a:rPr lang="fr-CA" sz="3200" dirty="0" smtClean="0"/>
              <a:t>« </a:t>
            </a:r>
            <a:r>
              <a:rPr lang="fr-CA" sz="3400" dirty="0" smtClean="0"/>
              <a:t>Chaque « </a:t>
            </a:r>
            <a:r>
              <a:rPr lang="fr-CA" sz="3400" b="1" i="1" dirty="0" smtClean="0">
                <a:solidFill>
                  <a:srgbClr val="0070C0"/>
                </a:solidFill>
              </a:rPr>
              <a:t>communauté</a:t>
            </a:r>
            <a:r>
              <a:rPr lang="fr-CA" sz="3400" dirty="0" smtClean="0"/>
              <a:t> » provient d’un continent différent où on s’alimente différemment, où on a une différente pigmentation et possiblement un différent système immunitaire. Tout cela peut avoir une incidence sur le sang ». Or, </a:t>
            </a:r>
            <a:r>
              <a:rPr lang="fr-CA" sz="3400" b="1" i="1" dirty="0" smtClean="0">
                <a:solidFill>
                  <a:srgbClr val="0070C0"/>
                </a:solidFill>
              </a:rPr>
              <a:t>« il y a sûrement quelque chose dans notre sang que les ‘personnes de couleur blanche’ n’ont pas </a:t>
            </a:r>
            <a:r>
              <a:rPr lang="fr-CA" sz="3200" dirty="0" smtClean="0"/>
              <a:t>» </a:t>
            </a:r>
            <a:r>
              <a:rPr lang="fr-CA" sz="2500" dirty="0" smtClean="0"/>
              <a:t>(Axelle, Haïtienne, catholique pratiquante)</a:t>
            </a:r>
            <a:endParaRPr lang="fr-CA" sz="2500" dirty="0"/>
          </a:p>
        </p:txBody>
      </p:sp>
      <p:sp>
        <p:nvSpPr>
          <p:cNvPr id="4" name="Espace réservé du pied de page 3"/>
          <p:cNvSpPr>
            <a:spLocks noGrp="1"/>
          </p:cNvSpPr>
          <p:nvPr>
            <p:ph type="ftr" sz="quarter" idx="11"/>
          </p:nvPr>
        </p:nvSpPr>
        <p:spPr>
          <a:xfrm>
            <a:off x="914400" y="5877272"/>
            <a:ext cx="7546031" cy="432048"/>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165977281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611560" y="692696"/>
            <a:ext cx="8064895" cy="1008113"/>
          </a:xfrm>
        </p:spPr>
        <p:txBody>
          <a:bodyPr>
            <a:normAutofit/>
          </a:bodyPr>
          <a:lstStyle/>
          <a:p>
            <a:r>
              <a:rPr lang="fr-CA" sz="2800" b="1" dirty="0" smtClean="0">
                <a:effectLst>
                  <a:outerShdw blurRad="38100" dist="38100" dir="2700000" algn="tl">
                    <a:srgbClr val="000000">
                      <a:alpha val="43137"/>
                    </a:srgbClr>
                  </a:outerShdw>
                </a:effectLst>
              </a:rPr>
              <a:t>RÉSULTATS</a:t>
            </a:r>
            <a:r>
              <a:rPr lang="fr-CA" sz="2800" dirty="0"/>
              <a:t/>
            </a:r>
            <a:br>
              <a:rPr lang="fr-CA" sz="2800" dirty="0"/>
            </a:br>
            <a:r>
              <a:rPr lang="fr-CA" sz="2200" u="sng" dirty="0"/>
              <a:t>Certaines </a:t>
            </a:r>
            <a:r>
              <a:rPr lang="fr-CA" sz="2200" u="sng" dirty="0" smtClean="0"/>
              <a:t>personnes pensent qu’</a:t>
            </a:r>
            <a:r>
              <a:rPr lang="fr-CA" sz="2200" u="sng" dirty="0"/>
              <a:t>i</a:t>
            </a:r>
            <a:r>
              <a:rPr lang="fr-CA" sz="2200" u="sng" dirty="0" smtClean="0"/>
              <a:t>l faut purifier le sang</a:t>
            </a:r>
            <a:endParaRPr lang="fr-CA" sz="2200" u="sng" dirty="0"/>
          </a:p>
        </p:txBody>
      </p:sp>
      <p:sp>
        <p:nvSpPr>
          <p:cNvPr id="3" name="Espace réservé du contenu 2"/>
          <p:cNvSpPr>
            <a:spLocks noGrp="1"/>
          </p:cNvSpPr>
          <p:nvPr>
            <p:ph idx="1"/>
            <p:custDataLst>
              <p:tags r:id="rId2"/>
            </p:custDataLst>
          </p:nvPr>
        </p:nvSpPr>
        <p:spPr>
          <a:xfrm>
            <a:off x="1187624" y="1772816"/>
            <a:ext cx="6840760" cy="4176464"/>
          </a:xfrm>
        </p:spPr>
        <p:txBody>
          <a:bodyPr>
            <a:normAutofit/>
          </a:bodyPr>
          <a:lstStyle/>
          <a:p>
            <a:pPr marL="0" indent="0" algn="ctr">
              <a:buNone/>
            </a:pPr>
            <a:endParaRPr lang="fr-CA" sz="1600" dirty="0" smtClean="0"/>
          </a:p>
          <a:p>
            <a:pPr marL="0" indent="0" algn="ctr">
              <a:buNone/>
            </a:pPr>
            <a:r>
              <a:rPr lang="fr-CA" sz="1600" dirty="0" smtClean="0"/>
              <a:t>« </a:t>
            </a:r>
            <a:r>
              <a:rPr lang="fr-CA" sz="1600" b="1" i="1" dirty="0" smtClean="0">
                <a:solidFill>
                  <a:schemeClr val="accent2">
                    <a:lumMod val="75000"/>
                  </a:schemeClr>
                </a:solidFill>
              </a:rPr>
              <a:t>Je crois que quand je prie ce n’est plus le sang du donneur qui entre dans les veines de mes enfants je crois que c’est Dieu, Jésus transforme ça et c’est un sang pur, un sang comment je peux dire, c’est le sang de Jésus qui entre en mes enfants ce n’est plus le sang du donneur. C’est ce que je fais chaque fois qu’ils ont des transfusions » </a:t>
            </a:r>
            <a:r>
              <a:rPr lang="fr-CA" sz="1400" dirty="0"/>
              <a:t>(</a:t>
            </a:r>
            <a:r>
              <a:rPr lang="fr-CA" sz="1400" dirty="0" err="1" smtClean="0"/>
              <a:t>Elikya</a:t>
            </a:r>
            <a:r>
              <a:rPr lang="fr-CA" sz="1400" dirty="0" smtClean="0"/>
              <a:t>, congolaise, </a:t>
            </a:r>
            <a:r>
              <a:rPr lang="fr-CA" sz="1400" dirty="0"/>
              <a:t>protestante pratiquante</a:t>
            </a:r>
            <a:r>
              <a:rPr lang="fr-CA" sz="1400" dirty="0" smtClean="0"/>
              <a:t>)</a:t>
            </a:r>
          </a:p>
          <a:p>
            <a:pPr marL="0" indent="0" algn="ctr">
              <a:buNone/>
            </a:pPr>
            <a:endParaRPr lang="fr-CA" dirty="0" smtClean="0"/>
          </a:p>
          <a:p>
            <a:pPr marL="0" indent="0" algn="ctr">
              <a:buNone/>
            </a:pPr>
            <a:r>
              <a:rPr lang="fr-CA" sz="1600" dirty="0" smtClean="0"/>
              <a:t>Zola et son épouse prient pour que le sang transfusé soit « </a:t>
            </a:r>
            <a:r>
              <a:rPr lang="fr-CA" sz="1600" b="1" i="1" dirty="0" smtClean="0">
                <a:solidFill>
                  <a:srgbClr val="FF0000"/>
                </a:solidFill>
              </a:rPr>
              <a:t>purifié</a:t>
            </a:r>
            <a:r>
              <a:rPr lang="fr-CA" sz="1600" dirty="0" smtClean="0"/>
              <a:t> »: </a:t>
            </a:r>
          </a:p>
          <a:p>
            <a:pPr marL="0" indent="0" algn="ctr">
              <a:buNone/>
            </a:pPr>
            <a:r>
              <a:rPr lang="fr-CA" sz="1600" dirty="0" smtClean="0"/>
              <a:t>« </a:t>
            </a:r>
            <a:r>
              <a:rPr lang="fr-CA" sz="1600" b="1" i="1" dirty="0" smtClean="0">
                <a:solidFill>
                  <a:srgbClr val="FF0000"/>
                </a:solidFill>
              </a:rPr>
              <a:t>Dieu purifie le sang afin qu’il enlève toutes les impuretés </a:t>
            </a:r>
            <a:r>
              <a:rPr lang="fr-CA" sz="1600" dirty="0" smtClean="0"/>
              <a:t>». Car, bien que le sang destiné à la transfusion subisse des tests divers, une </a:t>
            </a:r>
            <a:r>
              <a:rPr lang="fr-CA" sz="1600" b="1" i="1" dirty="0" smtClean="0">
                <a:solidFill>
                  <a:srgbClr val="FF0000"/>
                </a:solidFill>
              </a:rPr>
              <a:t>« erreur humaine </a:t>
            </a:r>
            <a:r>
              <a:rPr lang="fr-CA" sz="1600" dirty="0" smtClean="0"/>
              <a:t>» peut survenir. Son épouse et lui « </a:t>
            </a:r>
            <a:r>
              <a:rPr lang="fr-CA" sz="1600" b="1" i="1" dirty="0" err="1" smtClean="0">
                <a:solidFill>
                  <a:srgbClr val="FF0000"/>
                </a:solidFill>
              </a:rPr>
              <a:t>pri</a:t>
            </a:r>
            <a:r>
              <a:rPr lang="fr-CA" sz="1600" b="1" i="1" dirty="0" smtClean="0">
                <a:solidFill>
                  <a:srgbClr val="FF0000"/>
                </a:solidFill>
              </a:rPr>
              <a:t>[</a:t>
            </a:r>
            <a:r>
              <a:rPr lang="fr-CA" sz="1600" b="1" i="1" dirty="0" err="1" smtClean="0">
                <a:solidFill>
                  <a:srgbClr val="FF0000"/>
                </a:solidFill>
              </a:rPr>
              <a:t>ent</a:t>
            </a:r>
            <a:r>
              <a:rPr lang="fr-CA" sz="1600" b="1" i="1" dirty="0" smtClean="0">
                <a:solidFill>
                  <a:srgbClr val="FF0000"/>
                </a:solidFill>
              </a:rPr>
              <a:t>] le Ciel de façon que s’il y a une erreur … le Bon Dieu la corrige </a:t>
            </a:r>
            <a:r>
              <a:rPr lang="fr-CA" sz="1600" dirty="0" smtClean="0"/>
              <a:t>» </a:t>
            </a:r>
            <a:r>
              <a:rPr lang="fr-CA" sz="1200" dirty="0"/>
              <a:t>(Zola, </a:t>
            </a:r>
            <a:r>
              <a:rPr lang="fr-CA" sz="1200" dirty="0" smtClean="0"/>
              <a:t>congolaise, </a:t>
            </a:r>
            <a:r>
              <a:rPr lang="fr-CA" sz="1200" dirty="0"/>
              <a:t>catholique pratiquante).</a:t>
            </a:r>
            <a:endParaRPr lang="fr-CA" sz="1200" dirty="0" smtClean="0"/>
          </a:p>
          <a:p>
            <a:endParaRPr lang="fr-CA" dirty="0"/>
          </a:p>
        </p:txBody>
      </p:sp>
      <p:sp>
        <p:nvSpPr>
          <p:cNvPr id="4" name="Espace réservé du pied de page 3"/>
          <p:cNvSpPr>
            <a:spLocks noGrp="1"/>
          </p:cNvSpPr>
          <p:nvPr>
            <p:ph type="ftr" sz="quarter" idx="11"/>
          </p:nvPr>
        </p:nvSpPr>
        <p:spPr>
          <a:xfrm>
            <a:off x="914400" y="5809152"/>
            <a:ext cx="7474023"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421670017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251520" y="692696"/>
            <a:ext cx="8640960" cy="1152129"/>
          </a:xfrm>
        </p:spPr>
        <p:txBody>
          <a:bodyPr>
            <a:normAutofit/>
          </a:bodyPr>
          <a:lstStyle/>
          <a:p>
            <a:r>
              <a:rPr lang="fr-CA" sz="3100" b="1" dirty="0">
                <a:effectLst>
                  <a:outerShdw blurRad="38100" dist="38100" dir="2700000" algn="tl">
                    <a:srgbClr val="000000">
                      <a:alpha val="43137"/>
                    </a:srgbClr>
                  </a:outerShdw>
                </a:effectLst>
              </a:rPr>
              <a:t>RÉSULTATS</a:t>
            </a:r>
            <a:r>
              <a:rPr lang="fr-CA" sz="2800" dirty="0"/>
              <a:t/>
            </a:r>
            <a:br>
              <a:rPr lang="fr-CA" sz="2800" dirty="0"/>
            </a:br>
            <a:r>
              <a:rPr lang="fr-CA" sz="2000" u="sng" dirty="0" smtClean="0"/>
              <a:t>Quels liens unissent les donneurs de sang et les enfants transfusés?</a:t>
            </a:r>
            <a:endParaRPr lang="fr-CA" sz="2000" u="sng" dirty="0"/>
          </a:p>
        </p:txBody>
      </p:sp>
      <p:sp>
        <p:nvSpPr>
          <p:cNvPr id="3" name="Espace réservé du contenu 2"/>
          <p:cNvSpPr>
            <a:spLocks noGrp="1"/>
          </p:cNvSpPr>
          <p:nvPr>
            <p:ph idx="1"/>
            <p:custDataLst>
              <p:tags r:id="rId2"/>
            </p:custDataLst>
          </p:nvPr>
        </p:nvSpPr>
        <p:spPr>
          <a:xfrm>
            <a:off x="683568" y="1844825"/>
            <a:ext cx="7776864" cy="4392488"/>
          </a:xfrm>
        </p:spPr>
        <p:txBody>
          <a:bodyPr>
            <a:normAutofit/>
          </a:bodyPr>
          <a:lstStyle/>
          <a:p>
            <a:pPr marL="0" indent="0" algn="ctr">
              <a:buNone/>
            </a:pPr>
            <a:r>
              <a:rPr lang="fr-CA" sz="1600" dirty="0" err="1" smtClean="0"/>
              <a:t>Elikya</a:t>
            </a:r>
            <a:r>
              <a:rPr lang="fr-CA" sz="1600" dirty="0" smtClean="0"/>
              <a:t> dit croire que ses parents n’auraient pas accepté qu’elle reçoive du sang d’un étranger. Pour eux, il valait mieux que ce soit quelqu’un de la famille, car « </a:t>
            </a:r>
            <a:r>
              <a:rPr lang="fr-CA" sz="1600" b="1" i="1" dirty="0" smtClean="0">
                <a:solidFill>
                  <a:schemeClr val="tx2">
                    <a:lumMod val="75000"/>
                  </a:schemeClr>
                </a:solidFill>
              </a:rPr>
              <a:t>la famille, tout le monde se connaissent </a:t>
            </a:r>
            <a:r>
              <a:rPr lang="fr-CA" sz="1600" dirty="0" smtClean="0"/>
              <a:t>». Cependant, elle ne s’est pas sentie plus ou moins proche de son frère des suites de la transfusion. De même, malgré la réalité des différents groupes sanguins, dit-elle, elle et ses enfants ont un «</a:t>
            </a:r>
            <a:r>
              <a:rPr lang="fr-CA" sz="1600" b="1" i="1" dirty="0" smtClean="0">
                <a:solidFill>
                  <a:schemeClr val="tx2">
                    <a:lumMod val="75000"/>
                  </a:schemeClr>
                </a:solidFill>
              </a:rPr>
              <a:t> même sang</a:t>
            </a:r>
            <a:r>
              <a:rPr lang="fr-CA" sz="1600" dirty="0" smtClean="0"/>
              <a:t> »</a:t>
            </a:r>
            <a:r>
              <a:rPr lang="fr-CA" sz="1700" dirty="0" smtClean="0"/>
              <a:t> </a:t>
            </a:r>
            <a:r>
              <a:rPr lang="fr-CA" sz="1400" dirty="0" smtClean="0"/>
              <a:t>(</a:t>
            </a:r>
            <a:r>
              <a:rPr lang="fr-CA" sz="1400" dirty="0" err="1" smtClean="0"/>
              <a:t>Elikya</a:t>
            </a:r>
            <a:r>
              <a:rPr lang="fr-CA" sz="1400" dirty="0" smtClean="0"/>
              <a:t>, congolaise, protestante pratiquante)</a:t>
            </a:r>
          </a:p>
          <a:p>
            <a:pPr marL="0" indent="0">
              <a:buNone/>
            </a:pPr>
            <a:endParaRPr lang="fr-CA" sz="1700" dirty="0" smtClean="0"/>
          </a:p>
          <a:p>
            <a:pPr marL="0" indent="0" algn="ctr">
              <a:buNone/>
            </a:pPr>
            <a:r>
              <a:rPr lang="fr-CA" sz="1600" dirty="0" smtClean="0"/>
              <a:t>Madame dit que les « </a:t>
            </a:r>
            <a:r>
              <a:rPr lang="fr-CA" sz="1600" b="1" i="1" dirty="0" smtClean="0">
                <a:solidFill>
                  <a:schemeClr val="accent1">
                    <a:lumMod val="75000"/>
                  </a:schemeClr>
                </a:solidFill>
              </a:rPr>
              <a:t>liens du sang </a:t>
            </a:r>
            <a:r>
              <a:rPr lang="fr-CA" sz="1600" dirty="0" smtClean="0"/>
              <a:t>» sont très importants pour eux, en Turquie. Interrogée à savoir si la transfusion avait changé quelque chose en matière de dynamique familiale, Madame dit :« </a:t>
            </a:r>
            <a:r>
              <a:rPr lang="fr-CA" sz="1600" b="1" i="1" dirty="0" smtClean="0">
                <a:solidFill>
                  <a:schemeClr val="accent1">
                    <a:lumMod val="75000"/>
                  </a:schemeClr>
                </a:solidFill>
              </a:rPr>
              <a:t>le sang attire la famille </a:t>
            </a:r>
            <a:r>
              <a:rPr lang="fr-CA" sz="1600" dirty="0" smtClean="0"/>
              <a:t>». Interrogée à savoir si le fait que ses enfants reçoivent du sang de donneurs (désignés) les rendait un peu parents, elle répond : « </a:t>
            </a:r>
            <a:r>
              <a:rPr lang="fr-CA" sz="1600" b="1" i="1" dirty="0" smtClean="0">
                <a:solidFill>
                  <a:schemeClr val="accent1">
                    <a:lumMod val="75000"/>
                  </a:schemeClr>
                </a:solidFill>
              </a:rPr>
              <a:t>Je dis que oui. …[I]</a:t>
            </a:r>
            <a:r>
              <a:rPr lang="fr-CA" sz="1600" b="1" i="1" dirty="0" err="1" smtClean="0">
                <a:solidFill>
                  <a:schemeClr val="accent1">
                    <a:lumMod val="75000"/>
                  </a:schemeClr>
                </a:solidFill>
              </a:rPr>
              <a:t>ls</a:t>
            </a:r>
            <a:r>
              <a:rPr lang="fr-CA" sz="1600" b="1" i="1" dirty="0" smtClean="0">
                <a:solidFill>
                  <a:schemeClr val="accent1">
                    <a:lumMod val="75000"/>
                  </a:schemeClr>
                </a:solidFill>
              </a:rPr>
              <a:t> ont quelque chose d’eux, ils ont un lien, que ce soit n’importe qui…, tout ce qu’il fait je m’en fous, mais il y a un lien</a:t>
            </a:r>
            <a:r>
              <a:rPr lang="fr-CA" sz="1600" dirty="0" smtClean="0"/>
              <a:t> ». Et si c’était moi, qui donne de mon sang à Mehmet et </a:t>
            </a:r>
            <a:r>
              <a:rPr lang="fr-CA" sz="1600" dirty="0" err="1" smtClean="0"/>
              <a:t>Ayça</a:t>
            </a:r>
            <a:r>
              <a:rPr lang="fr-CA" sz="1600" dirty="0" smtClean="0"/>
              <a:t>?, demandai-je. « – </a:t>
            </a:r>
            <a:r>
              <a:rPr lang="fr-CA" sz="1600" b="1" i="1" dirty="0" smtClean="0">
                <a:solidFill>
                  <a:schemeClr val="accent1">
                    <a:lumMod val="75000"/>
                  </a:schemeClr>
                </a:solidFill>
              </a:rPr>
              <a:t>Peut-être que ça serait comme ton enfant, il a ton sang… C’est ton sang qu’il porte, pas le mien </a:t>
            </a:r>
            <a:r>
              <a:rPr lang="fr-CA" sz="1600" dirty="0" smtClean="0"/>
              <a:t>» </a:t>
            </a:r>
            <a:r>
              <a:rPr lang="fr-CA" sz="1400" dirty="0" smtClean="0"/>
              <a:t>(Maman, </a:t>
            </a:r>
            <a:r>
              <a:rPr lang="fr-CA" sz="1400" dirty="0"/>
              <a:t>T</a:t>
            </a:r>
            <a:r>
              <a:rPr lang="fr-CA" sz="1400" dirty="0" smtClean="0"/>
              <a:t>urque, musulmane pratiquante).</a:t>
            </a:r>
            <a:endParaRPr lang="fr-CA" sz="1400" dirty="0"/>
          </a:p>
        </p:txBody>
      </p:sp>
      <p:sp>
        <p:nvSpPr>
          <p:cNvPr id="4" name="Espace réservé du pied de page 3"/>
          <p:cNvSpPr>
            <a:spLocks noGrp="1"/>
          </p:cNvSpPr>
          <p:nvPr>
            <p:ph type="ftr" sz="quarter" idx="11"/>
          </p:nvPr>
        </p:nvSpPr>
        <p:spPr>
          <a:xfrm>
            <a:off x="914400" y="5877272"/>
            <a:ext cx="7474023" cy="504056"/>
          </a:xfrm>
        </p:spPr>
        <p:txBody>
          <a:bodyPr/>
          <a:lstStyle/>
          <a:p>
            <a:pPr algn="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11217714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92696"/>
            <a:ext cx="6965245" cy="1008113"/>
          </a:xfrm>
        </p:spPr>
        <p:txBody>
          <a:bodyPr>
            <a:normAutofit/>
          </a:bodyPr>
          <a:lstStyle/>
          <a:p>
            <a:r>
              <a:rPr lang="fr-CA" sz="3200" b="1" dirty="0" smtClean="0">
                <a:effectLst>
                  <a:outerShdw blurRad="38100" dist="38100" dir="2700000" algn="tl">
                    <a:srgbClr val="000000">
                      <a:alpha val="43137"/>
                    </a:srgbClr>
                  </a:outerShdw>
                </a:effectLst>
              </a:rPr>
              <a:t>DISCUSSION</a:t>
            </a:r>
            <a:br>
              <a:rPr lang="fr-CA" sz="3200" b="1" dirty="0" smtClean="0">
                <a:effectLst>
                  <a:outerShdw blurRad="38100" dist="38100" dir="2700000" algn="tl">
                    <a:srgbClr val="000000">
                      <a:alpha val="43137"/>
                    </a:srgbClr>
                  </a:outerShdw>
                </a:effectLst>
              </a:rPr>
            </a:br>
            <a:r>
              <a:rPr lang="fr-CA" sz="2400" dirty="0" smtClean="0"/>
              <a:t>Pistes de réflexion et </a:t>
            </a:r>
            <a:r>
              <a:rPr lang="fr-CA" sz="2400" dirty="0"/>
              <a:t>voies </a:t>
            </a:r>
            <a:r>
              <a:rPr lang="fr-CA" sz="2400" dirty="0" smtClean="0"/>
              <a:t> et recherche</a:t>
            </a:r>
            <a:endParaRPr lang="fr-CA" sz="2400" dirty="0"/>
          </a:p>
        </p:txBody>
      </p:sp>
      <p:sp>
        <p:nvSpPr>
          <p:cNvPr id="3" name="Espace réservé du contenu 2"/>
          <p:cNvSpPr>
            <a:spLocks noGrp="1"/>
          </p:cNvSpPr>
          <p:nvPr>
            <p:ph idx="1"/>
            <p:custDataLst>
              <p:tags r:id="rId2"/>
            </p:custDataLst>
          </p:nvPr>
        </p:nvSpPr>
        <p:spPr>
          <a:xfrm>
            <a:off x="1115616" y="1844824"/>
            <a:ext cx="7056784" cy="4032448"/>
          </a:xfrm>
        </p:spPr>
        <p:txBody>
          <a:bodyPr/>
          <a:lstStyle/>
          <a:p>
            <a:pPr marL="0" indent="0">
              <a:buNone/>
            </a:pPr>
            <a:endParaRPr lang="fr-CA" dirty="0" smtClean="0"/>
          </a:p>
          <a:p>
            <a:pPr marL="0" indent="0">
              <a:buNone/>
            </a:pPr>
            <a:endParaRPr lang="fr-CA" dirty="0"/>
          </a:p>
        </p:txBody>
      </p:sp>
      <p:pic>
        <p:nvPicPr>
          <p:cNvPr id="1027" name="Picture 3"/>
          <p:cNvPicPr>
            <a:picLocks noChangeAspect="1" noChangeArrowheads="1"/>
          </p:cNvPicPr>
          <p:nvPr>
            <p:custDataLst>
              <p:tags r:id="rId3"/>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75656" y="1844824"/>
            <a:ext cx="2807568" cy="38164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86030"/>
            <a:ext cx="7402015" cy="423290"/>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5" name="Rectangle 4"/>
          <p:cNvSpPr/>
          <p:nvPr/>
        </p:nvSpPr>
        <p:spPr>
          <a:xfrm>
            <a:off x="4644008" y="1844824"/>
            <a:ext cx="3384376" cy="4247317"/>
          </a:xfrm>
          <a:prstGeom prst="rect">
            <a:avLst/>
          </a:prstGeom>
        </p:spPr>
        <p:txBody>
          <a:bodyPr wrap="square">
            <a:spAutoFit/>
          </a:bodyPr>
          <a:lstStyle/>
          <a:p>
            <a:endParaRPr lang="fr-CA" dirty="0" smtClean="0"/>
          </a:p>
          <a:p>
            <a:r>
              <a:rPr lang="fr-CA" dirty="0" smtClean="0"/>
              <a:t>La </a:t>
            </a:r>
            <a:r>
              <a:rPr lang="fr-CA" dirty="0"/>
              <a:t>population qui accède aux services de santé d’une institution québécoise comme le CHU Sainte-Justine est </a:t>
            </a:r>
            <a:r>
              <a:rPr lang="fr-CA" dirty="0">
                <a:solidFill>
                  <a:srgbClr val="FF0000"/>
                </a:solidFill>
                <a:effectLst>
                  <a:outerShdw blurRad="38100" dist="38100" dir="2700000" algn="tl">
                    <a:srgbClr val="000000">
                      <a:alpha val="43137"/>
                    </a:srgbClr>
                  </a:outerShdw>
                </a:effectLst>
              </a:rPr>
              <a:t>diverse</a:t>
            </a:r>
            <a:r>
              <a:rPr lang="fr-CA" dirty="0"/>
              <a:t> non seulement sur le plan de l’</a:t>
            </a:r>
            <a:r>
              <a:rPr lang="fr-CA" dirty="0">
                <a:solidFill>
                  <a:schemeClr val="tx2">
                    <a:lumMod val="75000"/>
                  </a:schemeClr>
                </a:solidFill>
                <a:effectLst>
                  <a:outerShdw blurRad="38100" dist="38100" dir="2700000" algn="tl">
                    <a:srgbClr val="000000">
                      <a:alpha val="43137"/>
                    </a:srgbClr>
                  </a:outerShdw>
                </a:effectLst>
              </a:rPr>
              <a:t>origine</a:t>
            </a:r>
            <a:r>
              <a:rPr lang="fr-CA" dirty="0"/>
              <a:t> nationale, mais aussi en ce qui concerne les </a:t>
            </a:r>
            <a:r>
              <a:rPr lang="fr-CA" dirty="0">
                <a:solidFill>
                  <a:srgbClr val="00B050"/>
                </a:solidFill>
                <a:effectLst>
                  <a:outerShdw blurRad="38100" dist="38100" dir="2700000" algn="tl">
                    <a:srgbClr val="000000">
                      <a:alpha val="43137"/>
                    </a:srgbClr>
                  </a:outerShdw>
                </a:effectLst>
              </a:rPr>
              <a:t>pratiques religieuses</a:t>
            </a:r>
            <a:r>
              <a:rPr lang="fr-CA" dirty="0"/>
              <a:t>, les </a:t>
            </a:r>
            <a:r>
              <a:rPr lang="fr-CA" dirty="0">
                <a:solidFill>
                  <a:srgbClr val="6600CC"/>
                </a:solidFill>
                <a:effectLst>
                  <a:outerShdw blurRad="38100" dist="38100" dir="2700000" algn="tl">
                    <a:srgbClr val="000000">
                      <a:alpha val="43137"/>
                    </a:srgbClr>
                  </a:outerShdw>
                </a:effectLst>
              </a:rPr>
              <a:t>parcours de vie</a:t>
            </a:r>
            <a:r>
              <a:rPr lang="fr-CA" dirty="0"/>
              <a:t>, la classe </a:t>
            </a:r>
            <a:r>
              <a:rPr lang="fr-CA" dirty="0">
                <a:solidFill>
                  <a:schemeClr val="accent2">
                    <a:lumMod val="60000"/>
                    <a:lumOff val="40000"/>
                  </a:schemeClr>
                </a:solidFill>
                <a:effectLst>
                  <a:outerShdw blurRad="38100" dist="38100" dir="2700000" algn="tl">
                    <a:srgbClr val="000000">
                      <a:alpha val="43137"/>
                    </a:srgbClr>
                  </a:outerShdw>
                </a:effectLst>
              </a:rPr>
              <a:t>socio-économique</a:t>
            </a:r>
            <a:r>
              <a:rPr lang="fr-CA" dirty="0"/>
              <a:t> et les </a:t>
            </a:r>
            <a:r>
              <a:rPr lang="fr-CA" dirty="0">
                <a:solidFill>
                  <a:schemeClr val="accent6">
                    <a:lumMod val="75000"/>
                  </a:schemeClr>
                </a:solidFill>
                <a:effectLst>
                  <a:outerShdw blurRad="38100" dist="38100" dir="2700000" algn="tl">
                    <a:srgbClr val="000000">
                      <a:alpha val="43137"/>
                    </a:srgbClr>
                  </a:outerShdw>
                </a:effectLst>
              </a:rPr>
              <a:t>représentations  du sang</a:t>
            </a:r>
            <a:r>
              <a:rPr lang="fr-CA" dirty="0"/>
              <a:t>. </a:t>
            </a:r>
            <a:endParaRPr lang="fr-CA" dirty="0" smtClean="0"/>
          </a:p>
          <a:p>
            <a:endParaRPr lang="fr-CA" dirty="0"/>
          </a:p>
          <a:p>
            <a:endParaRPr lang="fr-CA" dirty="0"/>
          </a:p>
        </p:txBody>
      </p:sp>
    </p:spTree>
    <p:extLst>
      <p:ext uri="{BB962C8B-B14F-4D97-AF65-F5344CB8AC3E}">
        <p14:creationId xmlns="" xmlns:p14="http://schemas.microsoft.com/office/powerpoint/2010/main" val="23636768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nvPr>
        </p:nvSpPr>
        <p:spPr>
          <a:xfrm>
            <a:off x="1095023" y="836712"/>
            <a:ext cx="6965245" cy="1080120"/>
          </a:xfrm>
        </p:spPr>
        <p:txBody>
          <a:bodyPr>
            <a:normAutofit/>
          </a:bodyPr>
          <a:lstStyle/>
          <a:p>
            <a:r>
              <a:rPr lang="fr-CA" sz="3200" b="1" dirty="0"/>
              <a:t>DISCUSSION</a:t>
            </a:r>
            <a:r>
              <a:rPr lang="fr-CA" dirty="0"/>
              <a:t/>
            </a:r>
            <a:br>
              <a:rPr lang="fr-CA" dirty="0"/>
            </a:br>
            <a:r>
              <a:rPr lang="fr-CA" sz="2400" dirty="0"/>
              <a:t>Pistes de réflexion et voies  et recherche</a:t>
            </a:r>
          </a:p>
        </p:txBody>
      </p:sp>
      <p:sp>
        <p:nvSpPr>
          <p:cNvPr id="3" name="Espace réservé du contenu 2"/>
          <p:cNvSpPr>
            <a:spLocks noGrp="1"/>
          </p:cNvSpPr>
          <p:nvPr>
            <p:ph idx="1"/>
          </p:nvPr>
        </p:nvSpPr>
        <p:spPr>
          <a:xfrm>
            <a:off x="1115616" y="2060848"/>
            <a:ext cx="7056784" cy="3744416"/>
          </a:xfrm>
        </p:spPr>
        <p:txBody>
          <a:bodyPr>
            <a:normAutofit/>
          </a:bodyPr>
          <a:lstStyle/>
          <a:p>
            <a:pPr marL="0" indent="0">
              <a:buNone/>
            </a:pPr>
            <a:endParaRPr lang="fr-CA" sz="1800" dirty="0" smtClean="0"/>
          </a:p>
          <a:p>
            <a:pPr marL="0" indent="0" algn="just">
              <a:buNone/>
            </a:pPr>
            <a:r>
              <a:rPr lang="fr-CA" sz="1800" dirty="0" smtClean="0"/>
              <a:t>Cette </a:t>
            </a:r>
            <a:r>
              <a:rPr lang="fr-CA" sz="1800" dirty="0"/>
              <a:t>variété socio-culturelle constitue un </a:t>
            </a:r>
            <a:r>
              <a:rPr lang="fr-CA" sz="1800" i="1" u="sng" dirty="0">
                <a:effectLst>
                  <a:outerShdw blurRad="38100" dist="38100" dir="2700000" algn="tl">
                    <a:srgbClr val="000000">
                      <a:alpha val="43137"/>
                    </a:srgbClr>
                  </a:outerShdw>
                </a:effectLst>
              </a:rPr>
              <a:t>enjeu actuel </a:t>
            </a:r>
            <a:r>
              <a:rPr lang="fr-CA" sz="1800" dirty="0"/>
              <a:t>non seulement anthropologique, mais  aussi du point de vue médical et pour les institutions de santé locales. </a:t>
            </a:r>
          </a:p>
        </p:txBody>
      </p:sp>
      <p:sp>
        <p:nvSpPr>
          <p:cNvPr id="4" name="Espace réservé du pied de page 3"/>
          <p:cNvSpPr>
            <a:spLocks noGrp="1"/>
          </p:cNvSpPr>
          <p:nvPr>
            <p:ph type="ftr" sz="quarter" idx="11"/>
          </p:nvPr>
        </p:nvSpPr>
        <p:spPr>
          <a:xfrm>
            <a:off x="914400" y="5809152"/>
            <a:ext cx="7330007"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5292080" y="3573016"/>
            <a:ext cx="1928936" cy="1884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123727" y="3573016"/>
            <a:ext cx="2170113" cy="18843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4240104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404664"/>
            <a:ext cx="6965245" cy="1512168"/>
          </a:xfrm>
        </p:spPr>
        <p:txBody>
          <a:bodyPr>
            <a:normAutofit fontScale="90000"/>
          </a:bodyPr>
          <a:lstStyle/>
          <a:p>
            <a:r>
              <a:rPr lang="fr-CA" sz="3600" dirty="0" smtClean="0"/>
              <a:t/>
            </a:r>
            <a:br>
              <a:rPr lang="fr-CA" sz="3600" dirty="0" smtClean="0"/>
            </a:br>
            <a:r>
              <a:rPr lang="fr-CA" sz="3600" dirty="0" smtClean="0"/>
              <a:t/>
            </a:r>
            <a:br>
              <a:rPr lang="fr-CA" sz="3600" dirty="0" smtClean="0"/>
            </a:br>
            <a:r>
              <a:rPr lang="fr-CA" sz="3600" b="1" dirty="0" smtClean="0">
                <a:effectLst>
                  <a:outerShdw blurRad="38100" dist="38100" dir="2700000" algn="tl">
                    <a:srgbClr val="000000">
                      <a:alpha val="43137"/>
                    </a:srgbClr>
                  </a:outerShdw>
                </a:effectLst>
              </a:rPr>
              <a:t>INTRODUCTION</a:t>
            </a:r>
            <a:r>
              <a:rPr lang="fr-CA" sz="3600" dirty="0" smtClean="0"/>
              <a:t/>
            </a:r>
            <a:br>
              <a:rPr lang="fr-CA" sz="3600" dirty="0" smtClean="0"/>
            </a:br>
            <a:r>
              <a:rPr lang="fr-CA" sz="3100" dirty="0" smtClean="0"/>
              <a:t>Les </a:t>
            </a:r>
            <a:r>
              <a:rPr lang="fr-CA" sz="3100" dirty="0"/>
              <a:t>enjeux des technologies médicales</a:t>
            </a:r>
            <a:r>
              <a:rPr lang="fr-CA" dirty="0"/>
              <a:t/>
            </a:r>
            <a:br>
              <a:rPr lang="fr-CA" dirty="0"/>
            </a:br>
            <a:endParaRPr lang="fr-CA" dirty="0"/>
          </a:p>
        </p:txBody>
      </p:sp>
      <p:sp>
        <p:nvSpPr>
          <p:cNvPr id="3" name="Espace réservé du contenu 2"/>
          <p:cNvSpPr>
            <a:spLocks noGrp="1"/>
          </p:cNvSpPr>
          <p:nvPr>
            <p:ph idx="1"/>
            <p:custDataLst>
              <p:tags r:id="rId2"/>
            </p:custDataLst>
          </p:nvPr>
        </p:nvSpPr>
        <p:spPr>
          <a:xfrm>
            <a:off x="3347864" y="1916832"/>
            <a:ext cx="4464496" cy="3806237"/>
          </a:xfrm>
        </p:spPr>
        <p:txBody>
          <a:bodyPr/>
          <a:lstStyle/>
          <a:p>
            <a:pPr marL="0" indent="0">
              <a:buNone/>
            </a:pPr>
            <a:endParaRPr lang="fr-CA" dirty="0" smtClean="0"/>
          </a:p>
          <a:p>
            <a:pPr marL="0" indent="0" algn="r">
              <a:buNone/>
            </a:pPr>
            <a:r>
              <a:rPr lang="fr-CA" sz="1800" dirty="0" smtClean="0"/>
              <a:t>Ces </a:t>
            </a:r>
            <a:r>
              <a:rPr lang="fr-CA" sz="1800" dirty="0"/>
              <a:t>développements, ayant comme promesse le progrès et l’espoir, </a:t>
            </a:r>
            <a:r>
              <a:rPr lang="fr-CA" sz="1800" dirty="0" smtClean="0"/>
              <a:t>ont </a:t>
            </a:r>
            <a:r>
              <a:rPr lang="fr-CA" sz="1800" dirty="0"/>
              <a:t>différentes implications sur la </a:t>
            </a:r>
            <a:r>
              <a:rPr lang="fr-CA" sz="1800" dirty="0">
                <a:solidFill>
                  <a:schemeClr val="tx2">
                    <a:lumMod val="75000"/>
                  </a:schemeClr>
                </a:solidFill>
                <a:effectLst>
                  <a:outerShdw blurRad="38100" dist="38100" dir="2700000" algn="tl">
                    <a:srgbClr val="000000">
                      <a:alpha val="43137"/>
                    </a:srgbClr>
                  </a:outerShdw>
                </a:effectLst>
              </a:rPr>
              <a:t>délimitation des frontières entre le corps humain et la technologie</a:t>
            </a:r>
            <a:r>
              <a:rPr lang="fr-CA" sz="1800" dirty="0"/>
              <a:t>, ainsi que sur les valeurs et les institutions morales de nos sociétés </a:t>
            </a:r>
            <a:r>
              <a:rPr lang="fr-CA" sz="1600" dirty="0"/>
              <a:t>(</a:t>
            </a:r>
            <a:r>
              <a:rPr lang="fr-CA" sz="1400" dirty="0" err="1"/>
              <a:t>Leibing</a:t>
            </a:r>
            <a:r>
              <a:rPr lang="fr-CA" sz="1400" dirty="0"/>
              <a:t> et Tournay 2010, </a:t>
            </a:r>
            <a:r>
              <a:rPr lang="fr-CA" sz="1400" dirty="0" err="1"/>
              <a:t>Lock</a:t>
            </a:r>
            <a:r>
              <a:rPr lang="fr-CA" sz="1400" dirty="0"/>
              <a:t> 2001, Rose et Novas 2005).  </a:t>
            </a:r>
            <a:endParaRPr lang="fr-CA" sz="1400" dirty="0">
              <a:solidFill>
                <a:srgbClr val="FF0000"/>
              </a:solidFill>
            </a:endParaRPr>
          </a:p>
          <a:p>
            <a:endParaRPr lang="fr-CA" dirty="0"/>
          </a:p>
        </p:txBody>
      </p:sp>
      <p:pic>
        <p:nvPicPr>
          <p:cNvPr id="1027" name="Picture 3"/>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75656" y="2204864"/>
            <a:ext cx="1944216" cy="30963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a:xfrm>
            <a:off x="914400" y="5809152"/>
            <a:ext cx="7330007"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23432908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92696"/>
            <a:ext cx="6965245" cy="1152129"/>
          </a:xfrm>
        </p:spPr>
        <p:txBody>
          <a:bodyPr>
            <a:normAutofit/>
          </a:bodyPr>
          <a:lstStyle/>
          <a:p>
            <a:r>
              <a:rPr lang="fr-CA" sz="3200" b="1" dirty="0">
                <a:effectLst>
                  <a:outerShdw blurRad="38100" dist="38100" dir="2700000" algn="tl">
                    <a:srgbClr val="000000">
                      <a:alpha val="43137"/>
                    </a:srgbClr>
                  </a:outerShdw>
                </a:effectLst>
              </a:rPr>
              <a:t>DISCUSSION</a:t>
            </a:r>
            <a:r>
              <a:rPr lang="fr-CA" dirty="0"/>
              <a:t/>
            </a:r>
            <a:br>
              <a:rPr lang="fr-CA" dirty="0"/>
            </a:br>
            <a:r>
              <a:rPr lang="fr-CA" sz="2400" dirty="0"/>
              <a:t>Pistes de réflexion et voies  et recherche</a:t>
            </a:r>
          </a:p>
        </p:txBody>
      </p:sp>
      <p:sp>
        <p:nvSpPr>
          <p:cNvPr id="3" name="Espace réservé du contenu 2"/>
          <p:cNvSpPr>
            <a:spLocks noGrp="1"/>
          </p:cNvSpPr>
          <p:nvPr>
            <p:ph idx="1"/>
            <p:custDataLst>
              <p:tags r:id="rId2"/>
            </p:custDataLst>
          </p:nvPr>
        </p:nvSpPr>
        <p:spPr>
          <a:xfrm>
            <a:off x="1187624" y="1916832"/>
            <a:ext cx="6840760" cy="3960440"/>
          </a:xfrm>
        </p:spPr>
        <p:txBody>
          <a:bodyPr/>
          <a:lstStyle/>
          <a:p>
            <a:pPr marL="0" indent="0">
              <a:buNone/>
            </a:pPr>
            <a:endParaRPr lang="fr-CA" dirty="0"/>
          </a:p>
          <a:p>
            <a:pPr marL="0" indent="0" algn="r">
              <a:buNone/>
            </a:pPr>
            <a:r>
              <a:rPr lang="fr-CA" dirty="0" smtClean="0"/>
              <a:t>			</a:t>
            </a:r>
            <a:endParaRPr lang="fr-CA" dirty="0"/>
          </a:p>
        </p:txBody>
      </p:sp>
      <p:pic>
        <p:nvPicPr>
          <p:cNvPr id="2051" name="Picture 3"/>
          <p:cNvPicPr>
            <a:picLocks noChangeAspect="1" noChangeArrowheads="1"/>
          </p:cNvPicPr>
          <p:nvPr>
            <p:custDataLst>
              <p:tags r:id="rId3"/>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20072" y="1921764"/>
            <a:ext cx="1944216" cy="145067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Espace réservé du pied de page 5"/>
          <p:cNvSpPr>
            <a:spLocks noGrp="1"/>
          </p:cNvSpPr>
          <p:nvPr>
            <p:ph type="ftr" sz="quarter" idx="11"/>
          </p:nvPr>
        </p:nvSpPr>
        <p:spPr>
          <a:xfrm>
            <a:off x="914400" y="5809152"/>
            <a:ext cx="7474023"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8" name="Rectangle 7"/>
          <p:cNvSpPr/>
          <p:nvPr/>
        </p:nvSpPr>
        <p:spPr>
          <a:xfrm>
            <a:off x="1907704" y="3567700"/>
            <a:ext cx="5616624" cy="1477328"/>
          </a:xfrm>
          <a:prstGeom prst="rect">
            <a:avLst/>
          </a:prstGeom>
        </p:spPr>
        <p:txBody>
          <a:bodyPr wrap="square">
            <a:spAutoFit/>
          </a:bodyPr>
          <a:lstStyle/>
          <a:p>
            <a:r>
              <a:rPr lang="fr-CA" dirty="0"/>
              <a:t>I</a:t>
            </a:r>
            <a:r>
              <a:rPr lang="fr-CA" dirty="0" smtClean="0"/>
              <a:t>l </a:t>
            </a:r>
            <a:r>
              <a:rPr lang="fr-CA" dirty="0"/>
              <a:t>y a une grande ambiguïté et variété quant aux idées entourant le sang et son transfert. Différentes métaphores sont utilisées à cet </a:t>
            </a:r>
            <a:r>
              <a:rPr lang="fr-CA" dirty="0" smtClean="0"/>
              <a:t>égard. </a:t>
            </a:r>
            <a:r>
              <a:rPr lang="fr-CA" dirty="0"/>
              <a:t>Toutefois, et au-delà de cette diversité, le sang connote toujours </a:t>
            </a:r>
            <a:r>
              <a:rPr lang="fr-CA" u="sng" dirty="0">
                <a:solidFill>
                  <a:srgbClr val="F95C05"/>
                </a:solidFill>
                <a:effectLst>
                  <a:outerShdw blurRad="38100" dist="38100" dir="2700000" algn="tl">
                    <a:srgbClr val="000000">
                      <a:alpha val="43137"/>
                    </a:srgbClr>
                  </a:outerShdw>
                </a:effectLst>
              </a:rPr>
              <a:t>l’énergie et la vie</a:t>
            </a:r>
            <a:r>
              <a:rPr lang="fr-CA" dirty="0">
                <a:solidFill>
                  <a:srgbClr val="F95C05"/>
                </a:solidFill>
                <a:effectLst>
                  <a:outerShdw blurRad="38100" dist="38100" dir="2700000" algn="tl">
                    <a:srgbClr val="000000">
                      <a:alpha val="43137"/>
                    </a:srgbClr>
                  </a:outerShdw>
                </a:effectLst>
              </a:rPr>
              <a:t>. </a:t>
            </a:r>
          </a:p>
        </p:txBody>
      </p:sp>
      <p:pic>
        <p:nvPicPr>
          <p:cNvPr id="3074" name="Picture 2"/>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2123728" y="1921764"/>
            <a:ext cx="1656184" cy="149459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11315464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nvPr>
        </p:nvSpPr>
        <p:spPr>
          <a:xfrm>
            <a:off x="1095023" y="620688"/>
            <a:ext cx="6965245" cy="1224137"/>
          </a:xfrm>
        </p:spPr>
        <p:txBody>
          <a:bodyPr>
            <a:normAutofit/>
          </a:bodyPr>
          <a:lstStyle/>
          <a:p>
            <a:r>
              <a:rPr lang="fr-CA" sz="3200" b="1" dirty="0"/>
              <a:t>DISCUSSION</a:t>
            </a:r>
            <a:r>
              <a:rPr lang="fr-CA" dirty="0"/>
              <a:t/>
            </a:r>
            <a:br>
              <a:rPr lang="fr-CA" dirty="0"/>
            </a:br>
            <a:r>
              <a:rPr lang="fr-CA" sz="2400" dirty="0"/>
              <a:t>Pistes de réflexion et voies  et recherche</a:t>
            </a:r>
          </a:p>
        </p:txBody>
      </p:sp>
      <p:sp>
        <p:nvSpPr>
          <p:cNvPr id="3" name="Espace réservé du contenu 2"/>
          <p:cNvSpPr>
            <a:spLocks noGrp="1"/>
          </p:cNvSpPr>
          <p:nvPr>
            <p:ph idx="1"/>
          </p:nvPr>
        </p:nvSpPr>
        <p:spPr>
          <a:xfrm>
            <a:off x="1259632" y="1844824"/>
            <a:ext cx="5400600" cy="3960440"/>
          </a:xfrm>
        </p:spPr>
        <p:txBody>
          <a:bodyPr>
            <a:normAutofit/>
          </a:bodyPr>
          <a:lstStyle/>
          <a:p>
            <a:pPr marL="0" indent="0">
              <a:buNone/>
            </a:pPr>
            <a:endParaRPr lang="fr-CA" sz="1800" dirty="0" smtClean="0"/>
          </a:p>
          <a:p>
            <a:pPr marL="0" indent="0">
              <a:buNone/>
            </a:pPr>
            <a:r>
              <a:rPr lang="fr-CA" sz="1800" dirty="0" smtClean="0"/>
              <a:t>Les </a:t>
            </a:r>
            <a:r>
              <a:rPr lang="fr-CA" sz="1800" dirty="0"/>
              <a:t>croyances et pratiques relatives au sang ont attiré l’attention des premiers </a:t>
            </a:r>
            <a:r>
              <a:rPr lang="fr-CA" sz="1800" dirty="0" smtClean="0"/>
              <a:t>anthropologues </a:t>
            </a:r>
            <a:r>
              <a:rPr lang="fr-CA" sz="1600" dirty="0" smtClean="0"/>
              <a:t>(ex: J.Frazer,1890  </a:t>
            </a:r>
            <a:r>
              <a:rPr lang="fr-CA" sz="1600" dirty="0"/>
              <a:t>et </a:t>
            </a:r>
            <a:r>
              <a:rPr lang="fr-CA" sz="1600" dirty="0" smtClean="0"/>
              <a:t>Robertson Smith,1889</a:t>
            </a:r>
            <a:r>
              <a:rPr lang="fr-CA" sz="1600" dirty="0"/>
              <a:t>). </a:t>
            </a:r>
            <a:r>
              <a:rPr lang="fr-CA" sz="1800" dirty="0"/>
              <a:t>Plus récemment, l’historien des religions </a:t>
            </a:r>
            <a:r>
              <a:rPr lang="fr-CA" sz="1600" dirty="0" smtClean="0"/>
              <a:t>J-P Roux </a:t>
            </a:r>
            <a:r>
              <a:rPr lang="fr-CA" sz="1600" dirty="0"/>
              <a:t>(1988)  </a:t>
            </a:r>
            <a:r>
              <a:rPr lang="fr-CA" sz="1800" dirty="0"/>
              <a:t>et l’ethno-historienne </a:t>
            </a:r>
            <a:r>
              <a:rPr lang="fr-CA" sz="1600" dirty="0" smtClean="0"/>
              <a:t>M. Meyer </a:t>
            </a:r>
            <a:r>
              <a:rPr lang="fr-CA" sz="1600" dirty="0"/>
              <a:t>(2005)  </a:t>
            </a:r>
            <a:r>
              <a:rPr lang="fr-CA" sz="1800" dirty="0"/>
              <a:t>ont dressé un inventaire assez complet des </a:t>
            </a:r>
            <a:r>
              <a:rPr lang="fr-CA" sz="1800" dirty="0" smtClean="0"/>
              <a:t>croyances </a:t>
            </a:r>
            <a:r>
              <a:rPr lang="fr-CA" sz="1800" dirty="0"/>
              <a:t>et pratiques reliées </a:t>
            </a:r>
            <a:r>
              <a:rPr lang="fr-CA" sz="1800" dirty="0" smtClean="0"/>
              <a:t>au </a:t>
            </a:r>
            <a:r>
              <a:rPr lang="fr-CA" sz="1800" dirty="0"/>
              <a:t>sang </a:t>
            </a:r>
            <a:r>
              <a:rPr lang="fr-CA" sz="1800" dirty="0" smtClean="0"/>
              <a:t>en mettant en relief sa </a:t>
            </a:r>
            <a:r>
              <a:rPr lang="fr-CA" sz="1800" dirty="0">
                <a:solidFill>
                  <a:srgbClr val="00B050"/>
                </a:solidFill>
                <a:effectLst>
                  <a:outerShdw blurRad="38100" dist="38100" dir="2700000" algn="tl">
                    <a:srgbClr val="000000">
                      <a:alpha val="43137"/>
                    </a:srgbClr>
                  </a:outerShdw>
                </a:effectLst>
              </a:rPr>
              <a:t>bivalence symbolique</a:t>
            </a:r>
            <a:r>
              <a:rPr lang="fr-CA" sz="1800" dirty="0"/>
              <a:t>, son « hétérogénéité organisée » (</a:t>
            </a:r>
            <a:r>
              <a:rPr lang="fr-CA" sz="1800" dirty="0" err="1"/>
              <a:t>patterned</a:t>
            </a:r>
            <a:r>
              <a:rPr lang="fr-CA" sz="1800" dirty="0"/>
              <a:t> </a:t>
            </a:r>
            <a:r>
              <a:rPr lang="fr-CA" sz="1800" dirty="0" err="1"/>
              <a:t>heterogeneity</a:t>
            </a:r>
            <a:r>
              <a:rPr lang="fr-CA" sz="1800" dirty="0"/>
              <a:t>) et </a:t>
            </a:r>
            <a:r>
              <a:rPr lang="fr-CA" sz="1800" dirty="0" smtClean="0"/>
              <a:t>sa </a:t>
            </a:r>
            <a:r>
              <a:rPr lang="fr-CA" sz="1800" dirty="0"/>
              <a:t>« </a:t>
            </a:r>
            <a:r>
              <a:rPr lang="fr-CA" sz="1800" dirty="0">
                <a:solidFill>
                  <a:schemeClr val="tx2">
                    <a:lumMod val="75000"/>
                  </a:schemeClr>
                </a:solidFill>
                <a:effectLst>
                  <a:outerShdw blurRad="38100" dist="38100" dir="2700000" algn="tl">
                    <a:srgbClr val="000000">
                      <a:alpha val="43137"/>
                    </a:srgbClr>
                  </a:outerShdw>
                </a:effectLst>
              </a:rPr>
              <a:t>continuité culturelle</a:t>
            </a:r>
            <a:r>
              <a:rPr lang="fr-CA" sz="1800" dirty="0"/>
              <a:t> </a:t>
            </a:r>
            <a:r>
              <a:rPr lang="fr-CA" sz="1800" dirty="0" smtClean="0"/>
              <a:t>».</a:t>
            </a:r>
            <a:endParaRPr lang="fr-CA" sz="1800" dirty="0"/>
          </a:p>
        </p:txBody>
      </p:sp>
      <p:sp>
        <p:nvSpPr>
          <p:cNvPr id="4" name="Espace réservé du pied de page 3"/>
          <p:cNvSpPr>
            <a:spLocks noGrp="1"/>
          </p:cNvSpPr>
          <p:nvPr>
            <p:ph type="ftr" sz="quarter" idx="11"/>
          </p:nvPr>
        </p:nvSpPr>
        <p:spPr>
          <a:xfrm>
            <a:off x="914400" y="5809152"/>
            <a:ext cx="7185991"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6746614" y="3645024"/>
            <a:ext cx="1353778" cy="19877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444208" y="2060848"/>
            <a:ext cx="1656184" cy="122413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6587645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20688"/>
            <a:ext cx="6965245" cy="1080121"/>
          </a:xfrm>
        </p:spPr>
        <p:txBody>
          <a:bodyPr>
            <a:normAutofit/>
          </a:bodyPr>
          <a:lstStyle/>
          <a:p>
            <a:r>
              <a:rPr lang="fr-CA" sz="3200" b="1" dirty="0">
                <a:effectLst>
                  <a:outerShdw blurRad="38100" dist="38100" dir="2700000" algn="tl">
                    <a:srgbClr val="000000">
                      <a:alpha val="43137"/>
                    </a:srgbClr>
                  </a:outerShdw>
                </a:effectLst>
              </a:rPr>
              <a:t>DISCUSSION</a:t>
            </a:r>
            <a:r>
              <a:rPr lang="fr-CA" dirty="0"/>
              <a:t/>
            </a:r>
            <a:br>
              <a:rPr lang="fr-CA" dirty="0"/>
            </a:br>
            <a:r>
              <a:rPr lang="fr-CA" sz="2400" dirty="0"/>
              <a:t>Pistes de réflexion et voies  et recherche</a:t>
            </a:r>
          </a:p>
        </p:txBody>
      </p:sp>
      <p:sp>
        <p:nvSpPr>
          <p:cNvPr id="3" name="Espace réservé du contenu 2"/>
          <p:cNvSpPr>
            <a:spLocks noGrp="1"/>
          </p:cNvSpPr>
          <p:nvPr>
            <p:ph idx="1"/>
            <p:custDataLst>
              <p:tags r:id="rId2"/>
            </p:custDataLst>
          </p:nvPr>
        </p:nvSpPr>
        <p:spPr>
          <a:xfrm>
            <a:off x="1259632" y="1844824"/>
            <a:ext cx="6840760" cy="4104456"/>
          </a:xfrm>
        </p:spPr>
        <p:txBody>
          <a:bodyPr/>
          <a:lstStyle/>
          <a:p>
            <a:endParaRPr lang="fr-CA" dirty="0" smtClean="0"/>
          </a:p>
          <a:p>
            <a:endParaRPr lang="fr-CA" dirty="0" smtClean="0"/>
          </a:p>
        </p:txBody>
      </p:sp>
      <p:pic>
        <p:nvPicPr>
          <p:cNvPr id="3075" name="Picture 3"/>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1403648" y="3645024"/>
            <a:ext cx="1872207" cy="177052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custDataLst>
              <p:tags r:id="rId4"/>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6444208" y="1846891"/>
            <a:ext cx="1368152" cy="145381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474023" cy="500168"/>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5" name="Rectangle 4"/>
          <p:cNvSpPr/>
          <p:nvPr/>
        </p:nvSpPr>
        <p:spPr>
          <a:xfrm>
            <a:off x="1259633" y="1814175"/>
            <a:ext cx="5256584" cy="1477328"/>
          </a:xfrm>
          <a:prstGeom prst="rect">
            <a:avLst/>
          </a:prstGeom>
        </p:spPr>
        <p:txBody>
          <a:bodyPr wrap="square">
            <a:spAutoFit/>
          </a:bodyPr>
          <a:lstStyle/>
          <a:p>
            <a:r>
              <a:rPr lang="fr-CA" dirty="0" smtClean="0"/>
              <a:t>Est-ce qu’il y a une </a:t>
            </a:r>
            <a:r>
              <a:rPr lang="fr-CA" dirty="0"/>
              <a:t>« </a:t>
            </a:r>
            <a:r>
              <a:rPr lang="fr-CA" dirty="0">
                <a:solidFill>
                  <a:schemeClr val="tx2">
                    <a:lumMod val="75000"/>
                  </a:schemeClr>
                </a:solidFill>
                <a:effectLst>
                  <a:outerShdw blurRad="38100" dist="38100" dir="2700000" algn="tl">
                    <a:srgbClr val="000000">
                      <a:alpha val="43137"/>
                    </a:srgbClr>
                  </a:outerShdw>
                </a:effectLst>
              </a:rPr>
              <a:t>dénaturalisation » du sang  </a:t>
            </a:r>
            <a:r>
              <a:rPr lang="fr-CA" dirty="0"/>
              <a:t>et </a:t>
            </a:r>
            <a:r>
              <a:rPr lang="fr-CA" dirty="0" smtClean="0"/>
              <a:t>une </a:t>
            </a:r>
            <a:r>
              <a:rPr lang="fr-CA" dirty="0"/>
              <a:t>« </a:t>
            </a:r>
            <a:r>
              <a:rPr lang="fr-CA" dirty="0">
                <a:solidFill>
                  <a:srgbClr val="00B050"/>
                </a:solidFill>
                <a:effectLst>
                  <a:outerShdw blurRad="38100" dist="38100" dir="2700000" algn="tl">
                    <a:srgbClr val="000000">
                      <a:alpha val="43137"/>
                    </a:srgbClr>
                  </a:outerShdw>
                </a:effectLst>
              </a:rPr>
              <a:t>naturalisation » de la transfusion </a:t>
            </a:r>
            <a:r>
              <a:rPr lang="fr-CA" dirty="0"/>
              <a:t>sanguine </a:t>
            </a:r>
            <a:r>
              <a:rPr lang="fr-CA" dirty="0" smtClean="0"/>
              <a:t>où celle-ci </a:t>
            </a:r>
            <a:r>
              <a:rPr lang="fr-CA" dirty="0"/>
              <a:t>devient </a:t>
            </a:r>
            <a:r>
              <a:rPr lang="fr-CA" dirty="0" smtClean="0"/>
              <a:t>une </a:t>
            </a:r>
            <a:r>
              <a:rPr lang="fr-CA" dirty="0"/>
              <a:t>obligation morale, et non seulement une option parmi </a:t>
            </a:r>
            <a:r>
              <a:rPr lang="fr-CA" dirty="0" smtClean="0"/>
              <a:t>d’autres?</a:t>
            </a:r>
            <a:endParaRPr lang="fr-CA" dirty="0"/>
          </a:p>
        </p:txBody>
      </p:sp>
      <p:sp>
        <p:nvSpPr>
          <p:cNvPr id="6" name="Rectangle 5"/>
          <p:cNvSpPr/>
          <p:nvPr/>
        </p:nvSpPr>
        <p:spPr>
          <a:xfrm>
            <a:off x="3779912" y="3645024"/>
            <a:ext cx="4032448" cy="1754326"/>
          </a:xfrm>
          <a:prstGeom prst="rect">
            <a:avLst/>
          </a:prstGeom>
        </p:spPr>
        <p:txBody>
          <a:bodyPr wrap="square">
            <a:spAutoFit/>
          </a:bodyPr>
          <a:lstStyle/>
          <a:p>
            <a:r>
              <a:rPr lang="fr-CA" dirty="0" smtClean="0"/>
              <a:t>Pour </a:t>
            </a:r>
            <a:r>
              <a:rPr lang="fr-CA" dirty="0"/>
              <a:t>certaines personnes cette conception « chimique » est une </a:t>
            </a:r>
            <a:r>
              <a:rPr lang="fr-CA" dirty="0">
                <a:solidFill>
                  <a:schemeClr val="accent2">
                    <a:lumMod val="75000"/>
                  </a:schemeClr>
                </a:solidFill>
                <a:effectLst>
                  <a:outerShdw blurRad="38100" dist="38100" dir="2700000" algn="tl">
                    <a:srgbClr val="000000">
                      <a:alpha val="43137"/>
                    </a:srgbClr>
                  </a:outerShdw>
                </a:effectLst>
              </a:rPr>
              <a:t>banalisation du sang</a:t>
            </a:r>
            <a:r>
              <a:rPr lang="fr-CA" dirty="0"/>
              <a:t>, lequel est plutôt conçu comme quelque chose de « </a:t>
            </a:r>
            <a:r>
              <a:rPr lang="fr-CA" u="sng" dirty="0"/>
              <a:t>naturelle</a:t>
            </a:r>
            <a:r>
              <a:rPr lang="fr-CA" dirty="0"/>
              <a:t> » et de </a:t>
            </a:r>
            <a:endParaRPr lang="fr-CA" dirty="0" smtClean="0"/>
          </a:p>
          <a:p>
            <a:r>
              <a:rPr lang="fr-CA" dirty="0" smtClean="0"/>
              <a:t>« </a:t>
            </a:r>
            <a:r>
              <a:rPr lang="fr-CA" u="sng" dirty="0"/>
              <a:t>vivante</a:t>
            </a:r>
            <a:r>
              <a:rPr lang="fr-CA" dirty="0"/>
              <a:t> ».</a:t>
            </a:r>
          </a:p>
        </p:txBody>
      </p:sp>
    </p:spTree>
    <p:extLst>
      <p:ext uri="{BB962C8B-B14F-4D97-AF65-F5344CB8AC3E}">
        <p14:creationId xmlns="" xmlns:p14="http://schemas.microsoft.com/office/powerpoint/2010/main" val="1552125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764704"/>
            <a:ext cx="6965245" cy="1080121"/>
          </a:xfrm>
        </p:spPr>
        <p:txBody>
          <a:bodyPr>
            <a:normAutofit/>
          </a:bodyPr>
          <a:lstStyle/>
          <a:p>
            <a:r>
              <a:rPr lang="fr-CA" sz="3600" b="1" dirty="0">
                <a:effectLst>
                  <a:outerShdw blurRad="38100" dist="38100" dir="2700000" algn="tl">
                    <a:srgbClr val="000000">
                      <a:alpha val="43137"/>
                    </a:srgbClr>
                  </a:outerShdw>
                </a:effectLst>
              </a:rPr>
              <a:t>DISCUSSION</a:t>
            </a:r>
            <a:r>
              <a:rPr lang="fr-CA" dirty="0"/>
              <a:t/>
            </a:r>
            <a:br>
              <a:rPr lang="fr-CA" dirty="0"/>
            </a:br>
            <a:r>
              <a:rPr lang="fr-CA" sz="2400" dirty="0"/>
              <a:t>Pistes de réflexion et voies  et recherche</a:t>
            </a:r>
          </a:p>
        </p:txBody>
      </p:sp>
      <p:sp>
        <p:nvSpPr>
          <p:cNvPr id="3" name="Espace réservé du contenu 2"/>
          <p:cNvSpPr>
            <a:spLocks noGrp="1"/>
          </p:cNvSpPr>
          <p:nvPr>
            <p:ph idx="1"/>
            <p:custDataLst>
              <p:tags r:id="rId2"/>
            </p:custDataLst>
          </p:nvPr>
        </p:nvSpPr>
        <p:spPr>
          <a:xfrm>
            <a:off x="1331640" y="1844824"/>
            <a:ext cx="6624736" cy="4104456"/>
          </a:xfrm>
        </p:spPr>
        <p:txBody>
          <a:bodyPr/>
          <a:lstStyle/>
          <a:p>
            <a:pPr marL="0" indent="0">
              <a:buNone/>
            </a:pPr>
            <a:endParaRPr lang="fr-CA" dirty="0" smtClean="0"/>
          </a:p>
          <a:p>
            <a:pPr marL="0" indent="0">
              <a:buNone/>
            </a:pPr>
            <a:endParaRPr lang="fr-CA" dirty="0"/>
          </a:p>
        </p:txBody>
      </p:sp>
      <p:pic>
        <p:nvPicPr>
          <p:cNvPr id="4100" name="Picture 4"/>
          <p:cNvPicPr>
            <a:picLocks noChangeAspect="1" noChangeArrowheads="1"/>
          </p:cNvPicPr>
          <p:nvPr>
            <p:custDataLst>
              <p:tags r:id="rId3"/>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3923927" y="2042139"/>
            <a:ext cx="2256017" cy="8959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custDataLst>
              <p:tags r:id="rId4"/>
            </p:custDataLst>
          </p:nvPr>
        </p:nvPicPr>
        <p:blipFill>
          <a:blip r:embed="rId8" cstate="print">
            <a:extLst>
              <a:ext uri="{28A0092B-C50C-407E-A947-70E740481C1C}">
                <a14:useLocalDpi xmlns="" xmlns:a14="http://schemas.microsoft.com/office/drawing/2010/main" val="0"/>
              </a:ext>
            </a:extLst>
          </a:blip>
          <a:srcRect/>
          <a:stretch>
            <a:fillRect/>
          </a:stretch>
        </p:blipFill>
        <p:spPr bwMode="auto">
          <a:xfrm>
            <a:off x="1403648" y="2060847"/>
            <a:ext cx="2232248" cy="8772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102" name="Picture 6"/>
          <p:cNvPicPr>
            <a:picLocks noChangeAspect="1" noChangeArrowheads="1"/>
          </p:cNvPicPr>
          <p:nvPr>
            <p:custDataLst>
              <p:tags r:id="rId5"/>
            </p:custDataLst>
          </p:nvPr>
        </p:nvPicPr>
        <p:blipFill>
          <a:blip r:embed="rId9" cstate="print">
            <a:extLst>
              <a:ext uri="{28A0092B-C50C-407E-A947-70E740481C1C}">
                <a14:useLocalDpi xmlns="" xmlns:a14="http://schemas.microsoft.com/office/drawing/2010/main" val="0"/>
              </a:ext>
            </a:extLst>
          </a:blip>
          <a:srcRect/>
          <a:stretch>
            <a:fillRect/>
          </a:stretch>
        </p:blipFill>
        <p:spPr bwMode="auto">
          <a:xfrm>
            <a:off x="6660232" y="1942239"/>
            <a:ext cx="1008112" cy="134274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474023"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5" name="Rectangle 4"/>
          <p:cNvSpPr/>
          <p:nvPr/>
        </p:nvSpPr>
        <p:spPr>
          <a:xfrm>
            <a:off x="1403648" y="3356992"/>
            <a:ext cx="6408712" cy="2308324"/>
          </a:xfrm>
          <a:prstGeom prst="rect">
            <a:avLst/>
          </a:prstGeom>
        </p:spPr>
        <p:txBody>
          <a:bodyPr wrap="square">
            <a:spAutoFit/>
          </a:bodyPr>
          <a:lstStyle/>
          <a:p>
            <a:pPr algn="just"/>
            <a:r>
              <a:rPr lang="fr-CA" dirty="0" smtClean="0"/>
              <a:t>Il y a de l’</a:t>
            </a:r>
            <a:r>
              <a:rPr lang="fr-CA" dirty="0" smtClean="0">
                <a:solidFill>
                  <a:srgbClr val="7030A0"/>
                </a:solidFill>
                <a:effectLst>
                  <a:outerShdw blurRad="38100" dist="38100" dir="2700000" algn="tl">
                    <a:srgbClr val="000000">
                      <a:alpha val="43137"/>
                    </a:srgbClr>
                  </a:outerShdw>
                </a:effectLst>
              </a:rPr>
              <a:t>ambiguïté quant à la </a:t>
            </a:r>
            <a:r>
              <a:rPr lang="fr-CA" dirty="0">
                <a:solidFill>
                  <a:srgbClr val="7030A0"/>
                </a:solidFill>
                <a:effectLst>
                  <a:outerShdw blurRad="38100" dist="38100" dir="2700000" algn="tl">
                    <a:srgbClr val="000000">
                      <a:alpha val="43137"/>
                    </a:srgbClr>
                  </a:outerShdw>
                </a:effectLst>
              </a:rPr>
              <a:t>propriété du </a:t>
            </a:r>
            <a:r>
              <a:rPr lang="fr-CA" dirty="0" smtClean="0">
                <a:solidFill>
                  <a:srgbClr val="7030A0"/>
                </a:solidFill>
                <a:effectLst>
                  <a:outerShdw blurRad="38100" dist="38100" dir="2700000" algn="tl">
                    <a:srgbClr val="000000">
                      <a:alpha val="43137"/>
                    </a:srgbClr>
                  </a:outerShdw>
                </a:effectLst>
              </a:rPr>
              <a:t>sang</a:t>
            </a:r>
            <a:r>
              <a:rPr lang="fr-CA" dirty="0" smtClean="0"/>
              <a:t>: on </a:t>
            </a:r>
            <a:r>
              <a:rPr lang="fr-CA" dirty="0"/>
              <a:t>constate l’existence </a:t>
            </a:r>
            <a:r>
              <a:rPr lang="fr-CA" dirty="0" smtClean="0"/>
              <a:t>d’idées prises des </a:t>
            </a:r>
            <a:r>
              <a:rPr lang="fr-CA" dirty="0"/>
              <a:t>messages véhiculés par les compagnies qui traitent le sang à travers les médias ainsi que différentes notions religieuses. </a:t>
            </a:r>
            <a:r>
              <a:rPr lang="fr-CA" dirty="0" smtClean="0"/>
              <a:t>On </a:t>
            </a:r>
            <a:r>
              <a:rPr lang="fr-CA" dirty="0"/>
              <a:t>peut </a:t>
            </a:r>
            <a:r>
              <a:rPr lang="fr-CA" dirty="0" smtClean="0"/>
              <a:t>penser </a:t>
            </a:r>
            <a:r>
              <a:rPr lang="fr-CA" dirty="0"/>
              <a:t>à une </a:t>
            </a:r>
            <a:r>
              <a:rPr lang="fr-CA" u="sng" dirty="0"/>
              <a:t>tension</a:t>
            </a:r>
            <a:r>
              <a:rPr lang="fr-CA" dirty="0"/>
              <a:t> existante entre une relative </a:t>
            </a:r>
            <a:r>
              <a:rPr lang="fr-CA" dirty="0">
                <a:solidFill>
                  <a:srgbClr val="D54F05"/>
                </a:solidFill>
                <a:effectLst>
                  <a:outerShdw blurRad="38100" dist="38100" dir="2700000" algn="tl">
                    <a:srgbClr val="000000">
                      <a:alpha val="43137"/>
                    </a:srgbClr>
                  </a:outerShdw>
                </a:effectLst>
              </a:rPr>
              <a:t>homogénéisation</a:t>
            </a:r>
            <a:r>
              <a:rPr lang="fr-CA" dirty="0"/>
              <a:t> culturelle induite par la globalisation et les </a:t>
            </a:r>
            <a:r>
              <a:rPr lang="fr-CA" dirty="0">
                <a:solidFill>
                  <a:srgbClr val="00B050"/>
                </a:solidFill>
                <a:effectLst>
                  <a:outerShdw blurRad="38100" dist="38100" dir="2700000" algn="tl">
                    <a:srgbClr val="000000">
                      <a:alpha val="43137"/>
                    </a:srgbClr>
                  </a:outerShdw>
                </a:effectLst>
              </a:rPr>
              <a:t>diversités</a:t>
            </a:r>
            <a:r>
              <a:rPr lang="fr-CA" dirty="0"/>
              <a:t> locales (</a:t>
            </a:r>
            <a:r>
              <a:rPr lang="fr-CA" dirty="0" err="1"/>
              <a:t>Appadurai</a:t>
            </a:r>
            <a:r>
              <a:rPr lang="fr-CA" dirty="0"/>
              <a:t> 2001, </a:t>
            </a:r>
            <a:r>
              <a:rPr lang="fr-CA" dirty="0" err="1"/>
              <a:t>Hannerz</a:t>
            </a:r>
            <a:r>
              <a:rPr lang="fr-CA" dirty="0"/>
              <a:t> 1996).</a:t>
            </a:r>
          </a:p>
        </p:txBody>
      </p:sp>
    </p:spTree>
    <p:extLst>
      <p:ext uri="{BB962C8B-B14F-4D97-AF65-F5344CB8AC3E}">
        <p14:creationId xmlns="" xmlns:p14="http://schemas.microsoft.com/office/powerpoint/2010/main" val="6035683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92697"/>
            <a:ext cx="6965245" cy="1152128"/>
          </a:xfrm>
        </p:spPr>
        <p:txBody>
          <a:bodyPr>
            <a:normAutofit/>
          </a:bodyPr>
          <a:lstStyle/>
          <a:p>
            <a:r>
              <a:rPr lang="fr-CA" sz="3600" b="1" dirty="0"/>
              <a:t>DISCUSSION</a:t>
            </a:r>
            <a:r>
              <a:rPr lang="fr-CA" dirty="0"/>
              <a:t/>
            </a:r>
            <a:br>
              <a:rPr lang="fr-CA" dirty="0"/>
            </a:br>
            <a:r>
              <a:rPr lang="fr-CA" sz="2400" dirty="0"/>
              <a:t>Pistes de réflexion et voies  et recherche</a:t>
            </a:r>
          </a:p>
        </p:txBody>
      </p:sp>
      <p:sp>
        <p:nvSpPr>
          <p:cNvPr id="3" name="Espace réservé du contenu 2"/>
          <p:cNvSpPr>
            <a:spLocks noGrp="1"/>
          </p:cNvSpPr>
          <p:nvPr>
            <p:ph idx="1"/>
            <p:custDataLst>
              <p:tags r:id="rId2"/>
            </p:custDataLst>
          </p:nvPr>
        </p:nvSpPr>
        <p:spPr>
          <a:xfrm>
            <a:off x="1666548" y="1985428"/>
            <a:ext cx="6196405" cy="3603812"/>
          </a:xfrm>
        </p:spPr>
        <p:txBody>
          <a:bodyPr/>
          <a:lstStyle/>
          <a:p>
            <a:pPr marL="0" indent="0">
              <a:buNone/>
            </a:pPr>
            <a:endParaRPr lang="fr-CA" dirty="0" smtClean="0"/>
          </a:p>
          <a:p>
            <a:pPr marL="0" indent="0">
              <a:buNone/>
            </a:pPr>
            <a:endParaRPr lang="fr-CA" dirty="0"/>
          </a:p>
        </p:txBody>
      </p:sp>
      <p:pic>
        <p:nvPicPr>
          <p:cNvPr id="5124" name="Picture 4"/>
          <p:cNvPicPr>
            <a:picLocks noChangeAspect="1" noChangeArrowheads="1"/>
          </p:cNvPicPr>
          <p:nvPr>
            <p:custDataLst>
              <p:tags r:id="rId3"/>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1331640" y="1988840"/>
            <a:ext cx="1800200" cy="36004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474023"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5" name="Rectangle 4"/>
          <p:cNvSpPr/>
          <p:nvPr/>
        </p:nvSpPr>
        <p:spPr>
          <a:xfrm>
            <a:off x="3419872" y="1988840"/>
            <a:ext cx="4896544" cy="3416320"/>
          </a:xfrm>
          <a:prstGeom prst="rect">
            <a:avLst/>
          </a:prstGeom>
        </p:spPr>
        <p:txBody>
          <a:bodyPr wrap="square">
            <a:spAutoFit/>
          </a:bodyPr>
          <a:lstStyle/>
          <a:p>
            <a:r>
              <a:rPr lang="fr-CA" dirty="0" smtClean="0"/>
              <a:t>Face à la diversité </a:t>
            </a:r>
            <a:r>
              <a:rPr lang="fr-CA" dirty="0"/>
              <a:t>quant au fait de croire que le sang véhicule </a:t>
            </a:r>
            <a:r>
              <a:rPr lang="fr-CA" dirty="0" smtClean="0"/>
              <a:t>-ou non- </a:t>
            </a:r>
            <a:r>
              <a:rPr lang="fr-CA" dirty="0"/>
              <a:t>les caractéristiques du </a:t>
            </a:r>
            <a:r>
              <a:rPr lang="fr-CA" dirty="0" smtClean="0"/>
              <a:t>donneur, </a:t>
            </a:r>
            <a:r>
              <a:rPr lang="fr-CA" dirty="0"/>
              <a:t>on pourrait se questionner </a:t>
            </a:r>
            <a:r>
              <a:rPr lang="fr-CA" dirty="0" smtClean="0"/>
              <a:t>sur les implications </a:t>
            </a:r>
            <a:r>
              <a:rPr lang="fr-CA" dirty="0"/>
              <a:t>que la transfusion sanguine a sur la </a:t>
            </a:r>
            <a:r>
              <a:rPr lang="fr-CA" dirty="0">
                <a:solidFill>
                  <a:schemeClr val="accent5">
                    <a:lumMod val="75000"/>
                  </a:schemeClr>
                </a:solidFill>
                <a:effectLst>
                  <a:outerShdw blurRad="38100" dist="38100" dir="2700000" algn="tl">
                    <a:srgbClr val="000000">
                      <a:alpha val="43137"/>
                    </a:srgbClr>
                  </a:outerShdw>
                </a:effectLst>
              </a:rPr>
              <a:t>configuration identitaire</a:t>
            </a:r>
            <a:r>
              <a:rPr lang="fr-CA" dirty="0"/>
              <a:t> du receveur de </a:t>
            </a:r>
            <a:r>
              <a:rPr lang="fr-CA" dirty="0" smtClean="0"/>
              <a:t>sang. </a:t>
            </a:r>
            <a:r>
              <a:rPr lang="fr-CA" dirty="0"/>
              <a:t>À cet égard, les notions de </a:t>
            </a:r>
            <a:r>
              <a:rPr lang="fr-CA" i="1" u="sng" dirty="0" err="1"/>
              <a:t>bioidentité</a:t>
            </a:r>
            <a:r>
              <a:rPr lang="fr-CA" dirty="0"/>
              <a:t>  et </a:t>
            </a:r>
            <a:r>
              <a:rPr lang="fr-CA" i="1" u="sng" dirty="0"/>
              <a:t>d’</a:t>
            </a:r>
            <a:r>
              <a:rPr lang="fr-CA" i="1" u="sng" dirty="0" err="1"/>
              <a:t>intercorporalité</a:t>
            </a:r>
            <a:r>
              <a:rPr lang="fr-CA" dirty="0"/>
              <a:t>  </a:t>
            </a:r>
            <a:r>
              <a:rPr lang="fr-CA" dirty="0" smtClean="0"/>
              <a:t>sont </a:t>
            </a:r>
            <a:r>
              <a:rPr lang="fr-CA" dirty="0"/>
              <a:t>intéressantes, car elles mettent en relation les </a:t>
            </a:r>
            <a:r>
              <a:rPr lang="fr-CA" dirty="0">
                <a:solidFill>
                  <a:srgbClr val="0070C0"/>
                </a:solidFill>
                <a:effectLst>
                  <a:outerShdw blurRad="38100" dist="38100" dir="2700000" algn="tl">
                    <a:srgbClr val="000000">
                      <a:alpha val="43137"/>
                    </a:srgbClr>
                  </a:outerShdw>
                </a:effectLst>
              </a:rPr>
              <a:t>frontières corporelles </a:t>
            </a:r>
            <a:r>
              <a:rPr lang="fr-CA" dirty="0"/>
              <a:t>et le </a:t>
            </a:r>
            <a:r>
              <a:rPr lang="fr-CA" dirty="0">
                <a:solidFill>
                  <a:srgbClr val="00B050"/>
                </a:solidFill>
                <a:effectLst>
                  <a:outerShdw blurRad="38100" dist="38100" dir="2700000" algn="tl">
                    <a:srgbClr val="000000">
                      <a:alpha val="43137"/>
                    </a:srgbClr>
                  </a:outerShdw>
                </a:effectLst>
              </a:rPr>
              <a:t>sens de soi </a:t>
            </a:r>
            <a:r>
              <a:rPr lang="fr-CA" dirty="0"/>
              <a:t>avec la </a:t>
            </a:r>
            <a:r>
              <a:rPr lang="fr-CA" dirty="0">
                <a:solidFill>
                  <a:srgbClr val="FF0000"/>
                </a:solidFill>
                <a:effectLst>
                  <a:outerShdw blurRad="38100" dist="38100" dir="2700000" algn="tl">
                    <a:srgbClr val="000000">
                      <a:alpha val="43137"/>
                    </a:srgbClr>
                  </a:outerShdw>
                </a:effectLst>
              </a:rPr>
              <a:t>perméabilité</a:t>
            </a:r>
            <a:r>
              <a:rPr lang="fr-CA" dirty="0"/>
              <a:t> de ces frontières  par les </a:t>
            </a:r>
            <a:r>
              <a:rPr lang="fr-CA" dirty="0">
                <a:effectLst>
                  <a:outerShdw blurRad="38100" dist="38100" dir="2700000" algn="tl">
                    <a:srgbClr val="000000">
                      <a:alpha val="43137"/>
                    </a:srgbClr>
                  </a:outerShdw>
                </a:effectLst>
              </a:rPr>
              <a:t>échanges sociaux et de fluides</a:t>
            </a:r>
            <a:r>
              <a:rPr lang="fr-CA" dirty="0"/>
              <a:t>. </a:t>
            </a:r>
          </a:p>
        </p:txBody>
      </p:sp>
    </p:spTree>
    <p:extLst>
      <p:ext uri="{BB962C8B-B14F-4D97-AF65-F5344CB8AC3E}">
        <p14:creationId xmlns="" xmlns:p14="http://schemas.microsoft.com/office/powerpoint/2010/main" val="29135456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92696"/>
            <a:ext cx="6965245" cy="1224137"/>
          </a:xfrm>
        </p:spPr>
        <p:txBody>
          <a:bodyPr>
            <a:normAutofit/>
          </a:bodyPr>
          <a:lstStyle/>
          <a:p>
            <a:r>
              <a:rPr lang="fr-CA" sz="3600" b="1" dirty="0"/>
              <a:t>DISCUSSION</a:t>
            </a:r>
            <a:r>
              <a:rPr lang="fr-CA" dirty="0"/>
              <a:t/>
            </a:r>
            <a:br>
              <a:rPr lang="fr-CA" dirty="0"/>
            </a:br>
            <a:r>
              <a:rPr lang="fr-CA" sz="2400" dirty="0"/>
              <a:t>Pistes de réflexion et voies  et recherche</a:t>
            </a:r>
          </a:p>
        </p:txBody>
      </p:sp>
      <p:sp>
        <p:nvSpPr>
          <p:cNvPr id="3" name="Espace réservé du contenu 2"/>
          <p:cNvSpPr>
            <a:spLocks noGrp="1"/>
          </p:cNvSpPr>
          <p:nvPr>
            <p:ph idx="1"/>
            <p:custDataLst>
              <p:tags r:id="rId2"/>
            </p:custDataLst>
          </p:nvPr>
        </p:nvSpPr>
        <p:spPr/>
        <p:txBody>
          <a:bodyPr/>
          <a:lstStyle/>
          <a:p>
            <a:pPr marL="0" indent="0">
              <a:buNone/>
            </a:pPr>
            <a:endParaRPr lang="fr-CA" dirty="0" smtClean="0"/>
          </a:p>
          <a:p>
            <a:pPr marL="0" indent="0">
              <a:buNone/>
            </a:pPr>
            <a:endParaRPr lang="fr-CA" dirty="0"/>
          </a:p>
        </p:txBody>
      </p:sp>
      <p:pic>
        <p:nvPicPr>
          <p:cNvPr id="1027" name="Picture 3"/>
          <p:cNvPicPr>
            <a:picLocks noChangeAspect="1" noChangeArrowheads="1"/>
          </p:cNvPicPr>
          <p:nvPr>
            <p:custDataLst>
              <p:tags r:id="rId3"/>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5532354" y="1916832"/>
            <a:ext cx="2138272" cy="352839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5" name="Rectangle 4"/>
          <p:cNvSpPr/>
          <p:nvPr/>
        </p:nvSpPr>
        <p:spPr>
          <a:xfrm>
            <a:off x="1193567" y="1916832"/>
            <a:ext cx="3960440" cy="3693319"/>
          </a:xfrm>
          <a:prstGeom prst="rect">
            <a:avLst/>
          </a:prstGeom>
        </p:spPr>
        <p:txBody>
          <a:bodyPr wrap="square">
            <a:spAutoFit/>
          </a:bodyPr>
          <a:lstStyle/>
          <a:p>
            <a:r>
              <a:rPr lang="fr-CA" dirty="0" smtClean="0"/>
              <a:t>Certaines personnes ont </a:t>
            </a:r>
            <a:r>
              <a:rPr lang="fr-CA" dirty="0"/>
              <a:t>souligné leurs soucis quant à recevoir du sang d’une personne qui ne partage pas leurs mêmes convictions </a:t>
            </a:r>
            <a:r>
              <a:rPr lang="fr-CA" dirty="0" smtClean="0"/>
              <a:t>religieuses</a:t>
            </a:r>
            <a:r>
              <a:rPr lang="fr-CA" dirty="0"/>
              <a:t>. Comme réponse à cette situation, </a:t>
            </a:r>
            <a:r>
              <a:rPr lang="fr-CA" dirty="0" smtClean="0"/>
              <a:t>elles </a:t>
            </a:r>
            <a:r>
              <a:rPr lang="fr-CA" dirty="0"/>
              <a:t>effectuent </a:t>
            </a:r>
            <a:r>
              <a:rPr lang="fr-CA" dirty="0">
                <a:solidFill>
                  <a:srgbClr val="D54F05"/>
                </a:solidFill>
                <a:effectLst>
                  <a:outerShdw blurRad="38100" dist="38100" dir="2700000" algn="tl">
                    <a:srgbClr val="000000">
                      <a:alpha val="43137"/>
                    </a:srgbClr>
                  </a:outerShdw>
                </a:effectLst>
              </a:rPr>
              <a:t>des </a:t>
            </a:r>
            <a:r>
              <a:rPr lang="fr-CA" i="1" dirty="0">
                <a:solidFill>
                  <a:srgbClr val="D54F05"/>
                </a:solidFill>
                <a:effectLst>
                  <a:outerShdw blurRad="38100" dist="38100" dir="2700000" algn="tl">
                    <a:srgbClr val="000000">
                      <a:alpha val="43137"/>
                    </a:srgbClr>
                  </a:outerShdw>
                </a:effectLst>
              </a:rPr>
              <a:t>rites religieux visant la purification du </a:t>
            </a:r>
            <a:r>
              <a:rPr lang="fr-CA" i="1" dirty="0" smtClean="0">
                <a:solidFill>
                  <a:srgbClr val="D54F05"/>
                </a:solidFill>
                <a:effectLst>
                  <a:outerShdw blurRad="38100" dist="38100" dir="2700000" algn="tl">
                    <a:srgbClr val="000000">
                      <a:alpha val="43137"/>
                    </a:srgbClr>
                  </a:outerShdw>
                </a:effectLst>
              </a:rPr>
              <a:t>sang</a:t>
            </a:r>
            <a:r>
              <a:rPr lang="fr-CA" dirty="0" smtClean="0">
                <a:solidFill>
                  <a:srgbClr val="D54F05"/>
                </a:solidFill>
              </a:rPr>
              <a:t>. </a:t>
            </a:r>
          </a:p>
          <a:p>
            <a:r>
              <a:rPr lang="fr-CA" i="1" dirty="0" smtClean="0"/>
              <a:t>Peu </a:t>
            </a:r>
            <a:r>
              <a:rPr lang="fr-CA" i="1" dirty="0"/>
              <a:t>d’études se penchent sur l’impact que la religion et la spiritualité ont sur les pratiques de soins et le recours aux services de santé </a:t>
            </a:r>
            <a:r>
              <a:rPr lang="fr-CA" sz="1400" dirty="0"/>
              <a:t>(Fortin et Gall 2007</a:t>
            </a:r>
            <a:r>
              <a:rPr lang="fr-CA" sz="1400" dirty="0" smtClean="0"/>
              <a:t>)</a:t>
            </a:r>
            <a:r>
              <a:rPr lang="fr-CA" sz="1400" dirty="0" smtClean="0">
                <a:effectLst>
                  <a:outerShdw blurRad="38100" dist="38100" dir="2700000" algn="tl">
                    <a:srgbClr val="000000">
                      <a:alpha val="43137"/>
                    </a:srgbClr>
                  </a:outerShdw>
                </a:effectLst>
              </a:rPr>
              <a:t> </a:t>
            </a:r>
            <a:r>
              <a:rPr lang="fr-CA" b="1" i="1" dirty="0" smtClean="0">
                <a:effectLst>
                  <a:outerShdw blurRad="38100" dist="38100" dir="2700000" algn="tl">
                    <a:srgbClr val="000000">
                      <a:alpha val="43137"/>
                    </a:srgbClr>
                  </a:outerShdw>
                </a:effectLst>
              </a:rPr>
              <a:t>!</a:t>
            </a:r>
            <a:endParaRPr lang="fr-CA"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2767881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92697"/>
            <a:ext cx="6965245" cy="1224136"/>
          </a:xfrm>
        </p:spPr>
        <p:txBody>
          <a:bodyPr>
            <a:normAutofit/>
          </a:bodyPr>
          <a:lstStyle/>
          <a:p>
            <a:r>
              <a:rPr lang="fr-CA" sz="3600" b="1" dirty="0">
                <a:effectLst>
                  <a:outerShdw blurRad="38100" dist="38100" dir="2700000" algn="tl">
                    <a:srgbClr val="000000">
                      <a:alpha val="43137"/>
                    </a:srgbClr>
                  </a:outerShdw>
                </a:effectLst>
              </a:rPr>
              <a:t>DISCUSSION</a:t>
            </a:r>
            <a:r>
              <a:rPr lang="fr-CA" dirty="0"/>
              <a:t/>
            </a:r>
            <a:br>
              <a:rPr lang="fr-CA" dirty="0"/>
            </a:br>
            <a:r>
              <a:rPr lang="fr-CA" sz="2400" dirty="0"/>
              <a:t>Pistes de réflexion et voies  et recherche</a:t>
            </a:r>
          </a:p>
        </p:txBody>
      </p:sp>
      <p:sp>
        <p:nvSpPr>
          <p:cNvPr id="3" name="Espace réservé du contenu 2"/>
          <p:cNvSpPr>
            <a:spLocks noGrp="1"/>
          </p:cNvSpPr>
          <p:nvPr>
            <p:ph idx="1"/>
            <p:custDataLst>
              <p:tags r:id="rId2"/>
            </p:custDataLst>
          </p:nvPr>
        </p:nvSpPr>
        <p:spPr/>
        <p:txBody>
          <a:bodyPr/>
          <a:lstStyle/>
          <a:p>
            <a:pPr marL="0" indent="0">
              <a:buNone/>
            </a:pPr>
            <a:endParaRPr lang="fr-CA" dirty="0" smtClean="0"/>
          </a:p>
          <a:p>
            <a:pPr marL="0" indent="0">
              <a:buNone/>
            </a:pPr>
            <a:endParaRPr lang="fr-CA" dirty="0"/>
          </a:p>
        </p:txBody>
      </p:sp>
      <p:pic>
        <p:nvPicPr>
          <p:cNvPr id="2050" name="Picture 2"/>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5148064" y="1960630"/>
            <a:ext cx="2250318" cy="132435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custDataLst>
              <p:tags r:id="rId4"/>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1835696" y="1988840"/>
            <a:ext cx="2312254" cy="12961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5" name="Rectangle 4"/>
          <p:cNvSpPr/>
          <p:nvPr/>
        </p:nvSpPr>
        <p:spPr>
          <a:xfrm>
            <a:off x="1619672" y="3573016"/>
            <a:ext cx="6120680" cy="2031325"/>
          </a:xfrm>
          <a:prstGeom prst="rect">
            <a:avLst/>
          </a:prstGeom>
        </p:spPr>
        <p:txBody>
          <a:bodyPr wrap="square">
            <a:spAutoFit/>
          </a:bodyPr>
          <a:lstStyle/>
          <a:p>
            <a:pPr algn="just"/>
            <a:r>
              <a:rPr lang="fr-CA" dirty="0" smtClean="0"/>
              <a:t>Les </a:t>
            </a:r>
            <a:r>
              <a:rPr lang="fr-CA" dirty="0"/>
              <a:t>gens ont </a:t>
            </a:r>
            <a:r>
              <a:rPr lang="fr-CA" dirty="0" smtClean="0"/>
              <a:t>donné </a:t>
            </a:r>
            <a:r>
              <a:rPr lang="fr-CA" dirty="0"/>
              <a:t>différentes </a:t>
            </a:r>
            <a:r>
              <a:rPr lang="fr-CA" dirty="0" smtClean="0"/>
              <a:t>réponses par rapport aux </a:t>
            </a:r>
            <a:r>
              <a:rPr lang="fr-CA" dirty="0" smtClean="0">
                <a:solidFill>
                  <a:srgbClr val="6600CC"/>
                </a:solidFill>
                <a:effectLst>
                  <a:outerShdw blurRad="38100" dist="38100" dir="2700000" algn="tl">
                    <a:srgbClr val="000000">
                      <a:alpha val="43137"/>
                    </a:srgbClr>
                  </a:outerShdw>
                </a:effectLst>
              </a:rPr>
              <a:t>liens </a:t>
            </a:r>
            <a:r>
              <a:rPr lang="fr-CA" dirty="0">
                <a:solidFill>
                  <a:srgbClr val="6600CC"/>
                </a:solidFill>
                <a:effectLst>
                  <a:outerShdw blurRad="38100" dist="38100" dir="2700000" algn="tl">
                    <a:srgbClr val="000000">
                      <a:alpha val="43137"/>
                    </a:srgbClr>
                  </a:outerShdw>
                </a:effectLst>
              </a:rPr>
              <a:t>qui s’établissent</a:t>
            </a:r>
            <a:r>
              <a:rPr lang="fr-CA" dirty="0"/>
              <a:t> entre la personne qui donne du sang et l’enfant qui le </a:t>
            </a:r>
            <a:r>
              <a:rPr lang="fr-CA" dirty="0" smtClean="0"/>
              <a:t>reçoive. Pourrait-on penser à une sorte de </a:t>
            </a:r>
            <a:r>
              <a:rPr lang="fr-CA" i="1" dirty="0" err="1" smtClean="0">
                <a:effectLst>
                  <a:outerShdw blurRad="38100" dist="38100" dir="2700000" algn="tl">
                    <a:srgbClr val="000000">
                      <a:alpha val="43137"/>
                    </a:srgbClr>
                  </a:outerShdw>
                </a:effectLst>
              </a:rPr>
              <a:t>biosocialité</a:t>
            </a:r>
            <a:r>
              <a:rPr lang="fr-CA" i="1" dirty="0" smtClean="0">
                <a:effectLst>
                  <a:outerShdw blurRad="38100" dist="38100" dir="2700000" algn="tl">
                    <a:srgbClr val="000000">
                      <a:alpha val="43137"/>
                    </a:srgbClr>
                  </a:outerShdw>
                </a:effectLst>
              </a:rPr>
              <a:t> </a:t>
            </a:r>
            <a:r>
              <a:rPr lang="fr-CA" dirty="0" smtClean="0"/>
              <a:t>dans laquelle de nouvelles identités </a:t>
            </a:r>
            <a:r>
              <a:rPr lang="fr-CA" dirty="0"/>
              <a:t>et </a:t>
            </a:r>
            <a:r>
              <a:rPr lang="fr-CA" dirty="0" smtClean="0"/>
              <a:t>réalités </a:t>
            </a:r>
            <a:r>
              <a:rPr lang="fr-CA" dirty="0"/>
              <a:t>sociales </a:t>
            </a:r>
            <a:r>
              <a:rPr lang="fr-CA" dirty="0" smtClean="0"/>
              <a:t>s’organiseraient autour </a:t>
            </a:r>
            <a:r>
              <a:rPr lang="fr-CA" dirty="0"/>
              <a:t>des </a:t>
            </a:r>
            <a:r>
              <a:rPr lang="fr-CA" dirty="0" smtClean="0"/>
              <a:t>pratiques </a:t>
            </a:r>
            <a:r>
              <a:rPr lang="fr-CA" dirty="0" err="1" smtClean="0"/>
              <a:t>techno-scientifiques</a:t>
            </a:r>
            <a:r>
              <a:rPr lang="fr-CA" dirty="0" smtClean="0"/>
              <a:t> ? </a:t>
            </a:r>
          </a:p>
          <a:p>
            <a:pPr algn="just"/>
            <a:r>
              <a:rPr lang="fr-CA" sz="1400" dirty="0" smtClean="0"/>
              <a:t>(</a:t>
            </a:r>
            <a:r>
              <a:rPr lang="fr-CA" sz="1400" dirty="0" err="1" smtClean="0"/>
              <a:t>Rabinow</a:t>
            </a:r>
            <a:r>
              <a:rPr lang="fr-CA" sz="1400" dirty="0"/>
              <a:t> </a:t>
            </a:r>
            <a:r>
              <a:rPr lang="fr-CA" sz="1400" dirty="0" smtClean="0"/>
              <a:t>1996, </a:t>
            </a:r>
            <a:r>
              <a:rPr lang="fr-CA" sz="1400" dirty="0"/>
              <a:t>Sharp (</a:t>
            </a:r>
            <a:r>
              <a:rPr lang="fr-CA" sz="1400" dirty="0" smtClean="0"/>
              <a:t>2006)</a:t>
            </a:r>
            <a:endParaRPr lang="fr-CA" sz="1400" dirty="0"/>
          </a:p>
        </p:txBody>
      </p:sp>
    </p:spTree>
    <p:extLst>
      <p:ext uri="{BB962C8B-B14F-4D97-AF65-F5344CB8AC3E}">
        <p14:creationId xmlns="" xmlns:p14="http://schemas.microsoft.com/office/powerpoint/2010/main" val="2566289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20689"/>
            <a:ext cx="6965245" cy="936104"/>
          </a:xfrm>
        </p:spPr>
        <p:txBody>
          <a:bodyPr>
            <a:normAutofit/>
          </a:bodyPr>
          <a:lstStyle/>
          <a:p>
            <a:r>
              <a:rPr lang="fr-CA" sz="3200" b="1" dirty="0" smtClean="0">
                <a:solidFill>
                  <a:schemeClr val="accent5">
                    <a:lumMod val="75000"/>
                  </a:schemeClr>
                </a:solidFill>
                <a:effectLst>
                  <a:outerShdw blurRad="38100" dist="38100" dir="2700000" algn="tl">
                    <a:srgbClr val="000000">
                      <a:alpha val="43137"/>
                    </a:srgbClr>
                  </a:outerShdw>
                </a:effectLst>
              </a:rPr>
              <a:t>CONCLUSION</a:t>
            </a:r>
            <a:r>
              <a:rPr lang="fr-CA" sz="3200" b="1" dirty="0" smtClean="0">
                <a:solidFill>
                  <a:schemeClr val="accent5">
                    <a:lumMod val="75000"/>
                  </a:schemeClr>
                </a:solidFill>
              </a:rPr>
              <a:t/>
            </a:r>
            <a:br>
              <a:rPr lang="fr-CA" sz="3200" b="1" dirty="0" smtClean="0">
                <a:solidFill>
                  <a:schemeClr val="accent5">
                    <a:lumMod val="75000"/>
                  </a:schemeClr>
                </a:solidFill>
              </a:rPr>
            </a:br>
            <a:r>
              <a:rPr lang="fr-CA" sz="2200" b="1" dirty="0" smtClean="0">
                <a:solidFill>
                  <a:schemeClr val="accent5">
                    <a:lumMod val="75000"/>
                  </a:schemeClr>
                </a:solidFill>
              </a:rPr>
              <a:t>Apports et défis de l’anthropologie</a:t>
            </a:r>
            <a:endParaRPr lang="fr-CA" sz="2200" b="1" dirty="0">
              <a:solidFill>
                <a:schemeClr val="accent5">
                  <a:lumMod val="75000"/>
                </a:schemeClr>
              </a:solidFill>
            </a:endParaRPr>
          </a:p>
        </p:txBody>
      </p:sp>
      <p:sp>
        <p:nvSpPr>
          <p:cNvPr id="3" name="Espace réservé du contenu 2"/>
          <p:cNvSpPr>
            <a:spLocks noGrp="1"/>
          </p:cNvSpPr>
          <p:nvPr>
            <p:ph idx="1"/>
            <p:custDataLst>
              <p:tags r:id="rId2"/>
            </p:custDataLst>
          </p:nvPr>
        </p:nvSpPr>
        <p:spPr>
          <a:xfrm>
            <a:off x="755576" y="1628800"/>
            <a:ext cx="7704856" cy="4680520"/>
          </a:xfrm>
        </p:spPr>
        <p:txBody>
          <a:bodyPr>
            <a:normAutofit/>
          </a:bodyPr>
          <a:lstStyle/>
          <a:p>
            <a:pPr>
              <a:buFont typeface="Wingdings" pitchFamily="2" charset="2"/>
              <a:buChar char="ü"/>
            </a:pPr>
            <a:r>
              <a:rPr lang="fr-CA" sz="1800" dirty="0" smtClean="0"/>
              <a:t>L’anthropologie </a:t>
            </a:r>
            <a:r>
              <a:rPr lang="fr-CA" sz="1800" dirty="0"/>
              <a:t>s’intéresse de plus en plus aux institutions occidentales, comme la biomédecine. </a:t>
            </a:r>
            <a:endParaRPr lang="fr-CA" sz="1800" dirty="0" smtClean="0"/>
          </a:p>
          <a:p>
            <a:pPr marL="0" indent="0">
              <a:buNone/>
            </a:pPr>
            <a:endParaRPr lang="fr-CA" sz="1800" dirty="0" smtClean="0"/>
          </a:p>
          <a:p>
            <a:pPr>
              <a:buFont typeface="Wingdings" pitchFamily="2" charset="2"/>
              <a:buChar char="ü"/>
            </a:pPr>
            <a:r>
              <a:rPr lang="fr-CA" sz="1800" dirty="0"/>
              <a:t>Auparavant, la médecine occidentale </a:t>
            </a:r>
            <a:r>
              <a:rPr lang="fr-CA" sz="1800" dirty="0" smtClean="0"/>
              <a:t>était </a:t>
            </a:r>
            <a:r>
              <a:rPr lang="fr-CA" sz="1800" dirty="0"/>
              <a:t>conçue comme une institution monolithique et universelle qui reproduisait </a:t>
            </a:r>
            <a:r>
              <a:rPr lang="fr-CA" sz="1800" dirty="0" smtClean="0"/>
              <a:t>un </a:t>
            </a:r>
            <a:r>
              <a:rPr lang="fr-CA" sz="1800" dirty="0"/>
              <a:t>ensemble  de principes et pratiques médicales, au-delà des contextes culturels </a:t>
            </a:r>
            <a:r>
              <a:rPr lang="fr-CA" sz="1800" dirty="0" smtClean="0"/>
              <a:t>et </a:t>
            </a:r>
            <a:r>
              <a:rPr lang="fr-CA" sz="1800" dirty="0"/>
              <a:t>des applications cliniques particulières. </a:t>
            </a:r>
            <a:endParaRPr lang="fr-CA" sz="1800" dirty="0" smtClean="0"/>
          </a:p>
          <a:p>
            <a:pPr>
              <a:buFont typeface="Wingdings" pitchFamily="2" charset="2"/>
              <a:buChar char="ü"/>
            </a:pPr>
            <a:r>
              <a:rPr lang="fr-CA" sz="1800" dirty="0" smtClean="0"/>
              <a:t>Également, l’hôpital</a:t>
            </a:r>
            <a:r>
              <a:rPr lang="fr-CA" sz="1800" dirty="0"/>
              <a:t>, première institution de la biomédecine, recevait moins </a:t>
            </a:r>
            <a:r>
              <a:rPr lang="fr-CA" sz="1800" dirty="0" smtClean="0"/>
              <a:t>d’attention.</a:t>
            </a:r>
          </a:p>
          <a:p>
            <a:pPr marL="0" indent="0">
              <a:buNone/>
            </a:pPr>
            <a:endParaRPr lang="fr-CA" sz="1800" dirty="0" smtClean="0"/>
          </a:p>
          <a:p>
            <a:pPr>
              <a:buFont typeface="Wingdings" pitchFamily="2" charset="2"/>
              <a:buChar char="ü"/>
            </a:pPr>
            <a:r>
              <a:rPr lang="fr-CA" sz="1800" dirty="0" smtClean="0"/>
              <a:t>L’hôpital</a:t>
            </a:r>
            <a:r>
              <a:rPr lang="fr-CA" sz="1800" dirty="0"/>
              <a:t>, en tant qu’institution principale de la biomédecine, constitue un domaine dans lequel on peut observer les valeurs  </a:t>
            </a:r>
            <a:r>
              <a:rPr lang="fr-CA" sz="1800" dirty="0" smtClean="0"/>
              <a:t> et </a:t>
            </a:r>
            <a:r>
              <a:rPr lang="fr-CA" sz="1800" dirty="0"/>
              <a:t>les croyances privilégiées par une culture. </a:t>
            </a:r>
          </a:p>
          <a:p>
            <a:pPr marL="0" indent="0">
              <a:buNone/>
            </a:pPr>
            <a:endParaRPr lang="fr-CA" dirty="0"/>
          </a:p>
        </p:txBody>
      </p:sp>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85392572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115616" y="620688"/>
            <a:ext cx="6965245" cy="936105"/>
          </a:xfrm>
        </p:spPr>
        <p:txBody>
          <a:bodyPr>
            <a:normAutofit fontScale="90000"/>
          </a:bodyPr>
          <a:lstStyle/>
          <a:p>
            <a:r>
              <a:rPr lang="fr-CA" sz="3600" b="1" dirty="0" smtClean="0">
                <a:solidFill>
                  <a:schemeClr val="accent5">
                    <a:lumMod val="75000"/>
                  </a:schemeClr>
                </a:solidFill>
                <a:effectLst>
                  <a:outerShdw blurRad="38100" dist="38100" dir="2700000" algn="tl">
                    <a:srgbClr val="000000">
                      <a:alpha val="43137"/>
                    </a:srgbClr>
                  </a:outerShdw>
                </a:effectLst>
              </a:rPr>
              <a:t>CONCLUSION</a:t>
            </a:r>
            <a:r>
              <a:rPr lang="fr-CA" sz="3200" b="1" dirty="0" smtClean="0">
                <a:solidFill>
                  <a:schemeClr val="accent5">
                    <a:lumMod val="75000"/>
                  </a:schemeClr>
                </a:solidFill>
              </a:rPr>
              <a:t/>
            </a:r>
            <a:br>
              <a:rPr lang="fr-CA" sz="3200" b="1" dirty="0" smtClean="0">
                <a:solidFill>
                  <a:schemeClr val="accent5">
                    <a:lumMod val="75000"/>
                  </a:schemeClr>
                </a:solidFill>
              </a:rPr>
            </a:br>
            <a:r>
              <a:rPr lang="fr-CA" sz="2400" b="1" dirty="0" smtClean="0">
                <a:solidFill>
                  <a:schemeClr val="accent5">
                    <a:lumMod val="75000"/>
                  </a:schemeClr>
                </a:solidFill>
              </a:rPr>
              <a:t>Une anthropologie au service du Québec</a:t>
            </a:r>
            <a:endParaRPr lang="fr-CA" sz="2400" b="1" dirty="0">
              <a:solidFill>
                <a:schemeClr val="accent5">
                  <a:lumMod val="75000"/>
                </a:schemeClr>
              </a:solidFill>
            </a:endParaRPr>
          </a:p>
        </p:txBody>
      </p:sp>
      <p:sp>
        <p:nvSpPr>
          <p:cNvPr id="3" name="Espace réservé du contenu 2"/>
          <p:cNvSpPr>
            <a:spLocks noGrp="1"/>
          </p:cNvSpPr>
          <p:nvPr>
            <p:ph idx="1"/>
            <p:custDataLst>
              <p:tags r:id="rId2"/>
            </p:custDataLst>
          </p:nvPr>
        </p:nvSpPr>
        <p:spPr>
          <a:xfrm>
            <a:off x="755576" y="1556792"/>
            <a:ext cx="7704856" cy="4752528"/>
          </a:xfrm>
        </p:spPr>
        <p:txBody>
          <a:bodyPr>
            <a:noAutofit/>
          </a:bodyPr>
          <a:lstStyle/>
          <a:p>
            <a:pPr>
              <a:buFont typeface="Wingdings" pitchFamily="2" charset="2"/>
              <a:buChar char="ü"/>
            </a:pPr>
            <a:r>
              <a:rPr lang="fr-CA" sz="1700" dirty="0"/>
              <a:t>L</a:t>
            </a:r>
            <a:r>
              <a:rPr lang="fr-CA" sz="1700" dirty="0" smtClean="0"/>
              <a:t>es </a:t>
            </a:r>
            <a:r>
              <a:rPr lang="fr-CA" sz="1700" dirty="0"/>
              <a:t>institutions de santé québécoises se caractérisent par la diversité des populations qui les fréquentent et par les différents points de vue des patients qui y sont servis. </a:t>
            </a:r>
            <a:endParaRPr lang="fr-CA" sz="1700" dirty="0" smtClean="0"/>
          </a:p>
          <a:p>
            <a:pPr>
              <a:buFont typeface="Wingdings" pitchFamily="2" charset="2"/>
              <a:buChar char="ü"/>
            </a:pPr>
            <a:r>
              <a:rPr lang="fr-CA" sz="1700" dirty="0"/>
              <a:t>La présence d’une variété culturelle au </a:t>
            </a:r>
            <a:r>
              <a:rPr lang="fr-CA" sz="1700" dirty="0" smtClean="0"/>
              <a:t>Québec </a:t>
            </a:r>
            <a:r>
              <a:rPr lang="fr-CA" sz="1700" dirty="0"/>
              <a:t>pose aux professionnels de la santé de nouvelles </a:t>
            </a:r>
            <a:r>
              <a:rPr lang="fr-CA" sz="1700" dirty="0" smtClean="0"/>
              <a:t>questions: variabilité </a:t>
            </a:r>
            <a:r>
              <a:rPr lang="fr-CA" sz="1700" dirty="0"/>
              <a:t>des structures </a:t>
            </a:r>
            <a:r>
              <a:rPr lang="fr-CA" sz="1700" dirty="0" smtClean="0"/>
              <a:t>familiales, </a:t>
            </a:r>
            <a:r>
              <a:rPr lang="fr-CA" sz="1700" dirty="0"/>
              <a:t>diversité des croyances religieuses et pratiques </a:t>
            </a:r>
            <a:r>
              <a:rPr lang="fr-CA" sz="1700" dirty="0" smtClean="0"/>
              <a:t>culturelles des usagers. </a:t>
            </a:r>
          </a:p>
          <a:p>
            <a:pPr>
              <a:buFont typeface="Wingdings" pitchFamily="2" charset="2"/>
              <a:buChar char="ü"/>
            </a:pPr>
            <a:r>
              <a:rPr lang="fr-CA" sz="1700" dirty="0" smtClean="0"/>
              <a:t>Les </a:t>
            </a:r>
            <a:r>
              <a:rPr lang="fr-CA" sz="1700" dirty="0"/>
              <a:t>institutions publiques des services sociaux et de santé doivent faire écho à cette hétérogénéité. </a:t>
            </a:r>
            <a:endParaRPr lang="fr-CA" sz="1700" dirty="0" smtClean="0"/>
          </a:p>
          <a:p>
            <a:pPr>
              <a:buFont typeface="Wingdings" pitchFamily="2" charset="2"/>
              <a:buChar char="ü"/>
            </a:pPr>
            <a:r>
              <a:rPr lang="fr-CA" sz="1700" dirty="0"/>
              <a:t>La diversité culturelle de notre société transforme la nature des approches et </a:t>
            </a:r>
            <a:r>
              <a:rPr lang="fr-CA" sz="1700" dirty="0" smtClean="0"/>
              <a:t>exige </a:t>
            </a:r>
            <a:r>
              <a:rPr lang="fr-CA" sz="1700" dirty="0"/>
              <a:t>des interventions interdisciplinaires et des moyens adaptés (recours au milieu naturel, respects des cultures et des religions). </a:t>
            </a:r>
            <a:endParaRPr lang="fr-CA" sz="1700" dirty="0" smtClean="0"/>
          </a:p>
          <a:p>
            <a:pPr>
              <a:buFont typeface="Wingdings" pitchFamily="2" charset="2"/>
              <a:buChar char="ü"/>
            </a:pPr>
            <a:r>
              <a:rPr lang="fr-CA" sz="1700" dirty="0" smtClean="0"/>
              <a:t>Le </a:t>
            </a:r>
            <a:r>
              <a:rPr lang="fr-CA" sz="1700" dirty="0"/>
              <a:t>pluralisme urbain est une occasion d’élargir le cadre biomédical et d’envisager la clinique comme un endroit de rencontres de différentes rationalités et lieu privilégié de conciliation de savoirs. </a:t>
            </a:r>
          </a:p>
        </p:txBody>
      </p:sp>
      <p:sp>
        <p:nvSpPr>
          <p:cNvPr id="4" name="Espace réservé du pied de page 3"/>
          <p:cNvSpPr>
            <a:spLocks noGrp="1"/>
          </p:cNvSpPr>
          <p:nvPr>
            <p:ph type="ftr" sz="quarter" idx="11"/>
          </p:nvPr>
        </p:nvSpPr>
        <p:spPr>
          <a:xfrm>
            <a:off x="914400" y="5877272"/>
            <a:ext cx="7330007" cy="432048"/>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0522982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467544" y="548681"/>
            <a:ext cx="8136904" cy="1080120"/>
          </a:xfrm>
        </p:spPr>
        <p:txBody>
          <a:bodyPr>
            <a:normAutofit/>
          </a:bodyPr>
          <a:lstStyle/>
          <a:p>
            <a:r>
              <a:rPr lang="fr-CA" sz="3200" b="1" dirty="0" smtClean="0">
                <a:solidFill>
                  <a:schemeClr val="accent5">
                    <a:lumMod val="75000"/>
                  </a:schemeClr>
                </a:solidFill>
                <a:effectLst>
                  <a:outerShdw blurRad="38100" dist="38100" dir="2700000" algn="tl">
                    <a:srgbClr val="000000">
                      <a:alpha val="43137"/>
                    </a:srgbClr>
                  </a:outerShdw>
                </a:effectLst>
              </a:rPr>
              <a:t>CONCLUSION</a:t>
            </a:r>
            <a:r>
              <a:rPr lang="fr-CA" sz="3200" b="1" dirty="0" smtClean="0">
                <a:solidFill>
                  <a:schemeClr val="accent5">
                    <a:lumMod val="75000"/>
                  </a:schemeClr>
                </a:solidFill>
              </a:rPr>
              <a:t/>
            </a:r>
            <a:br>
              <a:rPr lang="fr-CA" sz="3200" b="1" dirty="0" smtClean="0">
                <a:solidFill>
                  <a:schemeClr val="accent5">
                    <a:lumMod val="75000"/>
                  </a:schemeClr>
                </a:solidFill>
              </a:rPr>
            </a:br>
            <a:r>
              <a:rPr lang="fr-CA" sz="2200" b="1" dirty="0" smtClean="0">
                <a:solidFill>
                  <a:schemeClr val="accent5">
                    <a:lumMod val="75000"/>
                  </a:schemeClr>
                </a:solidFill>
              </a:rPr>
              <a:t>Apports de l’ethnographie aux services de santé locaux</a:t>
            </a:r>
            <a:endParaRPr lang="fr-CA" sz="2200" b="1" dirty="0">
              <a:solidFill>
                <a:schemeClr val="accent5">
                  <a:lumMod val="75000"/>
                </a:schemeClr>
              </a:solidFill>
            </a:endParaRPr>
          </a:p>
        </p:txBody>
      </p:sp>
      <p:sp>
        <p:nvSpPr>
          <p:cNvPr id="3" name="Espace réservé du contenu 2"/>
          <p:cNvSpPr>
            <a:spLocks noGrp="1"/>
          </p:cNvSpPr>
          <p:nvPr>
            <p:ph idx="1"/>
            <p:custDataLst>
              <p:tags r:id="rId2"/>
            </p:custDataLst>
          </p:nvPr>
        </p:nvSpPr>
        <p:spPr>
          <a:xfrm>
            <a:off x="755576" y="1700808"/>
            <a:ext cx="7704856" cy="4608512"/>
          </a:xfrm>
        </p:spPr>
        <p:txBody>
          <a:bodyPr>
            <a:normAutofit/>
          </a:bodyPr>
          <a:lstStyle/>
          <a:p>
            <a:pPr>
              <a:buFont typeface="Wingdings" pitchFamily="2" charset="2"/>
              <a:buChar char="ü"/>
            </a:pPr>
            <a:r>
              <a:rPr lang="fr-CA" sz="1800" dirty="0"/>
              <a:t>Plusieurs études soulignent les bénéfices de prendre en compte la diversité sociale, culturelle et religieuse des </a:t>
            </a:r>
            <a:r>
              <a:rPr lang="fr-CA" sz="1800" dirty="0" smtClean="0"/>
              <a:t>usagers des services de santé. En se </a:t>
            </a:r>
            <a:r>
              <a:rPr lang="fr-CA" sz="1800" dirty="0"/>
              <a:t>faisant, les pratiques médicales et paramédicales a ’améliorent </a:t>
            </a:r>
            <a:r>
              <a:rPr lang="fr-CA" sz="1400" dirty="0" smtClean="0"/>
              <a:t>(</a:t>
            </a:r>
            <a:r>
              <a:rPr lang="fr-CA" sz="1400" dirty="0" err="1" smtClean="0"/>
              <a:t>Lock</a:t>
            </a:r>
            <a:r>
              <a:rPr lang="fr-CA" sz="1400" dirty="0" smtClean="0"/>
              <a:t> </a:t>
            </a:r>
            <a:r>
              <a:rPr lang="fr-CA" sz="1400" dirty="0"/>
              <a:t>et </a:t>
            </a:r>
            <a:r>
              <a:rPr lang="fr-CA" sz="1400" dirty="0" err="1"/>
              <a:t>Nichter</a:t>
            </a:r>
            <a:r>
              <a:rPr lang="fr-CA" sz="1400" dirty="0"/>
              <a:t> 2002, Fermi 2001, </a:t>
            </a:r>
            <a:r>
              <a:rPr lang="fr-CA" sz="1400" dirty="0" err="1"/>
              <a:t>Bibeau</a:t>
            </a:r>
            <a:r>
              <a:rPr lang="fr-CA" sz="1400" dirty="0"/>
              <a:t> 1994). </a:t>
            </a:r>
            <a:endParaRPr lang="fr-CA" sz="1400" dirty="0" smtClean="0"/>
          </a:p>
          <a:p>
            <a:pPr>
              <a:buFont typeface="Wingdings" pitchFamily="2" charset="2"/>
              <a:buChar char="ü"/>
            </a:pPr>
            <a:r>
              <a:rPr lang="fr-CA" sz="1800" dirty="0" smtClean="0"/>
              <a:t>Dans </a:t>
            </a:r>
            <a:r>
              <a:rPr lang="fr-CA" sz="1800" dirty="0"/>
              <a:t>le contexte des institutions de santé, l’étude ethnographique est </a:t>
            </a:r>
            <a:r>
              <a:rPr lang="fr-CA" sz="1800" dirty="0" smtClean="0"/>
              <a:t>relevant. Elle </a:t>
            </a:r>
            <a:r>
              <a:rPr lang="fr-CA" sz="1800" dirty="0"/>
              <a:t>est une fenêtre qui nous permette d’observer la culture et la société dans lesquelles la clinique se situe </a:t>
            </a:r>
            <a:r>
              <a:rPr lang="fr-CA" sz="1400" dirty="0"/>
              <a:t>(Van der </a:t>
            </a:r>
            <a:r>
              <a:rPr lang="fr-CA" sz="1400" dirty="0" err="1"/>
              <a:t>Geest</a:t>
            </a:r>
            <a:r>
              <a:rPr lang="fr-CA" sz="1400" dirty="0"/>
              <a:t> et </a:t>
            </a:r>
            <a:r>
              <a:rPr lang="fr-CA" sz="1400" dirty="0" err="1"/>
              <a:t>Finkler</a:t>
            </a:r>
            <a:r>
              <a:rPr lang="fr-CA" sz="1400" dirty="0"/>
              <a:t> 2004).  </a:t>
            </a:r>
            <a:endParaRPr lang="fr-CA" sz="1400" dirty="0" smtClean="0"/>
          </a:p>
          <a:p>
            <a:pPr>
              <a:buFont typeface="Wingdings" pitchFamily="2" charset="2"/>
              <a:buChar char="ü"/>
            </a:pPr>
            <a:r>
              <a:rPr lang="fr-CA" sz="1800" dirty="0" smtClean="0"/>
              <a:t>L’ethnographie </a:t>
            </a:r>
            <a:r>
              <a:rPr lang="fr-CA" sz="1800" dirty="0"/>
              <a:t>nous aide à mieux connaître l’impact que les </a:t>
            </a:r>
            <a:r>
              <a:rPr lang="fr-CA" sz="1800" dirty="0" smtClean="0"/>
              <a:t>technologies </a:t>
            </a:r>
            <a:r>
              <a:rPr lang="fr-CA" sz="1800" dirty="0"/>
              <a:t>médicales ont sur les différentes populations et </a:t>
            </a:r>
            <a:r>
              <a:rPr lang="fr-CA" sz="1800" dirty="0" smtClean="0"/>
              <a:t>personnes, sur </a:t>
            </a:r>
            <a:r>
              <a:rPr lang="fr-CA" sz="1800" dirty="0"/>
              <a:t>la vie quotidienne des gens et sur leurs expériences.</a:t>
            </a:r>
          </a:p>
          <a:p>
            <a:endParaRPr lang="fr-CA" dirty="0"/>
          </a:p>
        </p:txBody>
      </p:sp>
      <p:sp>
        <p:nvSpPr>
          <p:cNvPr id="4" name="Espace réservé du pied de page 3"/>
          <p:cNvSpPr>
            <a:spLocks noGrp="1"/>
          </p:cNvSpPr>
          <p:nvPr>
            <p:ph type="ftr" sz="quarter" idx="11"/>
          </p:nvPr>
        </p:nvSpPr>
        <p:spPr>
          <a:xfrm>
            <a:off x="914400" y="5809152"/>
            <a:ext cx="7474023"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28660712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548681"/>
            <a:ext cx="6965245" cy="1224135"/>
          </a:xfrm>
        </p:spPr>
        <p:txBody>
          <a:bodyPr>
            <a:normAutofit fontScale="90000"/>
          </a:bodyPr>
          <a:lstStyle/>
          <a:p>
            <a:r>
              <a:rPr lang="fr-CA" sz="3200" b="1" dirty="0" smtClean="0"/>
              <a:t/>
            </a:r>
            <a:br>
              <a:rPr lang="fr-CA" sz="3200" b="1" dirty="0" smtClean="0"/>
            </a:br>
            <a:r>
              <a:rPr lang="fr-CA" sz="3600" b="1" dirty="0" smtClean="0">
                <a:effectLst>
                  <a:outerShdw blurRad="38100" dist="38100" dir="2700000" algn="tl">
                    <a:srgbClr val="000000">
                      <a:alpha val="43137"/>
                    </a:srgbClr>
                  </a:outerShdw>
                </a:effectLst>
              </a:rPr>
              <a:t>INTRODUCTION</a:t>
            </a:r>
            <a:r>
              <a:rPr lang="fr-CA" sz="3600" dirty="0"/>
              <a:t/>
            </a:r>
            <a:br>
              <a:rPr lang="fr-CA" sz="3600" dirty="0"/>
            </a:br>
            <a:r>
              <a:rPr lang="fr-CA" sz="3100" dirty="0" smtClean="0"/>
              <a:t>Les </a:t>
            </a:r>
            <a:r>
              <a:rPr lang="fr-CA" sz="3100" dirty="0"/>
              <a:t>enjeux des technologies médicales</a:t>
            </a:r>
          </a:p>
        </p:txBody>
      </p:sp>
      <p:sp>
        <p:nvSpPr>
          <p:cNvPr id="3" name="Espace réservé du contenu 2"/>
          <p:cNvSpPr>
            <a:spLocks noGrp="1"/>
          </p:cNvSpPr>
          <p:nvPr>
            <p:ph idx="1"/>
            <p:custDataLst>
              <p:tags r:id="rId2"/>
            </p:custDataLst>
          </p:nvPr>
        </p:nvSpPr>
        <p:spPr>
          <a:xfrm>
            <a:off x="1331640" y="1916832"/>
            <a:ext cx="3960441" cy="3603812"/>
          </a:xfrm>
        </p:spPr>
        <p:txBody>
          <a:bodyPr>
            <a:normAutofit/>
          </a:bodyPr>
          <a:lstStyle/>
          <a:p>
            <a:pPr>
              <a:buFont typeface="Wingdings" pitchFamily="2" charset="2"/>
              <a:buChar char="Ø"/>
            </a:pPr>
            <a:endParaRPr lang="fr-CA" sz="1800" dirty="0" smtClean="0"/>
          </a:p>
          <a:p>
            <a:pPr>
              <a:buFont typeface="Wingdings" pitchFamily="2" charset="2"/>
              <a:buChar char="Ø"/>
            </a:pPr>
            <a:r>
              <a:rPr lang="fr-CA" sz="2200" dirty="0" smtClean="0"/>
              <a:t>Naturalisation  </a:t>
            </a:r>
            <a:r>
              <a:rPr lang="fr-CA" sz="2200" dirty="0"/>
              <a:t>de la </a:t>
            </a:r>
            <a:r>
              <a:rPr lang="fr-CA" sz="2200" dirty="0" smtClean="0"/>
              <a:t>technologie:</a:t>
            </a:r>
            <a:endParaRPr lang="fr-CA" sz="2200" dirty="0"/>
          </a:p>
          <a:p>
            <a:pPr>
              <a:buFont typeface="Wingdings" pitchFamily="2" charset="2"/>
              <a:buChar char="Ø"/>
            </a:pPr>
            <a:endParaRPr lang="fr-CA" sz="2100" dirty="0" smtClean="0"/>
          </a:p>
          <a:p>
            <a:pPr marL="0" indent="0">
              <a:buNone/>
            </a:pPr>
            <a:r>
              <a:rPr lang="fr-CA" sz="1800" dirty="0" smtClean="0"/>
              <a:t>Dans </a:t>
            </a:r>
            <a:r>
              <a:rPr lang="fr-CA" sz="1800" dirty="0"/>
              <a:t>ces </a:t>
            </a:r>
            <a:r>
              <a:rPr lang="fr-CA" sz="1800" dirty="0" smtClean="0"/>
              <a:t>processus, </a:t>
            </a:r>
            <a:r>
              <a:rPr lang="fr-CA" sz="1800" dirty="0"/>
              <a:t>ce qui est aussi en jeu à un niveau plus profond, c’est la </a:t>
            </a:r>
            <a:r>
              <a:rPr lang="fr-CA" sz="1800" u="sng" dirty="0"/>
              <a:t>relation entre l’ordre « naturel » et l’ordre </a:t>
            </a:r>
            <a:r>
              <a:rPr lang="fr-CA" sz="1800" u="sng" dirty="0" smtClean="0"/>
              <a:t>« </a:t>
            </a:r>
            <a:r>
              <a:rPr lang="fr-CA" sz="1800" u="sng" dirty="0"/>
              <a:t>socio culturel »</a:t>
            </a:r>
            <a:r>
              <a:rPr lang="fr-CA" sz="1800" dirty="0"/>
              <a:t>. </a:t>
            </a:r>
            <a:endParaRPr lang="fr-CA" sz="1800" dirty="0" smtClean="0"/>
          </a:p>
          <a:p>
            <a:pPr marL="0" indent="0">
              <a:buNone/>
            </a:pPr>
            <a:endParaRPr lang="fr-CA" sz="2100" dirty="0" smtClean="0"/>
          </a:p>
          <a:p>
            <a:pPr>
              <a:buFont typeface="Wingdings" pitchFamily="2" charset="2"/>
              <a:buChar char="Ø"/>
            </a:pPr>
            <a:endParaRPr lang="fr-CA" dirty="0" smtClean="0"/>
          </a:p>
          <a:p>
            <a:pPr>
              <a:buFont typeface="Wingdings" pitchFamily="2" charset="2"/>
              <a:buChar char="Ø"/>
            </a:pPr>
            <a:endParaRPr lang="fr-CA" dirty="0"/>
          </a:p>
          <a:p>
            <a:pPr>
              <a:buFont typeface="Wingdings" pitchFamily="2" charset="2"/>
              <a:buChar char="Ø"/>
            </a:pPr>
            <a:endParaRPr lang="fr-CA" dirty="0" smtClean="0"/>
          </a:p>
          <a:p>
            <a:pPr>
              <a:buFont typeface="Wingdings" pitchFamily="2" charset="2"/>
              <a:buChar char="Ø"/>
            </a:pPr>
            <a:endParaRPr lang="fr-CA" dirty="0"/>
          </a:p>
          <a:p>
            <a:pPr>
              <a:buFont typeface="Wingdings" pitchFamily="2" charset="2"/>
              <a:buChar char="Ø"/>
            </a:pPr>
            <a:endParaRPr lang="fr-CA" dirty="0"/>
          </a:p>
        </p:txBody>
      </p:sp>
      <p:pic>
        <p:nvPicPr>
          <p:cNvPr id="3074" name="Picture 2"/>
          <p:cNvPicPr>
            <a:picLocks noChangeAspect="1" noChangeArrowheads="1"/>
          </p:cNvPicPr>
          <p:nvPr>
            <p:custDataLst>
              <p:tags r:id="rId3"/>
            </p:custDataLst>
          </p:nvPr>
        </p:nvPicPr>
        <p:blipFill>
          <a:blip r:embed="rId5" cstate="print">
            <a:extLst>
              <a:ext uri="{28A0092B-C50C-407E-A947-70E740481C1C}">
                <a14:useLocalDpi xmlns="" xmlns:a14="http://schemas.microsoft.com/office/drawing/2010/main" val="0"/>
              </a:ext>
            </a:extLst>
          </a:blip>
          <a:srcRect/>
          <a:stretch>
            <a:fillRect/>
          </a:stretch>
        </p:blipFill>
        <p:spPr bwMode="auto">
          <a:xfrm>
            <a:off x="5292080" y="2564904"/>
            <a:ext cx="2664297" cy="20882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11622371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ctrTitle"/>
            <p:custDataLst>
              <p:tags r:id="rId1"/>
            </p:custDataLst>
          </p:nvPr>
        </p:nvSpPr>
        <p:spPr/>
        <p:txBody>
          <a:bodyPr/>
          <a:lstStyle/>
          <a:p>
            <a:r>
              <a:rPr lang="en-CA" dirty="0" err="1" smtClean="0">
                <a:solidFill>
                  <a:srgbClr val="FFC000"/>
                </a:solidFill>
                <a:effectLst>
                  <a:outerShdw blurRad="38100" dist="38100" dir="2700000" algn="tl">
                    <a:srgbClr val="000000">
                      <a:alpha val="43137"/>
                    </a:srgbClr>
                  </a:outerShdw>
                </a:effectLst>
                <a:latin typeface="Monotype Corsiva" pitchFamily="66" charset="0"/>
              </a:rPr>
              <a:t>Merci</a:t>
            </a:r>
            <a:r>
              <a:rPr lang="en-CA" dirty="0" smtClean="0">
                <a:solidFill>
                  <a:srgbClr val="FFC000"/>
                </a:solidFill>
                <a:effectLst>
                  <a:outerShdw blurRad="38100" dist="38100" dir="2700000" algn="tl">
                    <a:srgbClr val="000000">
                      <a:alpha val="43137"/>
                    </a:srgbClr>
                  </a:outerShdw>
                </a:effectLst>
                <a:latin typeface="Monotype Corsiva" pitchFamily="66" charset="0"/>
              </a:rPr>
              <a:t> de </a:t>
            </a:r>
            <a:r>
              <a:rPr lang="en-CA" dirty="0" err="1" smtClean="0">
                <a:solidFill>
                  <a:srgbClr val="FFC000"/>
                </a:solidFill>
                <a:effectLst>
                  <a:outerShdw blurRad="38100" dist="38100" dir="2700000" algn="tl">
                    <a:srgbClr val="000000">
                      <a:alpha val="43137"/>
                    </a:srgbClr>
                  </a:outerShdw>
                </a:effectLst>
                <a:latin typeface="Monotype Corsiva" pitchFamily="66" charset="0"/>
              </a:rPr>
              <a:t>votre</a:t>
            </a:r>
            <a:r>
              <a:rPr lang="en-CA" dirty="0" smtClean="0">
                <a:solidFill>
                  <a:srgbClr val="FFC000"/>
                </a:solidFill>
                <a:effectLst>
                  <a:outerShdw blurRad="38100" dist="38100" dir="2700000" algn="tl">
                    <a:srgbClr val="000000">
                      <a:alpha val="43137"/>
                    </a:srgbClr>
                  </a:outerShdw>
                </a:effectLst>
                <a:latin typeface="Monotype Corsiva" pitchFamily="66" charset="0"/>
              </a:rPr>
              <a:t> attention !</a:t>
            </a:r>
            <a:endParaRPr lang="fr-CA" dirty="0">
              <a:solidFill>
                <a:srgbClr val="FFC000"/>
              </a:solidFill>
              <a:effectLst>
                <a:outerShdw blurRad="38100" dist="38100" dir="2700000" algn="tl">
                  <a:srgbClr val="000000">
                    <a:alpha val="43137"/>
                  </a:srgbClr>
                </a:outerShdw>
              </a:effectLst>
              <a:latin typeface="Monotype Corsiva" pitchFamily="66" charset="0"/>
            </a:endParaRPr>
          </a:p>
        </p:txBody>
      </p:sp>
      <p:sp>
        <p:nvSpPr>
          <p:cNvPr id="3" name="Espace réservé du pied de page 2"/>
          <p:cNvSpPr>
            <a:spLocks noGrp="1"/>
          </p:cNvSpPr>
          <p:nvPr>
            <p:ph type="ftr" sz="quarter" idx="11"/>
          </p:nvPr>
        </p:nvSpPr>
        <p:spPr>
          <a:xfrm>
            <a:off x="1174044" y="5357592"/>
            <a:ext cx="6926348"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22772129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548680"/>
            <a:ext cx="6965245" cy="864097"/>
          </a:xfrm>
        </p:spPr>
        <p:txBody>
          <a:bodyPr>
            <a:normAutofit/>
          </a:bodyPr>
          <a:lstStyle/>
          <a:p>
            <a:r>
              <a:rPr lang="fr-CA" sz="3200" b="1" dirty="0" smtClean="0">
                <a:effectLst>
                  <a:outerShdw blurRad="38100" dist="38100" dir="2700000" algn="tl">
                    <a:srgbClr val="000000">
                      <a:alpha val="43137"/>
                    </a:srgbClr>
                  </a:outerShdw>
                </a:effectLst>
              </a:rPr>
              <a:t>BIBLIOGRAPHIE</a:t>
            </a:r>
            <a:endParaRPr lang="fr-CA"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custDataLst>
              <p:tags r:id="rId2"/>
            </p:custDataLst>
          </p:nvPr>
        </p:nvSpPr>
        <p:spPr>
          <a:xfrm>
            <a:off x="755576" y="1412776"/>
            <a:ext cx="7632848" cy="4824536"/>
          </a:xfrm>
        </p:spPr>
        <p:txBody>
          <a:bodyPr>
            <a:noAutofit/>
          </a:bodyPr>
          <a:lstStyle/>
          <a:p>
            <a:pPr marL="0" indent="0">
              <a:buNone/>
            </a:pPr>
            <a:r>
              <a:rPr lang="en-US" sz="1000" dirty="0"/>
              <a:t>Al-</a:t>
            </a:r>
            <a:r>
              <a:rPr lang="en-US" sz="1000" dirty="0" err="1"/>
              <a:t>Drees</a:t>
            </a:r>
            <a:r>
              <a:rPr lang="en-US" sz="1000" dirty="0"/>
              <a:t>, A. M. 2008. “Attitude, belief and knowledge about blood donation and transfusion in Saudi population”, Pakistan Journal of Medical Sciences, 24(1): 74-79</a:t>
            </a:r>
            <a:r>
              <a:rPr lang="en-US" sz="1000" dirty="0" smtClean="0"/>
              <a:t>.</a:t>
            </a:r>
          </a:p>
          <a:p>
            <a:pPr marL="0" indent="0">
              <a:buNone/>
            </a:pPr>
            <a:r>
              <a:rPr lang="en-US" sz="1000" dirty="0" err="1" smtClean="0"/>
              <a:t>Appadurai</a:t>
            </a:r>
            <a:r>
              <a:rPr lang="en-US" sz="1000" dirty="0" smtClean="0"/>
              <a:t>, A.  2001. </a:t>
            </a:r>
            <a:r>
              <a:rPr lang="en-US" sz="1000" i="1" dirty="0"/>
              <a:t>Modernity at Large: Cultural Dimensions of </a:t>
            </a:r>
            <a:r>
              <a:rPr lang="en-US" sz="1000" i="1" dirty="0" smtClean="0"/>
              <a:t>Globalization. </a:t>
            </a:r>
            <a:r>
              <a:rPr lang="en-US" sz="1000" dirty="0" smtClean="0"/>
              <a:t>New York: </a:t>
            </a:r>
            <a:r>
              <a:rPr lang="en-US" sz="1000" dirty="0" err="1" smtClean="0"/>
              <a:t>Routledge</a:t>
            </a:r>
            <a:r>
              <a:rPr lang="en-US" sz="1000" dirty="0" smtClean="0"/>
              <a:t>.</a:t>
            </a:r>
            <a:r>
              <a:rPr lang="en-US" sz="1000" i="1" dirty="0" smtClean="0"/>
              <a:t> </a:t>
            </a:r>
            <a:endParaRPr lang="en-US" sz="1000" dirty="0" smtClean="0"/>
          </a:p>
          <a:p>
            <a:pPr marL="0" indent="0">
              <a:buNone/>
            </a:pPr>
            <a:r>
              <a:rPr lang="fr-CA" sz="1000" dirty="0" err="1" smtClean="0"/>
              <a:t>Banning</a:t>
            </a:r>
            <a:r>
              <a:rPr lang="fr-CA" sz="1000" dirty="0"/>
              <a:t>, M., </a:t>
            </a:r>
            <a:r>
              <a:rPr lang="fr-CA" sz="1000" dirty="0" err="1"/>
              <a:t>Bormanis</a:t>
            </a:r>
            <a:r>
              <a:rPr lang="fr-CA" sz="1000" dirty="0"/>
              <a:t>, J. et al. 2006. "</a:t>
            </a:r>
            <a:r>
              <a:rPr lang="fr-CA" sz="1000" dirty="0" err="1"/>
              <a:t>Current</a:t>
            </a:r>
            <a:r>
              <a:rPr lang="fr-CA" sz="1000" dirty="0"/>
              <a:t> perceptions of Canadian </a:t>
            </a:r>
            <a:r>
              <a:rPr lang="fr-CA" sz="1000" dirty="0" err="1"/>
              <a:t>autologous</a:t>
            </a:r>
            <a:r>
              <a:rPr lang="fr-CA" sz="1000" dirty="0"/>
              <a:t> </a:t>
            </a:r>
            <a:r>
              <a:rPr lang="fr-CA" sz="1000" dirty="0" err="1"/>
              <a:t>blood</a:t>
            </a:r>
            <a:r>
              <a:rPr lang="fr-CA" sz="1000" dirty="0"/>
              <a:t> </a:t>
            </a:r>
            <a:r>
              <a:rPr lang="fr-CA" sz="1000" dirty="0" err="1"/>
              <a:t>donors</a:t>
            </a:r>
            <a:r>
              <a:rPr lang="fr-CA" sz="1000" dirty="0"/>
              <a:t>" Vox </a:t>
            </a:r>
            <a:r>
              <a:rPr lang="fr-CA" sz="1000" dirty="0" err="1"/>
              <a:t>Sanguinis</a:t>
            </a:r>
            <a:r>
              <a:rPr lang="fr-CA" sz="1000" dirty="0"/>
              <a:t>, 91(2): 157-161.</a:t>
            </a:r>
          </a:p>
          <a:p>
            <a:pPr marL="0" indent="0">
              <a:buNone/>
            </a:pPr>
            <a:r>
              <a:rPr lang="fr-CA" sz="1000" dirty="0" err="1" smtClean="0"/>
              <a:t>Barrett</a:t>
            </a:r>
            <a:r>
              <a:rPr lang="fr-CA" sz="1000" dirty="0"/>
              <a:t>, R., Moore, R. G. et al. 2007. "Blood transfusion in Ireland: Perceptions of </a:t>
            </a:r>
            <a:r>
              <a:rPr lang="fr-CA" sz="1000" dirty="0" err="1"/>
              <a:t>risk</a:t>
            </a:r>
            <a:r>
              <a:rPr lang="fr-CA" sz="1000" dirty="0"/>
              <a:t>, a question of trust" </a:t>
            </a:r>
            <a:r>
              <a:rPr lang="fr-CA" sz="1000" dirty="0" err="1"/>
              <a:t>Health</a:t>
            </a:r>
            <a:r>
              <a:rPr lang="fr-CA" sz="1000" dirty="0"/>
              <a:t> </a:t>
            </a:r>
            <a:r>
              <a:rPr lang="fr-CA" sz="1000" dirty="0" err="1"/>
              <a:t>Risk</a:t>
            </a:r>
            <a:r>
              <a:rPr lang="fr-CA" sz="1000" dirty="0"/>
              <a:t> &amp; Society, 9(4): 375-388.</a:t>
            </a:r>
          </a:p>
          <a:p>
            <a:pPr marL="0" indent="0">
              <a:buNone/>
            </a:pPr>
            <a:r>
              <a:rPr lang="fr-CA" sz="1000" dirty="0" err="1" smtClean="0"/>
              <a:t>Bibeau</a:t>
            </a:r>
            <a:r>
              <a:rPr lang="fr-CA" sz="1000" dirty="0" smtClean="0"/>
              <a:t>, </a:t>
            </a:r>
            <a:r>
              <a:rPr lang="fr-CA" sz="1000" dirty="0"/>
              <a:t>Gilles (1994), «Le pluralisme culturel dans les services publics. Recadrage anthropologique de la société post moderne», in Lavallière, Marie-Claude (</a:t>
            </a:r>
            <a:r>
              <a:rPr lang="fr-CA" sz="1000" dirty="0" err="1"/>
              <a:t>ed</a:t>
            </a:r>
            <a:r>
              <a:rPr lang="fr-CA" sz="1000" dirty="0"/>
              <a:t>.), Actes du Colloque Le pluralisme: défi d'aujourd'hui dans le réseau de la santé et des services sociaux, tenu à Montréal le 18 novembre 1992, Régie régionale de la santé et des services sociaux de Montréal-Centre, Ministère de la santé et des services sociaux, p. 18-49.</a:t>
            </a:r>
          </a:p>
          <a:p>
            <a:pPr marL="0" indent="0">
              <a:buNone/>
            </a:pPr>
            <a:r>
              <a:rPr lang="en-CA" sz="1000" dirty="0" err="1" smtClean="0"/>
              <a:t>Brodwin</a:t>
            </a:r>
            <a:r>
              <a:rPr lang="en-CA" sz="1000" dirty="0"/>
              <a:t>, Paul. (</a:t>
            </a:r>
            <a:r>
              <a:rPr lang="en-CA" sz="1000" dirty="0" err="1"/>
              <a:t>ed</a:t>
            </a:r>
            <a:r>
              <a:rPr lang="en-CA" sz="1000" dirty="0"/>
              <a:t>). 2000. Biotechnology and culture: bodies, anxieties, ethics. Bloomington : Indiana University Press.</a:t>
            </a:r>
          </a:p>
          <a:p>
            <a:pPr marL="0" indent="0">
              <a:buNone/>
            </a:pPr>
            <a:r>
              <a:rPr lang="en-US" sz="1000" dirty="0"/>
              <a:t>Collin et </a:t>
            </a:r>
            <a:r>
              <a:rPr lang="en-US" sz="1000" dirty="0" err="1"/>
              <a:t>als</a:t>
            </a:r>
            <a:r>
              <a:rPr lang="en-US" sz="1000" dirty="0"/>
              <a:t>. 2006</a:t>
            </a:r>
          </a:p>
          <a:p>
            <a:pPr marL="0" indent="0">
              <a:buNone/>
            </a:pPr>
            <a:r>
              <a:rPr lang="en-CA" sz="1000" dirty="0" err="1" smtClean="0"/>
              <a:t>Copeman</a:t>
            </a:r>
            <a:r>
              <a:rPr lang="en-CA" sz="1000" dirty="0"/>
              <a:t>, Jacob. 2011. “</a:t>
            </a:r>
            <a:r>
              <a:rPr lang="en-CA" sz="1000" dirty="0" err="1"/>
              <a:t>Excessifs</a:t>
            </a:r>
            <a:r>
              <a:rPr lang="en-CA" sz="1000" dirty="0"/>
              <a:t> dons de sang. </a:t>
            </a:r>
            <a:r>
              <a:rPr lang="en-CA" sz="1000" dirty="0" err="1"/>
              <a:t>Dévotion</a:t>
            </a:r>
            <a:r>
              <a:rPr lang="en-CA" sz="1000" dirty="0"/>
              <a:t> et </a:t>
            </a:r>
            <a:r>
              <a:rPr lang="en-CA" sz="1000" dirty="0" err="1"/>
              <a:t>ascétisme</a:t>
            </a:r>
            <a:r>
              <a:rPr lang="en-CA" sz="1000" dirty="0"/>
              <a:t> en </a:t>
            </a:r>
            <a:r>
              <a:rPr lang="en-CA" sz="1000" dirty="0" err="1"/>
              <a:t>Inde</a:t>
            </a:r>
            <a:r>
              <a:rPr lang="en-CA" sz="1000" dirty="0"/>
              <a:t> », Terrain, n°56.</a:t>
            </a:r>
          </a:p>
          <a:p>
            <a:pPr marL="0" indent="0">
              <a:buNone/>
            </a:pPr>
            <a:r>
              <a:rPr lang="en-CA" sz="1000" dirty="0" err="1" smtClean="0"/>
              <a:t>Copeman</a:t>
            </a:r>
            <a:r>
              <a:rPr lang="en-CA" sz="1000" dirty="0"/>
              <a:t>, Jacob. 2009. Veins of Devotion: Blood Donation and Religious Experience in North India. New Brunswick, N.J.: Rutgers University Press</a:t>
            </a:r>
            <a:r>
              <a:rPr lang="en-CA" sz="1000" dirty="0" smtClean="0"/>
              <a:t>.</a:t>
            </a:r>
          </a:p>
          <a:p>
            <a:pPr marL="0" indent="0">
              <a:buNone/>
            </a:pPr>
            <a:r>
              <a:rPr lang="fr-CA" sz="1000" dirty="0" smtClean="0"/>
              <a:t>Fantauzzi</a:t>
            </a:r>
            <a:r>
              <a:rPr lang="fr-CA" sz="1000" dirty="0"/>
              <a:t>, </a:t>
            </a:r>
            <a:r>
              <a:rPr lang="fr-CA" sz="1000" dirty="0" err="1"/>
              <a:t>AnnaMaria</a:t>
            </a:r>
            <a:r>
              <a:rPr lang="fr-CA" sz="1000" dirty="0"/>
              <a:t>. 2008. « Un </a:t>
            </a:r>
            <a:r>
              <a:rPr lang="fr-CA" sz="1000" dirty="0" err="1"/>
              <a:t>inter-esse</a:t>
            </a:r>
            <a:r>
              <a:rPr lang="fr-CA" sz="1000" dirty="0"/>
              <a:t> problématique’, Ethno-anthropologie du don du sang chez les immigrés marocains de Turin », Revue du MAUSS permanente, 7 novembre 2008 [en ligne]. </a:t>
            </a:r>
            <a:endParaRPr lang="fr-CA" sz="1000" dirty="0" smtClean="0"/>
          </a:p>
          <a:p>
            <a:pPr marL="0" indent="0">
              <a:buNone/>
            </a:pPr>
            <a:r>
              <a:rPr lang="fr-CA" sz="1000" dirty="0" smtClean="0"/>
              <a:t>Fermi</a:t>
            </a:r>
            <a:r>
              <a:rPr lang="fr-CA" sz="1000" dirty="0"/>
              <a:t>, P. 2001. «Remaniements cliniques face à la diversité culturelle : le cas de l’Unité de Consultation Interculturelle», Nervure, XIX, 4, p. 39-42</a:t>
            </a:r>
            <a:r>
              <a:rPr lang="fr-CA" sz="1000" dirty="0" smtClean="0"/>
              <a:t>.</a:t>
            </a:r>
          </a:p>
          <a:p>
            <a:pPr marL="0" indent="0">
              <a:buNone/>
            </a:pPr>
            <a:r>
              <a:rPr lang="fr-CA" sz="1000" dirty="0"/>
              <a:t>Fortin, S. et J. Le Gall (2007). «</a:t>
            </a:r>
            <a:r>
              <a:rPr lang="fr-CA" sz="1000" dirty="0" err="1"/>
              <a:t>Néonatalité</a:t>
            </a:r>
            <a:r>
              <a:rPr lang="fr-CA" sz="1000" dirty="0"/>
              <a:t> et constitution des savoirs en contexte migratoire: familles et services de santé. Enjeux théoriques, perspectives anthropologiques. », Enfances, </a:t>
            </a:r>
            <a:r>
              <a:rPr lang="fr-CA" sz="1000" dirty="0" err="1"/>
              <a:t>Familles,Générations</a:t>
            </a:r>
            <a:r>
              <a:rPr lang="fr-CA" sz="1000" dirty="0"/>
              <a:t>, No. 6, </a:t>
            </a:r>
            <a:endParaRPr lang="fr-CA" sz="1000" dirty="0" smtClean="0"/>
          </a:p>
          <a:p>
            <a:pPr marL="0" indent="0">
              <a:buNone/>
            </a:pPr>
            <a:r>
              <a:rPr lang="en-US" sz="1000" dirty="0" smtClean="0"/>
              <a:t>Frazer</a:t>
            </a:r>
            <a:r>
              <a:rPr lang="en-US" sz="1000" dirty="0"/>
              <a:t>, J. 1890. </a:t>
            </a:r>
            <a:r>
              <a:rPr lang="en-US" sz="1000" i="1" dirty="0"/>
              <a:t>The Golden </a:t>
            </a:r>
            <a:r>
              <a:rPr lang="en-US" sz="1000" i="1" dirty="0" smtClean="0"/>
              <a:t>Bough</a:t>
            </a:r>
            <a:r>
              <a:rPr lang="en-US" sz="1000" dirty="0" smtClean="0"/>
              <a:t>.</a:t>
            </a:r>
            <a:endParaRPr lang="fr-CA" sz="1000" dirty="0"/>
          </a:p>
          <a:p>
            <a:pPr marL="0" indent="0">
              <a:buNone/>
            </a:pPr>
            <a:r>
              <a:rPr lang="fr-CA" sz="1000" dirty="0"/>
              <a:t>Godbout, J. 1995. "Les "bonnes raisons" de donner." </a:t>
            </a:r>
            <a:r>
              <a:rPr lang="fr-CA" sz="1000" i="1" dirty="0"/>
              <a:t>Anthropologie et </a:t>
            </a:r>
            <a:r>
              <a:rPr lang="fr-CA" sz="1000" i="1" dirty="0" err="1"/>
              <a:t>societies</a:t>
            </a:r>
            <a:r>
              <a:rPr lang="fr-CA" sz="1000" dirty="0"/>
              <a:t>, 19: 45-56</a:t>
            </a:r>
            <a:r>
              <a:rPr lang="fr-CA" sz="1000" dirty="0" smtClean="0"/>
              <a:t>.</a:t>
            </a:r>
          </a:p>
          <a:p>
            <a:pPr marL="0" indent="0">
              <a:buNone/>
            </a:pPr>
            <a:r>
              <a:rPr lang="fr-CA" sz="1000" dirty="0" err="1"/>
              <a:t>Godelier</a:t>
            </a:r>
            <a:r>
              <a:rPr lang="fr-CA" sz="1000" dirty="0"/>
              <a:t> et al. 2011. Maladie et santé selon les sociétés et les cultures. France: Presses universitaires de France</a:t>
            </a:r>
          </a:p>
          <a:p>
            <a:pPr marL="0" indent="0">
              <a:buNone/>
            </a:pPr>
            <a:r>
              <a:rPr lang="fr-CA" sz="1000" dirty="0" err="1" smtClean="0"/>
              <a:t>Grassineau</a:t>
            </a:r>
            <a:r>
              <a:rPr lang="fr-CA" sz="1000" dirty="0"/>
              <a:t>, Dominique. 2007. Au fil du sang . . . Usages Thérapeutiques et Politiques du sang humain à Ngazidja, Union des Comores. Mémoire de Master en Sciences Sociales, École des Hautes études en sciences sociales, Marseille: </a:t>
            </a:r>
            <a:r>
              <a:rPr lang="fr-CA" sz="1000" dirty="0" smtClean="0"/>
              <a:t>[en </a:t>
            </a:r>
            <a:r>
              <a:rPr lang="fr-CA" sz="1000" dirty="0"/>
              <a:t>ligne</a:t>
            </a:r>
            <a:r>
              <a:rPr lang="fr-CA" sz="1000" dirty="0" smtClean="0"/>
              <a:t>]</a:t>
            </a:r>
            <a:endParaRPr lang="en-CA" sz="1000" dirty="0" smtClean="0"/>
          </a:p>
          <a:p>
            <a:pPr marL="0" indent="0">
              <a:buNone/>
            </a:pPr>
            <a:endParaRPr lang="en-CA" sz="1000" dirty="0" smtClean="0"/>
          </a:p>
          <a:p>
            <a:pPr marL="0" indent="0">
              <a:buNone/>
            </a:pPr>
            <a:endParaRPr lang="en-CA" sz="1000" dirty="0" smtClean="0"/>
          </a:p>
        </p:txBody>
      </p:sp>
      <p:sp>
        <p:nvSpPr>
          <p:cNvPr id="4" name="Espace réservé du pied de page 3"/>
          <p:cNvSpPr>
            <a:spLocks noGrp="1"/>
          </p:cNvSpPr>
          <p:nvPr>
            <p:ph type="ftr" sz="quarter" idx="11"/>
          </p:nvPr>
        </p:nvSpPr>
        <p:spPr>
          <a:xfrm>
            <a:off x="914400" y="6093296"/>
            <a:ext cx="7402015" cy="288032"/>
          </a:xfrm>
        </p:spPr>
        <p:txBody>
          <a:bodyPr/>
          <a:lstStyle/>
          <a:p>
            <a:pPr algn="ctr"/>
            <a:r>
              <a:rPr lang="fr-CA" sz="800" dirty="0" err="1">
                <a:solidFill>
                  <a:schemeClr val="tx1"/>
                </a:solidFill>
                <a:latin typeface="Papyrus" pitchFamily="66" charset="0"/>
              </a:rPr>
              <a:t>Liliana</a:t>
            </a:r>
            <a:r>
              <a:rPr lang="fr-CA" sz="800" dirty="0">
                <a:solidFill>
                  <a:schemeClr val="tx1"/>
                </a:solidFill>
                <a:latin typeface="Papyrus" pitchFamily="66" charset="0"/>
              </a:rPr>
              <a:t> Gomez, </a:t>
            </a:r>
            <a:r>
              <a:rPr lang="fr-CA" sz="800" dirty="0" err="1">
                <a:solidFill>
                  <a:schemeClr val="tx1"/>
                </a:solidFill>
                <a:latin typeface="Papyrus" pitchFamily="66" charset="0"/>
              </a:rPr>
              <a:t>Acfas</a:t>
            </a:r>
            <a:r>
              <a:rPr lang="fr-CA" sz="800" dirty="0">
                <a:solidFill>
                  <a:schemeClr val="tx1"/>
                </a:solidFill>
                <a:latin typeface="Papyrus" pitchFamily="66" charset="0"/>
              </a:rPr>
              <a:t> 2013</a:t>
            </a:r>
          </a:p>
          <a:p>
            <a:endParaRPr lang="fr-CA" dirty="0"/>
          </a:p>
        </p:txBody>
      </p:sp>
    </p:spTree>
    <p:extLst>
      <p:ext uri="{BB962C8B-B14F-4D97-AF65-F5344CB8AC3E}">
        <p14:creationId xmlns="" xmlns:p14="http://schemas.microsoft.com/office/powerpoint/2010/main" val="22590461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548681"/>
            <a:ext cx="6965245" cy="936103"/>
          </a:xfrm>
        </p:spPr>
        <p:txBody>
          <a:bodyPr>
            <a:normAutofit/>
          </a:bodyPr>
          <a:lstStyle/>
          <a:p>
            <a:r>
              <a:rPr lang="fr-CA" sz="3200" b="1" dirty="0" smtClean="0">
                <a:effectLst>
                  <a:outerShdw blurRad="38100" dist="38100" dir="2700000" algn="tl">
                    <a:srgbClr val="000000">
                      <a:alpha val="43137"/>
                    </a:srgbClr>
                  </a:outerShdw>
                </a:effectLst>
              </a:rPr>
              <a:t>BIBLIOGRAPHIE</a:t>
            </a:r>
            <a:endParaRPr lang="fr-CA"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custDataLst>
              <p:tags r:id="rId2"/>
            </p:custDataLst>
          </p:nvPr>
        </p:nvSpPr>
        <p:spPr>
          <a:xfrm>
            <a:off x="899592" y="1340768"/>
            <a:ext cx="7488832" cy="4824536"/>
          </a:xfrm>
        </p:spPr>
        <p:txBody>
          <a:bodyPr>
            <a:normAutofit/>
          </a:bodyPr>
          <a:lstStyle/>
          <a:p>
            <a:pPr marL="0" indent="0">
              <a:buNone/>
            </a:pPr>
            <a:r>
              <a:rPr lang="en-US" sz="1000" dirty="0" err="1"/>
              <a:t>Hannerz</a:t>
            </a:r>
            <a:r>
              <a:rPr lang="en-US" sz="1000" dirty="0"/>
              <a:t>, Ulf. 1996. Transnational connections : culture, people..</a:t>
            </a:r>
            <a:r>
              <a:rPr lang="en-US" sz="1000" dirty="0" err="1"/>
              <a:t>dans</a:t>
            </a:r>
            <a:r>
              <a:rPr lang="en-US" sz="1000" dirty="0"/>
              <a:t> 1996. London and New York : </a:t>
            </a:r>
            <a:r>
              <a:rPr lang="en-US" sz="1000" dirty="0" err="1"/>
              <a:t>Routledge</a:t>
            </a:r>
            <a:r>
              <a:rPr lang="en-US" sz="1000" dirty="0"/>
              <a:t>.</a:t>
            </a:r>
          </a:p>
          <a:p>
            <a:pPr marL="0" indent="0">
              <a:buNone/>
            </a:pPr>
            <a:r>
              <a:rPr lang="en-US" sz="1000" dirty="0" err="1"/>
              <a:t>Haraway</a:t>
            </a:r>
            <a:r>
              <a:rPr lang="en-US" sz="1000" dirty="0"/>
              <a:t>, Donna. 1991. Simians, cyborgs, and women: the reinvention of nature. New York : </a:t>
            </a:r>
            <a:r>
              <a:rPr lang="en-US" sz="1000" dirty="0" err="1"/>
              <a:t>Routledge</a:t>
            </a:r>
            <a:r>
              <a:rPr lang="en-US" sz="1000" dirty="0"/>
              <a:t>.</a:t>
            </a:r>
          </a:p>
          <a:p>
            <a:pPr marL="0" indent="0">
              <a:buNone/>
            </a:pPr>
            <a:r>
              <a:rPr lang="en-US" sz="1000" dirty="0" err="1"/>
              <a:t>Héma</a:t>
            </a:r>
            <a:r>
              <a:rPr lang="en-US" sz="1000" dirty="0"/>
              <a:t>-Québec 2013. http://www.hema-quebec.qc.ca/comprendre/don-de-sang/tout-sur-le-sang1/utilisation-du-sang.fr.html</a:t>
            </a:r>
          </a:p>
          <a:p>
            <a:pPr marL="0" indent="0">
              <a:buNone/>
            </a:pPr>
            <a:r>
              <a:rPr lang="en-US" sz="1000" dirty="0" err="1" smtClean="0"/>
              <a:t>Kleinman</a:t>
            </a:r>
            <a:r>
              <a:rPr lang="en-US" sz="1000" dirty="0"/>
              <a:t>, I. 1994. "Written advance directives refusing blood transfusion: Ethical and legal considerations." The American Journal of Medicine, 96(6): 563-567.</a:t>
            </a:r>
          </a:p>
          <a:p>
            <a:pPr marL="0" indent="0">
              <a:buNone/>
            </a:pPr>
            <a:r>
              <a:rPr lang="fr-CA" sz="1000" dirty="0"/>
              <a:t>Latreille M, Fortin, S.,  Lacroix, J., </a:t>
            </a:r>
            <a:r>
              <a:rPr lang="fr-CA" sz="1000" dirty="0" err="1"/>
              <a:t>Tucci</a:t>
            </a:r>
            <a:r>
              <a:rPr lang="fr-CA" sz="1000" dirty="0"/>
              <a:t>, M. et Robitaille, N. 2010. «  Attitudes and </a:t>
            </a:r>
            <a:r>
              <a:rPr lang="fr-CA" sz="1000" dirty="0" err="1"/>
              <a:t>beliefs</a:t>
            </a:r>
            <a:r>
              <a:rPr lang="fr-CA" sz="1000" dirty="0"/>
              <a:t> about </a:t>
            </a:r>
            <a:r>
              <a:rPr lang="fr-CA" sz="1000" dirty="0" err="1"/>
              <a:t>children’s</a:t>
            </a:r>
            <a:r>
              <a:rPr lang="fr-CA" sz="1000" dirty="0"/>
              <a:t> </a:t>
            </a:r>
            <a:r>
              <a:rPr lang="fr-CA" sz="1000" dirty="0" err="1"/>
              <a:t>blood</a:t>
            </a:r>
            <a:r>
              <a:rPr lang="fr-CA" sz="1000" dirty="0"/>
              <a:t> transfusions : An </a:t>
            </a:r>
            <a:r>
              <a:rPr lang="fr-CA" sz="1000" dirty="0" err="1"/>
              <a:t>anthropological</a:t>
            </a:r>
            <a:r>
              <a:rPr lang="fr-CA" sz="1000" dirty="0"/>
              <a:t> </a:t>
            </a:r>
            <a:r>
              <a:rPr lang="fr-CA" sz="1000" dirty="0" err="1"/>
              <a:t>study</a:t>
            </a:r>
            <a:r>
              <a:rPr lang="fr-CA" sz="1000" dirty="0"/>
              <a:t>”. Transfusion Alternatives in Transfusion </a:t>
            </a:r>
            <a:r>
              <a:rPr lang="fr-CA" sz="1000" dirty="0" err="1"/>
              <a:t>Medicine</a:t>
            </a:r>
            <a:r>
              <a:rPr lang="fr-CA" sz="1000" dirty="0"/>
              <a:t>, </a:t>
            </a:r>
            <a:r>
              <a:rPr lang="fr-CA" sz="1000" dirty="0" smtClean="0"/>
              <a:t>11:16-7.</a:t>
            </a:r>
          </a:p>
          <a:p>
            <a:pPr marL="0" indent="0">
              <a:buNone/>
            </a:pPr>
            <a:r>
              <a:rPr lang="en-US" sz="1000" dirty="0" err="1"/>
              <a:t>Lederer</a:t>
            </a:r>
            <a:r>
              <a:rPr lang="en-US" sz="1000" dirty="0"/>
              <a:t>, Susan. 2008. Flesh and blood. Organ transplantation and blood transfusion in 20 century America. New York: Oxford University Press</a:t>
            </a:r>
            <a:r>
              <a:rPr lang="en-US" sz="1000" dirty="0" smtClean="0"/>
              <a:t>.</a:t>
            </a:r>
            <a:endParaRPr lang="fr-CA" sz="1000" dirty="0"/>
          </a:p>
          <a:p>
            <a:pPr marL="0" indent="0">
              <a:buNone/>
            </a:pPr>
            <a:r>
              <a:rPr lang="en-US" sz="1000" dirty="0" smtClean="0"/>
              <a:t>Lee</a:t>
            </a:r>
            <a:r>
              <a:rPr lang="en-US" sz="1000" dirty="0"/>
              <a:t>, D. H., Mehta, M. D. et al. 2003. "Differences in the perception of blood transfusion risk between laypeople and physicians" Transfusion, 43(6): 772-778</a:t>
            </a:r>
            <a:r>
              <a:rPr lang="en-US" sz="1000" dirty="0" smtClean="0"/>
              <a:t>.</a:t>
            </a:r>
          </a:p>
          <a:p>
            <a:pPr marL="0" indent="0">
              <a:buNone/>
            </a:pPr>
            <a:r>
              <a:rPr lang="en-US" sz="1000" dirty="0"/>
              <a:t>Lee, D. 2006. "Perception of blood transfusion risk", Transfusion Medicine Reviews, 20(2): 141-148</a:t>
            </a:r>
            <a:r>
              <a:rPr lang="en-US" sz="1000" dirty="0" smtClean="0"/>
              <a:t>.</a:t>
            </a:r>
            <a:endParaRPr lang="en-US" sz="1000" dirty="0"/>
          </a:p>
          <a:p>
            <a:pPr marL="0" indent="0">
              <a:buNone/>
            </a:pPr>
            <a:r>
              <a:rPr lang="en-US" sz="1000" dirty="0" err="1" smtClean="0"/>
              <a:t>Leibing</a:t>
            </a:r>
            <a:r>
              <a:rPr lang="en-US" sz="1000" dirty="0"/>
              <a:t>, A. et </a:t>
            </a:r>
            <a:r>
              <a:rPr lang="en-US" sz="1000" dirty="0" err="1"/>
              <a:t>Tournay</a:t>
            </a:r>
            <a:r>
              <a:rPr lang="en-US" sz="1000" dirty="0"/>
              <a:t>, V. (dir.) 2010. Les technologies de </a:t>
            </a:r>
            <a:r>
              <a:rPr lang="en-US" sz="1000" dirty="0" err="1"/>
              <a:t>l'espoir</a:t>
            </a:r>
            <a:r>
              <a:rPr lang="en-US" sz="1000" dirty="0"/>
              <a:t> : la </a:t>
            </a:r>
            <a:r>
              <a:rPr lang="en-US" sz="1000" dirty="0" err="1"/>
              <a:t>fabrique</a:t>
            </a:r>
            <a:r>
              <a:rPr lang="en-US" sz="1000" dirty="0"/>
              <a:t> </a:t>
            </a:r>
            <a:r>
              <a:rPr lang="en-US" sz="1000" dirty="0" err="1"/>
              <a:t>d'une</a:t>
            </a:r>
            <a:r>
              <a:rPr lang="en-US" sz="1000" dirty="0"/>
              <a:t> histoire à </a:t>
            </a:r>
            <a:r>
              <a:rPr lang="en-US" sz="1000" dirty="0" err="1"/>
              <a:t>accomplir</a:t>
            </a:r>
            <a:r>
              <a:rPr lang="en-US" sz="1000" dirty="0"/>
              <a:t>. Québec : Presses de </a:t>
            </a:r>
            <a:r>
              <a:rPr lang="en-US" sz="1000" dirty="0" err="1"/>
              <a:t>l'Université</a:t>
            </a:r>
            <a:r>
              <a:rPr lang="en-US" sz="1000" dirty="0"/>
              <a:t> Laval.</a:t>
            </a:r>
          </a:p>
          <a:p>
            <a:pPr marL="0" indent="0">
              <a:buNone/>
            </a:pPr>
            <a:r>
              <a:rPr lang="en-US" sz="1000" dirty="0"/>
              <a:t>Lock, M. 2002. Twice dead. Organ transplants ant the reinvention of death. USA: University of California Press.</a:t>
            </a:r>
          </a:p>
          <a:p>
            <a:pPr marL="0" indent="0">
              <a:buNone/>
            </a:pPr>
            <a:r>
              <a:rPr lang="en-US" sz="1000" dirty="0"/>
              <a:t>Lock, Margaret. 2001. The alienation of body tissue and the </a:t>
            </a:r>
            <a:r>
              <a:rPr lang="en-US" sz="1000" dirty="0" err="1"/>
              <a:t>biopolitics</a:t>
            </a:r>
            <a:r>
              <a:rPr lang="en-US" sz="1000" dirty="0"/>
              <a:t> of immortalized cell lines, Body &amp; Society, 7(2-3):63-91</a:t>
            </a:r>
            <a:r>
              <a:rPr lang="en-US" sz="1000" dirty="0" smtClean="0"/>
              <a:t>.</a:t>
            </a:r>
          </a:p>
          <a:p>
            <a:pPr marL="0" indent="0">
              <a:buNone/>
            </a:pPr>
            <a:r>
              <a:rPr lang="en-US" sz="1000" dirty="0"/>
              <a:t>Lock, M.et </a:t>
            </a:r>
            <a:r>
              <a:rPr lang="en-US" sz="1000" dirty="0" err="1"/>
              <a:t>Nichter</a:t>
            </a:r>
            <a:r>
              <a:rPr lang="en-US" sz="1000" dirty="0"/>
              <a:t>, M. 2002. «Introduction : From Documenting Medical Pluralism to Critical Interpretations of Globalized Health Knowledge, Policies, and Practices», in </a:t>
            </a:r>
            <a:r>
              <a:rPr lang="en-US" sz="1000" dirty="0" err="1"/>
              <a:t>Nichter</a:t>
            </a:r>
            <a:r>
              <a:rPr lang="en-US" sz="1000" dirty="0"/>
              <a:t>, Mark et Lock, Margaret (</a:t>
            </a:r>
            <a:r>
              <a:rPr lang="en-US" sz="1000" dirty="0" err="1"/>
              <a:t>ed</a:t>
            </a:r>
            <a:r>
              <a:rPr lang="en-US" sz="1000" dirty="0"/>
              <a:t>), New Horizons in Medical Anthropology, London &amp; New York, </a:t>
            </a:r>
            <a:r>
              <a:rPr lang="en-US" sz="1000" dirty="0" err="1"/>
              <a:t>Routledge</a:t>
            </a:r>
            <a:r>
              <a:rPr lang="en-US" sz="1000" dirty="0"/>
              <a:t>, p. 1-34.</a:t>
            </a:r>
            <a:br>
              <a:rPr lang="en-US" sz="1000" dirty="0"/>
            </a:br>
            <a:r>
              <a:rPr lang="en-US" sz="1000" dirty="0" smtClean="0"/>
              <a:t>Lock</a:t>
            </a:r>
            <a:r>
              <a:rPr lang="en-US" sz="1000" dirty="0"/>
              <a:t>, Margaret. 2001. The alienation of body tissue and the </a:t>
            </a:r>
            <a:r>
              <a:rPr lang="en-US" sz="1000" dirty="0" err="1"/>
              <a:t>biopolitics</a:t>
            </a:r>
            <a:r>
              <a:rPr lang="en-US" sz="1000" dirty="0"/>
              <a:t> of immortalized cell lines, Body &amp; Society, 7(2-3):63-91.</a:t>
            </a:r>
          </a:p>
          <a:p>
            <a:pPr marL="0" indent="0">
              <a:buNone/>
            </a:pPr>
            <a:r>
              <a:rPr lang="en-US" sz="1000" dirty="0"/>
              <a:t>Lock, Margaret. 2000. “On dying twice : culture, technology and the determination of death” </a:t>
            </a:r>
            <a:r>
              <a:rPr lang="en-US" sz="1000" dirty="0" err="1"/>
              <a:t>dans</a:t>
            </a:r>
            <a:r>
              <a:rPr lang="en-US" sz="1000" dirty="0"/>
              <a:t> Lock M, Young A. et </a:t>
            </a:r>
            <a:r>
              <a:rPr lang="en-US" sz="1000" dirty="0" err="1"/>
              <a:t>Cambrosio</a:t>
            </a:r>
            <a:r>
              <a:rPr lang="en-US" sz="1000" dirty="0"/>
              <a:t> A. (edit) 2000. Living and working with the new medical technologies. United Kingdom: Cambridge University Press.</a:t>
            </a:r>
          </a:p>
          <a:p>
            <a:pPr marL="0" indent="0">
              <a:buNone/>
            </a:pPr>
            <a:r>
              <a:rPr lang="en-US" sz="1000" dirty="0"/>
              <a:t>Meyer,  Melissa L. 2005. Thicker than water. The origins of blood as symbol and ritual. New York: </a:t>
            </a:r>
            <a:r>
              <a:rPr lang="en-US" sz="1000" dirty="0" err="1"/>
              <a:t>Routledge</a:t>
            </a:r>
            <a:r>
              <a:rPr lang="en-US" sz="1000" dirty="0"/>
              <a:t>.</a:t>
            </a:r>
          </a:p>
          <a:p>
            <a:pPr marL="0" indent="0">
              <a:buNone/>
            </a:pPr>
            <a:endParaRPr lang="fr-CA" sz="1000" dirty="0"/>
          </a:p>
        </p:txBody>
      </p:sp>
      <p:sp>
        <p:nvSpPr>
          <p:cNvPr id="4" name="Espace réservé du pied de page 3"/>
          <p:cNvSpPr>
            <a:spLocks noGrp="1"/>
          </p:cNvSpPr>
          <p:nvPr>
            <p:ph type="ftr" sz="quarter" idx="11"/>
          </p:nvPr>
        </p:nvSpPr>
        <p:spPr>
          <a:xfrm>
            <a:off x="914400" y="6021288"/>
            <a:ext cx="7330007" cy="288032"/>
          </a:xfrm>
        </p:spPr>
        <p:txBody>
          <a:bodyPr/>
          <a:lstStyle/>
          <a:p>
            <a:pPr algn="ctr"/>
            <a:r>
              <a:rPr lang="fr-CA" sz="800" dirty="0" err="1">
                <a:solidFill>
                  <a:schemeClr val="tx1"/>
                </a:solidFill>
                <a:latin typeface="Papyrus" pitchFamily="66" charset="0"/>
              </a:rPr>
              <a:t>Liliana</a:t>
            </a:r>
            <a:r>
              <a:rPr lang="fr-CA" sz="800" dirty="0">
                <a:solidFill>
                  <a:schemeClr val="tx1"/>
                </a:solidFill>
                <a:latin typeface="Papyrus" pitchFamily="66" charset="0"/>
              </a:rPr>
              <a:t> Gomez, </a:t>
            </a:r>
            <a:r>
              <a:rPr lang="fr-CA" sz="800" dirty="0" err="1">
                <a:solidFill>
                  <a:schemeClr val="tx1"/>
                </a:solidFill>
                <a:latin typeface="Papyrus" pitchFamily="66" charset="0"/>
              </a:rPr>
              <a:t>Acfas</a:t>
            </a:r>
            <a:r>
              <a:rPr lang="fr-CA" sz="800" dirty="0">
                <a:solidFill>
                  <a:schemeClr val="tx1"/>
                </a:solidFill>
                <a:latin typeface="Papyrus" pitchFamily="66" charset="0"/>
              </a:rPr>
              <a:t> 2013</a:t>
            </a:r>
          </a:p>
          <a:p>
            <a:endParaRPr lang="fr-CA" dirty="0"/>
          </a:p>
        </p:txBody>
      </p:sp>
    </p:spTree>
    <p:extLst>
      <p:ext uri="{BB962C8B-B14F-4D97-AF65-F5344CB8AC3E}">
        <p14:creationId xmlns="" xmlns:p14="http://schemas.microsoft.com/office/powerpoint/2010/main" val="1588470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20689"/>
            <a:ext cx="6965245" cy="864096"/>
          </a:xfrm>
        </p:spPr>
        <p:txBody>
          <a:bodyPr>
            <a:normAutofit/>
          </a:bodyPr>
          <a:lstStyle/>
          <a:p>
            <a:r>
              <a:rPr lang="fr-CA" sz="3200" b="1" dirty="0" smtClean="0">
                <a:effectLst>
                  <a:outerShdw blurRad="38100" dist="38100" dir="2700000" algn="tl">
                    <a:srgbClr val="000000">
                      <a:alpha val="43137"/>
                    </a:srgbClr>
                  </a:outerShdw>
                </a:effectLst>
              </a:rPr>
              <a:t>BIBLIOGRAPHIE</a:t>
            </a:r>
            <a:endParaRPr lang="fr-CA" sz="3200" b="1" dirty="0">
              <a:effectLst>
                <a:outerShdw blurRad="38100" dist="38100" dir="2700000" algn="tl">
                  <a:srgbClr val="000000">
                    <a:alpha val="43137"/>
                  </a:srgbClr>
                </a:outerShdw>
              </a:effectLst>
            </a:endParaRPr>
          </a:p>
        </p:txBody>
      </p:sp>
      <p:sp>
        <p:nvSpPr>
          <p:cNvPr id="3" name="Espace réservé du contenu 2"/>
          <p:cNvSpPr>
            <a:spLocks noGrp="1"/>
          </p:cNvSpPr>
          <p:nvPr>
            <p:ph idx="1"/>
            <p:custDataLst>
              <p:tags r:id="rId2"/>
            </p:custDataLst>
          </p:nvPr>
        </p:nvSpPr>
        <p:spPr>
          <a:xfrm>
            <a:off x="755576" y="1484784"/>
            <a:ext cx="7704856" cy="4824536"/>
          </a:xfrm>
        </p:spPr>
        <p:txBody>
          <a:bodyPr>
            <a:normAutofit fontScale="55000" lnSpcReduction="20000"/>
          </a:bodyPr>
          <a:lstStyle/>
          <a:p>
            <a:pPr marL="0" indent="0">
              <a:buNone/>
            </a:pPr>
            <a:r>
              <a:rPr lang="fr-CA" sz="1900" dirty="0" err="1"/>
              <a:t>Muramoto</a:t>
            </a:r>
            <a:r>
              <a:rPr lang="fr-CA" sz="1900" dirty="0"/>
              <a:t>, </a:t>
            </a:r>
            <a:r>
              <a:rPr lang="fr-CA" sz="1900" dirty="0" err="1"/>
              <a:t>Osamu</a:t>
            </a:r>
            <a:r>
              <a:rPr lang="fr-CA" sz="1900" dirty="0"/>
              <a:t>. 2001. “</a:t>
            </a:r>
            <a:r>
              <a:rPr lang="fr-CA" sz="1900" dirty="0" err="1"/>
              <a:t>Bioethical</a:t>
            </a:r>
            <a:r>
              <a:rPr lang="fr-CA" sz="1900" dirty="0"/>
              <a:t> aspects of the </a:t>
            </a:r>
            <a:r>
              <a:rPr lang="fr-CA" sz="1900" dirty="0" err="1"/>
              <a:t>recent</a:t>
            </a:r>
            <a:r>
              <a:rPr lang="fr-CA" sz="1900" dirty="0"/>
              <a:t> changes in the </a:t>
            </a:r>
            <a:r>
              <a:rPr lang="fr-CA" sz="1900" dirty="0" err="1"/>
              <a:t>policy</a:t>
            </a:r>
            <a:r>
              <a:rPr lang="fr-CA" sz="1900" dirty="0"/>
              <a:t> of </a:t>
            </a:r>
            <a:r>
              <a:rPr lang="fr-CA" sz="1900" dirty="0" err="1"/>
              <a:t>refusal</a:t>
            </a:r>
            <a:r>
              <a:rPr lang="fr-CA" sz="1900" dirty="0"/>
              <a:t> of </a:t>
            </a:r>
            <a:r>
              <a:rPr lang="fr-CA" sz="1900" dirty="0" err="1"/>
              <a:t>blood</a:t>
            </a:r>
            <a:r>
              <a:rPr lang="fr-CA" sz="1900" dirty="0"/>
              <a:t> by </a:t>
            </a:r>
            <a:r>
              <a:rPr lang="fr-CA" sz="1900" dirty="0" err="1"/>
              <a:t>Jehovah's</a:t>
            </a:r>
            <a:r>
              <a:rPr lang="fr-CA" sz="1900" dirty="0"/>
              <a:t> </a:t>
            </a:r>
            <a:r>
              <a:rPr lang="fr-CA" sz="1900" dirty="0" err="1"/>
              <a:t>Witnesses</a:t>
            </a:r>
            <a:r>
              <a:rPr lang="fr-CA" sz="1900" dirty="0"/>
              <a:t>”, British </a:t>
            </a:r>
            <a:r>
              <a:rPr lang="fr-CA" sz="1900" dirty="0" err="1"/>
              <a:t>Medical</a:t>
            </a:r>
            <a:r>
              <a:rPr lang="fr-CA" sz="1900" dirty="0"/>
              <a:t> Journal, 322(7277): 37-39.</a:t>
            </a:r>
          </a:p>
          <a:p>
            <a:pPr marL="0" indent="0">
              <a:buNone/>
            </a:pPr>
            <a:r>
              <a:rPr lang="fr-CA" sz="1900" dirty="0"/>
              <a:t>Nelson, Robert. 2000. “The </a:t>
            </a:r>
            <a:r>
              <a:rPr lang="fr-CA" sz="1900" dirty="0" err="1"/>
              <a:t>ventilator</a:t>
            </a:r>
            <a:r>
              <a:rPr lang="fr-CA" sz="1900" dirty="0"/>
              <a:t>/baby as cyborg. A case </a:t>
            </a:r>
            <a:r>
              <a:rPr lang="fr-CA" sz="1900" dirty="0" err="1"/>
              <a:t>study</a:t>
            </a:r>
            <a:r>
              <a:rPr lang="fr-CA" sz="1900" dirty="0"/>
              <a:t> in </a:t>
            </a:r>
            <a:r>
              <a:rPr lang="fr-CA" sz="1900" dirty="0" err="1"/>
              <a:t>technology</a:t>
            </a:r>
            <a:r>
              <a:rPr lang="fr-CA" sz="1900" dirty="0"/>
              <a:t> and </a:t>
            </a:r>
            <a:r>
              <a:rPr lang="fr-CA" sz="1900" dirty="0" err="1"/>
              <a:t>medical</a:t>
            </a:r>
            <a:r>
              <a:rPr lang="fr-CA" sz="1900" dirty="0"/>
              <a:t> </a:t>
            </a:r>
            <a:r>
              <a:rPr lang="fr-CA" sz="1900" dirty="0" err="1"/>
              <a:t>ethics</a:t>
            </a:r>
            <a:r>
              <a:rPr lang="fr-CA" sz="1900" dirty="0"/>
              <a:t>, dans </a:t>
            </a:r>
            <a:r>
              <a:rPr lang="fr-CA" sz="1900" dirty="0" err="1"/>
              <a:t>Brodwin</a:t>
            </a:r>
            <a:r>
              <a:rPr lang="fr-CA" sz="1900" dirty="0"/>
              <a:t>, Paul. (</a:t>
            </a:r>
            <a:r>
              <a:rPr lang="fr-CA" sz="1900" dirty="0" err="1"/>
              <a:t>ed</a:t>
            </a:r>
            <a:r>
              <a:rPr lang="fr-CA" sz="1900" dirty="0"/>
              <a:t>). 2000. </a:t>
            </a:r>
            <a:r>
              <a:rPr lang="fr-CA" sz="1900" dirty="0" err="1"/>
              <a:t>Biotechnology</a:t>
            </a:r>
            <a:r>
              <a:rPr lang="fr-CA" sz="1900" dirty="0"/>
              <a:t> and culture: bodies, </a:t>
            </a:r>
            <a:r>
              <a:rPr lang="fr-CA" sz="1900" dirty="0" err="1"/>
              <a:t>anxieties</a:t>
            </a:r>
            <a:r>
              <a:rPr lang="fr-CA" sz="1900" dirty="0"/>
              <a:t>, </a:t>
            </a:r>
            <a:r>
              <a:rPr lang="fr-CA" sz="1900" dirty="0" err="1"/>
              <a:t>ethics</a:t>
            </a:r>
            <a:r>
              <a:rPr lang="fr-CA" sz="1900" dirty="0"/>
              <a:t>. Bloomington : Indiana </a:t>
            </a:r>
            <a:r>
              <a:rPr lang="fr-CA" sz="1900" dirty="0" err="1"/>
              <a:t>University</a:t>
            </a:r>
            <a:r>
              <a:rPr lang="fr-CA" sz="1900" dirty="0"/>
              <a:t> </a:t>
            </a:r>
            <a:r>
              <a:rPr lang="fr-CA" sz="1900" dirty="0" err="1"/>
              <a:t>Press</a:t>
            </a:r>
            <a:r>
              <a:rPr lang="fr-CA" sz="1900" dirty="0"/>
              <a:t>.</a:t>
            </a:r>
          </a:p>
          <a:p>
            <a:pPr marL="0" indent="0">
              <a:buNone/>
            </a:pPr>
            <a:r>
              <a:rPr lang="fr-CA" sz="1900" dirty="0"/>
              <a:t>Organisation Mondiale de la Santé. 2009a. Sécurité transfusionnelle et approvisionnements en sang, n. 279, Juin 2012</a:t>
            </a:r>
          </a:p>
          <a:p>
            <a:pPr marL="0" indent="0">
              <a:buNone/>
            </a:pPr>
            <a:r>
              <a:rPr lang="fr-CA" sz="1900" dirty="0" err="1" smtClean="0"/>
              <a:t>Rabinow</a:t>
            </a:r>
            <a:r>
              <a:rPr lang="fr-CA" sz="1900" dirty="0"/>
              <a:t>, Paul. 1996. “</a:t>
            </a:r>
            <a:r>
              <a:rPr lang="fr-CA" sz="1900" dirty="0" err="1"/>
              <a:t>Artificiality</a:t>
            </a:r>
            <a:r>
              <a:rPr lang="fr-CA" sz="1900" dirty="0"/>
              <a:t> and </a:t>
            </a:r>
            <a:r>
              <a:rPr lang="fr-CA" sz="1900" dirty="0" err="1"/>
              <a:t>Enlightenment</a:t>
            </a:r>
            <a:r>
              <a:rPr lang="fr-CA" sz="1900" dirty="0"/>
              <a:t>: </a:t>
            </a:r>
            <a:r>
              <a:rPr lang="fr-CA" sz="1900" dirty="0" err="1"/>
              <a:t>From</a:t>
            </a:r>
            <a:r>
              <a:rPr lang="fr-CA" sz="1900" dirty="0"/>
              <a:t> </a:t>
            </a:r>
            <a:r>
              <a:rPr lang="fr-CA" sz="1900" dirty="0" err="1"/>
              <a:t>Sociobiology</a:t>
            </a:r>
            <a:r>
              <a:rPr lang="fr-CA" sz="1900" dirty="0"/>
              <a:t> to </a:t>
            </a:r>
            <a:r>
              <a:rPr lang="fr-CA" sz="1900" dirty="0" err="1"/>
              <a:t>Biosociality</a:t>
            </a:r>
            <a:r>
              <a:rPr lang="fr-CA" sz="1900" dirty="0"/>
              <a:t>” dans </a:t>
            </a:r>
            <a:r>
              <a:rPr lang="fr-CA" sz="1900" dirty="0" err="1"/>
              <a:t>Inda</a:t>
            </a:r>
            <a:r>
              <a:rPr lang="fr-CA" sz="1900" dirty="0"/>
              <a:t>, J. (</a:t>
            </a:r>
            <a:r>
              <a:rPr lang="fr-CA" sz="1900" dirty="0" err="1"/>
              <a:t>ed</a:t>
            </a:r>
            <a:r>
              <a:rPr lang="fr-CA" sz="1900" dirty="0"/>
              <a:t>) 1992.  </a:t>
            </a:r>
            <a:r>
              <a:rPr lang="fr-CA" sz="1900" dirty="0" err="1"/>
              <a:t>Essays</a:t>
            </a:r>
            <a:r>
              <a:rPr lang="fr-CA" sz="1900" dirty="0"/>
              <a:t> on the </a:t>
            </a:r>
            <a:r>
              <a:rPr lang="fr-CA" sz="1900" dirty="0" err="1"/>
              <a:t>Anthropology</a:t>
            </a:r>
            <a:r>
              <a:rPr lang="fr-CA" sz="1900" dirty="0"/>
              <a:t> of </a:t>
            </a:r>
            <a:r>
              <a:rPr lang="fr-CA" sz="1900" dirty="0" err="1"/>
              <a:t>Reason</a:t>
            </a:r>
            <a:r>
              <a:rPr lang="fr-CA" sz="1900" dirty="0"/>
              <a:t>. Princeton: Princeton </a:t>
            </a:r>
            <a:r>
              <a:rPr lang="fr-CA" sz="1900" dirty="0" err="1"/>
              <a:t>University</a:t>
            </a:r>
            <a:r>
              <a:rPr lang="fr-CA" sz="1900" dirty="0"/>
              <a:t> </a:t>
            </a:r>
            <a:r>
              <a:rPr lang="fr-CA" sz="1900" dirty="0" err="1"/>
              <a:t>Press</a:t>
            </a:r>
            <a:r>
              <a:rPr lang="fr-CA" sz="1900" dirty="0"/>
              <a:t>.</a:t>
            </a:r>
          </a:p>
          <a:p>
            <a:pPr marL="0" indent="0">
              <a:buNone/>
            </a:pPr>
            <a:r>
              <a:rPr lang="en-US" sz="1900" dirty="0" err="1"/>
              <a:t>Rabinow</a:t>
            </a:r>
            <a:r>
              <a:rPr lang="en-US" sz="1900" dirty="0"/>
              <a:t>, Paul. 1992. “Artificiality and Enlightenment: From Sociobiology to </a:t>
            </a:r>
            <a:r>
              <a:rPr lang="en-US" sz="1900" dirty="0" err="1"/>
              <a:t>Biosociality</a:t>
            </a:r>
            <a:r>
              <a:rPr lang="en-US" sz="1900" dirty="0"/>
              <a:t>” </a:t>
            </a:r>
            <a:r>
              <a:rPr lang="en-US" sz="1900" dirty="0" err="1"/>
              <a:t>dans</a:t>
            </a:r>
            <a:r>
              <a:rPr lang="en-US" sz="1900" dirty="0"/>
              <a:t> </a:t>
            </a:r>
            <a:r>
              <a:rPr lang="en-US" sz="1900" dirty="0" err="1"/>
              <a:t>Inda</a:t>
            </a:r>
            <a:r>
              <a:rPr lang="en-US" sz="1900" dirty="0"/>
              <a:t>, J. (</a:t>
            </a:r>
            <a:r>
              <a:rPr lang="en-US" sz="1900" dirty="0" err="1"/>
              <a:t>ed</a:t>
            </a:r>
            <a:r>
              <a:rPr lang="en-US" sz="1900" dirty="0"/>
              <a:t>) 1992.  Anthropologies of Modernity: Foucault, </a:t>
            </a:r>
            <a:r>
              <a:rPr lang="en-US" sz="1900" dirty="0" err="1"/>
              <a:t>Governmentality</a:t>
            </a:r>
            <a:r>
              <a:rPr lang="en-US" sz="1900" dirty="0"/>
              <a:t>, and Life Politics, UK: Blackwell Publishing.</a:t>
            </a:r>
          </a:p>
          <a:p>
            <a:pPr marL="0" indent="0">
              <a:buNone/>
            </a:pPr>
            <a:r>
              <a:rPr lang="fr-CA" sz="1900" dirty="0" err="1" smtClean="0"/>
              <a:t>Rheinberg</a:t>
            </a:r>
            <a:r>
              <a:rPr lang="fr-CA" sz="1900" dirty="0"/>
              <a:t>, Hans-Jorg. 2000. “</a:t>
            </a:r>
            <a:r>
              <a:rPr lang="fr-CA" sz="1900" dirty="0" err="1"/>
              <a:t>Beyond</a:t>
            </a:r>
            <a:r>
              <a:rPr lang="fr-CA" sz="1900" dirty="0"/>
              <a:t> nature and culture: modes of </a:t>
            </a:r>
            <a:r>
              <a:rPr lang="fr-CA" sz="1900" dirty="0" err="1"/>
              <a:t>reasoning</a:t>
            </a:r>
            <a:r>
              <a:rPr lang="fr-CA" sz="1900" dirty="0"/>
              <a:t> in </a:t>
            </a:r>
            <a:r>
              <a:rPr lang="fr-CA" sz="1900" dirty="0" err="1"/>
              <a:t>yhe</a:t>
            </a:r>
            <a:r>
              <a:rPr lang="fr-CA" sz="1900" dirty="0"/>
              <a:t> </a:t>
            </a:r>
            <a:r>
              <a:rPr lang="fr-CA" sz="1900" dirty="0" err="1"/>
              <a:t>age</a:t>
            </a:r>
            <a:r>
              <a:rPr lang="fr-CA" sz="1900" dirty="0"/>
              <a:t> of </a:t>
            </a:r>
            <a:r>
              <a:rPr lang="fr-CA" sz="1900" dirty="0" err="1"/>
              <a:t>molecular</a:t>
            </a:r>
            <a:r>
              <a:rPr lang="fr-CA" sz="1900" dirty="0"/>
              <a:t> </a:t>
            </a:r>
            <a:r>
              <a:rPr lang="fr-CA" sz="1900" dirty="0" err="1"/>
              <a:t>biology</a:t>
            </a:r>
            <a:r>
              <a:rPr lang="fr-CA" sz="1900" dirty="0"/>
              <a:t> and </a:t>
            </a:r>
            <a:r>
              <a:rPr lang="fr-CA" sz="1900" dirty="0" err="1"/>
              <a:t>medicine</a:t>
            </a:r>
            <a:r>
              <a:rPr lang="fr-CA" sz="1900" dirty="0"/>
              <a:t>”, dans </a:t>
            </a:r>
            <a:r>
              <a:rPr lang="fr-CA" sz="1900" dirty="0" err="1"/>
              <a:t>Brodwin</a:t>
            </a:r>
            <a:r>
              <a:rPr lang="fr-CA" sz="1900" dirty="0"/>
              <a:t>, Paul. (</a:t>
            </a:r>
            <a:r>
              <a:rPr lang="fr-CA" sz="1900" dirty="0" err="1"/>
              <a:t>ed</a:t>
            </a:r>
            <a:r>
              <a:rPr lang="fr-CA" sz="1900" dirty="0"/>
              <a:t>). 2000. </a:t>
            </a:r>
            <a:r>
              <a:rPr lang="fr-CA" sz="1900" dirty="0" err="1"/>
              <a:t>Biotechnology</a:t>
            </a:r>
            <a:r>
              <a:rPr lang="fr-CA" sz="1900" dirty="0"/>
              <a:t> and culture: bodies, </a:t>
            </a:r>
            <a:r>
              <a:rPr lang="fr-CA" sz="1900" dirty="0" err="1"/>
              <a:t>anxieties</a:t>
            </a:r>
            <a:r>
              <a:rPr lang="fr-CA" sz="1900" dirty="0"/>
              <a:t>, </a:t>
            </a:r>
            <a:r>
              <a:rPr lang="fr-CA" sz="1900" dirty="0" err="1"/>
              <a:t>ethics</a:t>
            </a:r>
            <a:r>
              <a:rPr lang="fr-CA" sz="1900" dirty="0"/>
              <a:t>. Bloomington : Indiana </a:t>
            </a:r>
            <a:r>
              <a:rPr lang="fr-CA" sz="1900" dirty="0" err="1"/>
              <a:t>University</a:t>
            </a:r>
            <a:r>
              <a:rPr lang="fr-CA" sz="1900" dirty="0"/>
              <a:t> </a:t>
            </a:r>
            <a:r>
              <a:rPr lang="fr-CA" sz="1900" dirty="0" err="1"/>
              <a:t>Press</a:t>
            </a:r>
            <a:r>
              <a:rPr lang="fr-CA" sz="1900" dirty="0"/>
              <a:t>.</a:t>
            </a:r>
          </a:p>
          <a:p>
            <a:pPr marL="0" indent="0">
              <a:buNone/>
            </a:pPr>
            <a:r>
              <a:rPr lang="fr-CA" sz="1900" dirty="0" smtClean="0"/>
              <a:t>Robertson </a:t>
            </a:r>
            <a:r>
              <a:rPr lang="fr-CA" sz="1900" dirty="0"/>
              <a:t>Smith , W. 1889. </a:t>
            </a:r>
            <a:r>
              <a:rPr lang="en-US" sz="1900" i="1" dirty="0"/>
              <a:t>Lectures on the religion of the Semites</a:t>
            </a:r>
            <a:endParaRPr lang="fr-CA" sz="1900" i="1" dirty="0"/>
          </a:p>
          <a:p>
            <a:pPr marL="0" indent="0">
              <a:buNone/>
            </a:pPr>
            <a:r>
              <a:rPr lang="fr-CA" sz="1900" dirty="0" smtClean="0"/>
              <a:t>Roux</a:t>
            </a:r>
            <a:r>
              <a:rPr lang="fr-CA" sz="1900" dirty="0"/>
              <a:t>, Jean-Paul. 1988. Le sang. Mythes, symboles et réalités. France : Fayard.</a:t>
            </a:r>
          </a:p>
          <a:p>
            <a:pPr marL="0" indent="0">
              <a:buNone/>
            </a:pPr>
            <a:r>
              <a:rPr lang="fr-CA" sz="1900" dirty="0" err="1" smtClean="0"/>
              <a:t>Rabinow</a:t>
            </a:r>
            <a:r>
              <a:rPr lang="fr-CA" sz="1900" dirty="0"/>
              <a:t>, Paul. 2000. Le Déchiffrage du génome. L'aventure française, Paris : </a:t>
            </a:r>
            <a:r>
              <a:rPr lang="fr-CA" sz="1900" dirty="0" err="1"/>
              <a:t>Editions</a:t>
            </a:r>
            <a:r>
              <a:rPr lang="fr-CA" sz="1900" dirty="0"/>
              <a:t> Odile Jacob</a:t>
            </a:r>
          </a:p>
          <a:p>
            <a:pPr marL="0" indent="0">
              <a:buNone/>
            </a:pPr>
            <a:r>
              <a:rPr lang="fr-CA" sz="1900" dirty="0" err="1"/>
              <a:t>Rheinberg</a:t>
            </a:r>
            <a:r>
              <a:rPr lang="fr-CA" sz="1900" dirty="0"/>
              <a:t>, Hans-Jorg. 2000. “</a:t>
            </a:r>
            <a:r>
              <a:rPr lang="fr-CA" sz="1900" dirty="0" err="1"/>
              <a:t>Beyond</a:t>
            </a:r>
            <a:r>
              <a:rPr lang="fr-CA" sz="1900" dirty="0"/>
              <a:t> nature and culture: modes of </a:t>
            </a:r>
            <a:r>
              <a:rPr lang="fr-CA" sz="1900" dirty="0" err="1"/>
              <a:t>reasoning</a:t>
            </a:r>
            <a:r>
              <a:rPr lang="fr-CA" sz="1900" dirty="0"/>
              <a:t> in </a:t>
            </a:r>
            <a:r>
              <a:rPr lang="fr-CA" sz="1900" dirty="0" err="1"/>
              <a:t>yhe</a:t>
            </a:r>
            <a:r>
              <a:rPr lang="fr-CA" sz="1900" dirty="0"/>
              <a:t> </a:t>
            </a:r>
            <a:r>
              <a:rPr lang="fr-CA" sz="1900" dirty="0" err="1"/>
              <a:t>age</a:t>
            </a:r>
            <a:r>
              <a:rPr lang="fr-CA" sz="1900" dirty="0"/>
              <a:t> of </a:t>
            </a:r>
            <a:r>
              <a:rPr lang="fr-CA" sz="1900" dirty="0" err="1"/>
              <a:t>molecular</a:t>
            </a:r>
            <a:r>
              <a:rPr lang="fr-CA" sz="1900" dirty="0"/>
              <a:t> </a:t>
            </a:r>
            <a:r>
              <a:rPr lang="fr-CA" sz="1900" dirty="0" err="1"/>
              <a:t>biology</a:t>
            </a:r>
            <a:r>
              <a:rPr lang="fr-CA" sz="1900" dirty="0"/>
              <a:t> and </a:t>
            </a:r>
            <a:r>
              <a:rPr lang="fr-CA" sz="1900" dirty="0" err="1"/>
              <a:t>medicine</a:t>
            </a:r>
            <a:r>
              <a:rPr lang="fr-CA" sz="1900" dirty="0"/>
              <a:t>”, dans Fortin, Sylvie et Menard, Serge. (2012). « Progrès de la médecine, progrès technologiques et pratiques cliniques : les soignants se racontent ».</a:t>
            </a:r>
          </a:p>
          <a:p>
            <a:pPr marL="0" indent="0">
              <a:buNone/>
            </a:pPr>
            <a:r>
              <a:rPr lang="fr-CA" sz="1900" dirty="0"/>
              <a:t>Rose N. et Novas, C. 2005. “</a:t>
            </a:r>
            <a:r>
              <a:rPr lang="fr-CA" sz="1900" dirty="0" err="1"/>
              <a:t>Biological</a:t>
            </a:r>
            <a:r>
              <a:rPr lang="fr-CA" sz="1900" dirty="0"/>
              <a:t> </a:t>
            </a:r>
            <a:r>
              <a:rPr lang="fr-CA" sz="1900" dirty="0" err="1"/>
              <a:t>Citizenship</a:t>
            </a:r>
            <a:r>
              <a:rPr lang="fr-CA" sz="1900" dirty="0"/>
              <a:t>”, in </a:t>
            </a:r>
            <a:r>
              <a:rPr lang="fr-CA" sz="1900" dirty="0" err="1"/>
              <a:t>Aihwa</a:t>
            </a:r>
            <a:r>
              <a:rPr lang="fr-CA" sz="1900" dirty="0"/>
              <a:t> </a:t>
            </a:r>
            <a:r>
              <a:rPr lang="fr-CA" sz="1900" dirty="0" err="1"/>
              <a:t>Ong</a:t>
            </a:r>
            <a:r>
              <a:rPr lang="fr-CA" sz="1900" dirty="0"/>
              <a:t> and Stephen Collier, </a:t>
            </a:r>
            <a:r>
              <a:rPr lang="fr-CA" sz="1900" dirty="0" err="1"/>
              <a:t>eds</a:t>
            </a:r>
            <a:r>
              <a:rPr lang="fr-CA" sz="1900" dirty="0"/>
              <a:t>., Global Assemblages: </a:t>
            </a:r>
            <a:r>
              <a:rPr lang="fr-CA" sz="1900" dirty="0" err="1"/>
              <a:t>Technology</a:t>
            </a:r>
            <a:r>
              <a:rPr lang="fr-CA" sz="1900" dirty="0"/>
              <a:t>, </a:t>
            </a:r>
            <a:r>
              <a:rPr lang="fr-CA" sz="1900" dirty="0" err="1"/>
              <a:t>Politics</a:t>
            </a:r>
            <a:r>
              <a:rPr lang="fr-CA" sz="1900" dirty="0"/>
              <a:t> and </a:t>
            </a:r>
            <a:r>
              <a:rPr lang="fr-CA" sz="1900" dirty="0" err="1"/>
              <a:t>Ethics</a:t>
            </a:r>
            <a:r>
              <a:rPr lang="fr-CA" sz="1900" dirty="0"/>
              <a:t> as </a:t>
            </a:r>
            <a:r>
              <a:rPr lang="fr-CA" sz="1900" dirty="0" err="1"/>
              <a:t>Anthropological</a:t>
            </a:r>
            <a:r>
              <a:rPr lang="fr-CA" sz="1900" dirty="0"/>
              <a:t> </a:t>
            </a:r>
            <a:r>
              <a:rPr lang="fr-CA" sz="1900" dirty="0" err="1"/>
              <a:t>Problems</a:t>
            </a:r>
            <a:r>
              <a:rPr lang="fr-CA" sz="1900" dirty="0"/>
              <a:t>, pp. 439–463. Oxford: </a:t>
            </a:r>
            <a:r>
              <a:rPr lang="fr-CA" sz="1900" dirty="0" err="1"/>
              <a:t>Blackwell</a:t>
            </a:r>
            <a:r>
              <a:rPr lang="fr-CA" sz="1900" dirty="0"/>
              <a:t>.</a:t>
            </a:r>
          </a:p>
          <a:p>
            <a:pPr marL="0" indent="0">
              <a:buNone/>
            </a:pPr>
            <a:r>
              <a:rPr lang="fr-CA" sz="1900" dirty="0" smtClean="0"/>
              <a:t>Schwarz</a:t>
            </a:r>
            <a:r>
              <a:rPr lang="fr-CA" sz="1900" dirty="0"/>
              <a:t>, M. T. 2009. "Emplacement and Contamination: </a:t>
            </a:r>
            <a:r>
              <a:rPr lang="fr-CA" sz="1900" dirty="0" err="1"/>
              <a:t>Mediation</a:t>
            </a:r>
            <a:r>
              <a:rPr lang="fr-CA" sz="1900" dirty="0"/>
              <a:t> of Navajo </a:t>
            </a:r>
            <a:r>
              <a:rPr lang="fr-CA" sz="1900" dirty="0" err="1"/>
              <a:t>Identity</a:t>
            </a:r>
            <a:r>
              <a:rPr lang="fr-CA" sz="1900" dirty="0"/>
              <a:t> </a:t>
            </a:r>
            <a:r>
              <a:rPr lang="fr-CA" sz="1900" dirty="0" err="1"/>
              <a:t>through</a:t>
            </a:r>
            <a:r>
              <a:rPr lang="fr-CA" sz="1900" dirty="0"/>
              <a:t> </a:t>
            </a:r>
            <a:r>
              <a:rPr lang="fr-CA" sz="1900" dirty="0" err="1"/>
              <a:t>Excorporated</a:t>
            </a:r>
            <a:r>
              <a:rPr lang="fr-CA" sz="1900" dirty="0"/>
              <a:t> Blood", Body </a:t>
            </a:r>
            <a:r>
              <a:rPr lang="fr-CA" sz="1900" dirty="0" smtClean="0"/>
              <a:t>&amp; </a:t>
            </a:r>
            <a:r>
              <a:rPr lang="fr-CA" sz="1900" dirty="0"/>
              <a:t>Society, 15(2): 145-168.</a:t>
            </a:r>
          </a:p>
          <a:p>
            <a:pPr marL="0" indent="0">
              <a:buNone/>
            </a:pPr>
            <a:r>
              <a:rPr lang="fr-CA" sz="1900" dirty="0" smtClean="0"/>
              <a:t>Sharp</a:t>
            </a:r>
            <a:r>
              <a:rPr lang="fr-CA" sz="1900" dirty="0"/>
              <a:t>, L. 2006. </a:t>
            </a:r>
            <a:r>
              <a:rPr lang="fr-CA" sz="1900" dirty="0" err="1"/>
              <a:t>Strange</a:t>
            </a:r>
            <a:r>
              <a:rPr lang="fr-CA" sz="1900" dirty="0"/>
              <a:t> </a:t>
            </a:r>
            <a:r>
              <a:rPr lang="fr-CA" sz="1900" dirty="0" err="1"/>
              <a:t>harvest</a:t>
            </a:r>
            <a:r>
              <a:rPr lang="fr-CA" sz="1900" dirty="0"/>
              <a:t>: </a:t>
            </a:r>
            <a:r>
              <a:rPr lang="fr-CA" sz="1900" dirty="0" err="1"/>
              <a:t>organ</a:t>
            </a:r>
            <a:r>
              <a:rPr lang="fr-CA" sz="1900" dirty="0"/>
              <a:t> transplants, </a:t>
            </a:r>
            <a:r>
              <a:rPr lang="fr-CA" sz="1900" dirty="0" err="1"/>
              <a:t>denatured</a:t>
            </a:r>
            <a:r>
              <a:rPr lang="fr-CA" sz="1900" dirty="0"/>
              <a:t> bodies and the </a:t>
            </a:r>
            <a:r>
              <a:rPr lang="fr-CA" sz="1900" dirty="0" err="1"/>
              <a:t>transformed</a:t>
            </a:r>
            <a:r>
              <a:rPr lang="fr-CA" sz="1900" dirty="0"/>
              <a:t> self, Berkeley: </a:t>
            </a:r>
            <a:r>
              <a:rPr lang="fr-CA" sz="1900" dirty="0" err="1"/>
              <a:t>University</a:t>
            </a:r>
            <a:r>
              <a:rPr lang="fr-CA" sz="1900" dirty="0"/>
              <a:t> of </a:t>
            </a:r>
            <a:r>
              <a:rPr lang="fr-CA" sz="1900" dirty="0" err="1"/>
              <a:t>California</a:t>
            </a:r>
            <a:r>
              <a:rPr lang="fr-CA" sz="1900" dirty="0"/>
              <a:t> </a:t>
            </a:r>
            <a:r>
              <a:rPr lang="fr-CA" sz="1900" dirty="0" err="1"/>
              <a:t>Press</a:t>
            </a:r>
            <a:r>
              <a:rPr lang="fr-CA" sz="1900" dirty="0"/>
              <a:t>.</a:t>
            </a:r>
          </a:p>
          <a:p>
            <a:pPr marL="0" indent="0">
              <a:buNone/>
            </a:pPr>
            <a:r>
              <a:rPr lang="fr-CA" sz="1900" dirty="0" err="1" smtClean="0"/>
              <a:t>Starr</a:t>
            </a:r>
            <a:r>
              <a:rPr lang="fr-CA" sz="1900" dirty="0"/>
              <a:t>, Douglas. 1998. Blood. An </a:t>
            </a:r>
            <a:r>
              <a:rPr lang="fr-CA" sz="1900" dirty="0" err="1"/>
              <a:t>epic</a:t>
            </a:r>
            <a:r>
              <a:rPr lang="fr-CA" sz="1900" dirty="0"/>
              <a:t> </a:t>
            </a:r>
            <a:r>
              <a:rPr lang="fr-CA" sz="1900" dirty="0" err="1"/>
              <a:t>history</a:t>
            </a:r>
            <a:r>
              <a:rPr lang="fr-CA" sz="1900" dirty="0"/>
              <a:t> of </a:t>
            </a:r>
            <a:r>
              <a:rPr lang="fr-CA" sz="1900" dirty="0" err="1"/>
              <a:t>medicine</a:t>
            </a:r>
            <a:r>
              <a:rPr lang="fr-CA" sz="1900" dirty="0"/>
              <a:t> and commerce. New York: </a:t>
            </a:r>
            <a:r>
              <a:rPr lang="fr-CA" sz="1900" dirty="0" err="1"/>
              <a:t>Perennial</a:t>
            </a:r>
            <a:r>
              <a:rPr lang="fr-CA" sz="1900" dirty="0"/>
              <a:t>.</a:t>
            </a:r>
          </a:p>
          <a:p>
            <a:pPr marL="0" indent="0">
              <a:buNone/>
            </a:pPr>
            <a:r>
              <a:rPr lang="fr-CA" sz="1900" dirty="0" err="1"/>
              <a:t>Titmuss</a:t>
            </a:r>
            <a:r>
              <a:rPr lang="fr-CA" sz="1900" dirty="0"/>
              <a:t>, Richard. 1997 (1971). The Gift Relationship: </a:t>
            </a:r>
            <a:r>
              <a:rPr lang="fr-CA" sz="1900" dirty="0" err="1"/>
              <a:t>From</a:t>
            </a:r>
            <a:r>
              <a:rPr lang="fr-CA" sz="1900" dirty="0"/>
              <a:t> </a:t>
            </a:r>
            <a:r>
              <a:rPr lang="fr-CA" sz="1900" dirty="0" err="1"/>
              <a:t>Human</a:t>
            </a:r>
            <a:r>
              <a:rPr lang="fr-CA" sz="1900" dirty="0"/>
              <a:t> Blood to Social Policy, Usa: The New </a:t>
            </a:r>
            <a:r>
              <a:rPr lang="fr-CA" sz="1900" dirty="0" err="1"/>
              <a:t>Press</a:t>
            </a:r>
            <a:r>
              <a:rPr lang="fr-CA" sz="1900" dirty="0"/>
              <a:t>. </a:t>
            </a:r>
          </a:p>
          <a:p>
            <a:pPr marL="0" indent="0">
              <a:buNone/>
            </a:pPr>
            <a:r>
              <a:rPr lang="fr-CA" sz="1900" dirty="0" smtClean="0"/>
              <a:t>Van </a:t>
            </a:r>
            <a:r>
              <a:rPr lang="fr-CA" sz="1900" dirty="0"/>
              <a:t>der </a:t>
            </a:r>
            <a:r>
              <a:rPr lang="fr-CA" sz="1900" dirty="0" err="1"/>
              <a:t>Geest</a:t>
            </a:r>
            <a:r>
              <a:rPr lang="fr-CA" sz="1900" dirty="0"/>
              <a:t>, S. et </a:t>
            </a:r>
            <a:r>
              <a:rPr lang="fr-CA" sz="1900" dirty="0" err="1"/>
              <a:t>Finkler</a:t>
            </a:r>
            <a:r>
              <a:rPr lang="fr-CA" sz="1900" dirty="0"/>
              <a:t>, K. 2004. « </a:t>
            </a:r>
            <a:r>
              <a:rPr lang="fr-CA" sz="1900" dirty="0" err="1"/>
              <a:t>Hospital</a:t>
            </a:r>
            <a:r>
              <a:rPr lang="fr-CA" sz="1900" dirty="0"/>
              <a:t> </a:t>
            </a:r>
            <a:r>
              <a:rPr lang="fr-CA" sz="1900" dirty="0" err="1"/>
              <a:t>ethnography</a:t>
            </a:r>
            <a:r>
              <a:rPr lang="fr-CA" sz="1900" dirty="0"/>
              <a:t>: introduction », </a:t>
            </a:r>
            <a:r>
              <a:rPr lang="fr-CA" sz="1900" i="1" dirty="0"/>
              <a:t>Social science and </a:t>
            </a:r>
            <a:r>
              <a:rPr lang="fr-CA" sz="1900" i="1" dirty="0" err="1"/>
              <a:t>medicine</a:t>
            </a:r>
            <a:r>
              <a:rPr lang="fr-CA" sz="1900" i="1" dirty="0"/>
              <a:t>, </a:t>
            </a:r>
            <a:r>
              <a:rPr lang="fr-CA" sz="1900" dirty="0"/>
              <a:t>59: 1995-2001.</a:t>
            </a:r>
          </a:p>
          <a:p>
            <a:pPr marL="0" indent="0">
              <a:buNone/>
            </a:pPr>
            <a:r>
              <a:rPr lang="fr-CA" sz="1900" dirty="0" err="1" smtClean="0"/>
              <a:t>Waldby</a:t>
            </a:r>
            <a:r>
              <a:rPr lang="fr-CA" sz="1900" dirty="0" smtClean="0"/>
              <a:t> </a:t>
            </a:r>
            <a:r>
              <a:rPr lang="fr-CA" sz="1900" dirty="0"/>
              <a:t>C., </a:t>
            </a:r>
            <a:r>
              <a:rPr lang="fr-CA" sz="1900" dirty="0" err="1"/>
              <a:t>Rosengarten</a:t>
            </a:r>
            <a:r>
              <a:rPr lang="fr-CA" sz="1900" dirty="0"/>
              <a:t> M., </a:t>
            </a:r>
            <a:r>
              <a:rPr lang="fr-CA" sz="1900" dirty="0" err="1"/>
              <a:t>Treolar</a:t>
            </a:r>
            <a:r>
              <a:rPr lang="fr-CA" sz="1900" dirty="0"/>
              <a:t> C., Fraser S. 2004. “Blood and </a:t>
            </a:r>
            <a:r>
              <a:rPr lang="fr-CA" sz="1900" dirty="0" err="1"/>
              <a:t>bioidentity</a:t>
            </a:r>
            <a:r>
              <a:rPr lang="fr-CA" sz="1900" dirty="0"/>
              <a:t>: </a:t>
            </a:r>
            <a:r>
              <a:rPr lang="fr-CA" sz="1900" dirty="0" err="1"/>
              <a:t>ideas</a:t>
            </a:r>
            <a:r>
              <a:rPr lang="fr-CA" sz="1900" dirty="0"/>
              <a:t> about self, </a:t>
            </a:r>
            <a:r>
              <a:rPr lang="fr-CA" sz="1900" dirty="0" err="1"/>
              <a:t>boundaries</a:t>
            </a:r>
            <a:r>
              <a:rPr lang="fr-CA" sz="1900" dirty="0"/>
              <a:t> and </a:t>
            </a:r>
            <a:r>
              <a:rPr lang="fr-CA" sz="1900" dirty="0" err="1"/>
              <a:t>risk</a:t>
            </a:r>
            <a:r>
              <a:rPr lang="fr-CA" sz="1900" dirty="0"/>
              <a:t> </a:t>
            </a:r>
            <a:r>
              <a:rPr lang="fr-CA" sz="1900" dirty="0" err="1"/>
              <a:t>among</a:t>
            </a:r>
            <a:r>
              <a:rPr lang="fr-CA" sz="1900" dirty="0"/>
              <a:t> </a:t>
            </a:r>
            <a:r>
              <a:rPr lang="fr-CA" sz="1900" dirty="0" err="1"/>
              <a:t>blood</a:t>
            </a:r>
            <a:r>
              <a:rPr lang="fr-CA" sz="1900" dirty="0"/>
              <a:t> </a:t>
            </a:r>
            <a:r>
              <a:rPr lang="fr-CA" sz="1900" dirty="0" err="1"/>
              <a:t>donors</a:t>
            </a:r>
            <a:r>
              <a:rPr lang="fr-CA" sz="1900" dirty="0"/>
              <a:t> and people living </a:t>
            </a:r>
            <a:r>
              <a:rPr lang="fr-CA" sz="1900" dirty="0" err="1"/>
              <a:t>with</a:t>
            </a:r>
            <a:r>
              <a:rPr lang="fr-CA" sz="1900" dirty="0"/>
              <a:t> </a:t>
            </a:r>
            <a:r>
              <a:rPr lang="fr-CA" sz="1900" dirty="0" err="1"/>
              <a:t>Hepatitis</a:t>
            </a:r>
            <a:r>
              <a:rPr lang="fr-CA" sz="1900" dirty="0"/>
              <a:t> C”, Social science and </a:t>
            </a:r>
            <a:r>
              <a:rPr lang="fr-CA" sz="1900" dirty="0" err="1"/>
              <a:t>medicine</a:t>
            </a:r>
            <a:r>
              <a:rPr lang="fr-CA" sz="1900" dirty="0"/>
              <a:t>, 59: 1461-1471.</a:t>
            </a:r>
          </a:p>
          <a:p>
            <a:pPr marL="0" indent="0">
              <a:buNone/>
            </a:pPr>
            <a:r>
              <a:rPr lang="fr-CA" sz="1900" dirty="0" err="1"/>
              <a:t>Waldby</a:t>
            </a:r>
            <a:r>
              <a:rPr lang="fr-CA" sz="1900" dirty="0"/>
              <a:t>, Catherine. 2002 «Biomédecine transfert de tissu, et </a:t>
            </a:r>
            <a:r>
              <a:rPr lang="fr-CA" sz="1900" dirty="0" err="1"/>
              <a:t>intercorporéité</a:t>
            </a:r>
            <a:r>
              <a:rPr lang="fr-CA" sz="1900" dirty="0"/>
              <a:t>», Théorie féministe, 3 (3), p :239-254. </a:t>
            </a:r>
          </a:p>
          <a:p>
            <a:pPr marL="0" indent="0">
              <a:buNone/>
            </a:pPr>
            <a:r>
              <a:rPr lang="fr-CA" sz="1900" dirty="0" err="1"/>
              <a:t>Waldby</a:t>
            </a:r>
            <a:r>
              <a:rPr lang="fr-CA" sz="1900" dirty="0"/>
              <a:t>, C. et Mitchell, R. 2006. Tissue </a:t>
            </a:r>
            <a:r>
              <a:rPr lang="fr-CA" sz="1900" dirty="0" err="1"/>
              <a:t>Economies</a:t>
            </a:r>
            <a:r>
              <a:rPr lang="fr-CA" sz="1900" dirty="0"/>
              <a:t>: Blood, </a:t>
            </a:r>
            <a:r>
              <a:rPr lang="fr-CA" sz="1900" dirty="0" err="1"/>
              <a:t>Organs</a:t>
            </a:r>
            <a:r>
              <a:rPr lang="fr-CA" sz="1900" dirty="0"/>
              <a:t>, and </a:t>
            </a:r>
            <a:r>
              <a:rPr lang="fr-CA" sz="1900" dirty="0" err="1"/>
              <a:t>Cell</a:t>
            </a:r>
            <a:r>
              <a:rPr lang="fr-CA" sz="1900" dirty="0"/>
              <a:t> </a:t>
            </a:r>
            <a:r>
              <a:rPr lang="fr-CA" sz="1900" dirty="0" err="1"/>
              <a:t>Lines</a:t>
            </a:r>
            <a:r>
              <a:rPr lang="fr-CA" sz="1900" dirty="0"/>
              <a:t> in </a:t>
            </a:r>
            <a:r>
              <a:rPr lang="fr-CA" sz="1900" dirty="0" err="1"/>
              <a:t>Late</a:t>
            </a:r>
            <a:r>
              <a:rPr lang="fr-CA" sz="1900" dirty="0"/>
              <a:t> </a:t>
            </a:r>
            <a:r>
              <a:rPr lang="fr-CA" sz="1900" dirty="0" err="1"/>
              <a:t>Capitalism</a:t>
            </a:r>
            <a:r>
              <a:rPr lang="fr-CA" sz="1900" dirty="0"/>
              <a:t>. Durham and London, Duke </a:t>
            </a:r>
            <a:r>
              <a:rPr lang="fr-CA" sz="1900" dirty="0" err="1"/>
              <a:t>University</a:t>
            </a:r>
            <a:r>
              <a:rPr lang="fr-CA" sz="1900" dirty="0"/>
              <a:t> </a:t>
            </a:r>
            <a:r>
              <a:rPr lang="fr-CA" sz="1900" dirty="0" err="1"/>
              <a:t>Press</a:t>
            </a:r>
            <a:r>
              <a:rPr lang="fr-CA" sz="1900" dirty="0"/>
              <a:t>.</a:t>
            </a:r>
          </a:p>
          <a:p>
            <a:pPr marL="0" indent="0">
              <a:buNone/>
            </a:pPr>
            <a:endParaRPr lang="fr-CA" dirty="0"/>
          </a:p>
        </p:txBody>
      </p:sp>
      <p:sp>
        <p:nvSpPr>
          <p:cNvPr id="4" name="Espace réservé du pied de page 3"/>
          <p:cNvSpPr>
            <a:spLocks noGrp="1"/>
          </p:cNvSpPr>
          <p:nvPr>
            <p:ph type="ftr" sz="quarter" idx="11"/>
          </p:nvPr>
        </p:nvSpPr>
        <p:spPr>
          <a:xfrm>
            <a:off x="914400" y="5949280"/>
            <a:ext cx="7474023" cy="288032"/>
          </a:xfrm>
        </p:spPr>
        <p:txBody>
          <a:bodyPr/>
          <a:lstStyle/>
          <a:p>
            <a:pPr algn="ctr"/>
            <a:r>
              <a:rPr lang="fr-CA" sz="800" dirty="0" err="1" smtClean="0">
                <a:solidFill>
                  <a:schemeClr val="tx1"/>
                </a:solidFill>
                <a:latin typeface="Papyrus" pitchFamily="66" charset="0"/>
              </a:rPr>
              <a:t>Liliana</a:t>
            </a:r>
            <a:r>
              <a:rPr lang="fr-CA" sz="800" dirty="0" smtClean="0">
                <a:solidFill>
                  <a:schemeClr val="tx1"/>
                </a:solidFill>
                <a:latin typeface="Papyrus" pitchFamily="66" charset="0"/>
              </a:rPr>
              <a:t> Gomez, </a:t>
            </a:r>
            <a:r>
              <a:rPr lang="fr-CA" sz="800" dirty="0" err="1" smtClean="0">
                <a:solidFill>
                  <a:schemeClr val="tx1"/>
                </a:solidFill>
                <a:latin typeface="Papyrus" pitchFamily="66" charset="0"/>
              </a:rPr>
              <a:t>Acfas</a:t>
            </a:r>
            <a:r>
              <a:rPr lang="fr-CA" sz="800" dirty="0" smtClean="0">
                <a:solidFill>
                  <a:schemeClr val="tx1"/>
                </a:solidFill>
                <a:latin typeface="Papyrus" pitchFamily="66" charset="0"/>
              </a:rPr>
              <a:t> 2013</a:t>
            </a:r>
            <a:endParaRPr lang="fr-CA" sz="800" dirty="0">
              <a:solidFill>
                <a:schemeClr val="tx1"/>
              </a:solidFill>
              <a:latin typeface="Papyrus" pitchFamily="66" charset="0"/>
            </a:endParaRPr>
          </a:p>
        </p:txBody>
      </p:sp>
    </p:spTree>
    <p:extLst>
      <p:ext uri="{BB962C8B-B14F-4D97-AF65-F5344CB8AC3E}">
        <p14:creationId xmlns="" xmlns:p14="http://schemas.microsoft.com/office/powerpoint/2010/main" val="1013818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115616" y="692696"/>
            <a:ext cx="6965245" cy="1080121"/>
          </a:xfrm>
        </p:spPr>
        <p:txBody>
          <a:bodyPr>
            <a:normAutofit fontScale="90000"/>
          </a:bodyPr>
          <a:lstStyle/>
          <a:p>
            <a:r>
              <a:rPr lang="fr-CA" sz="3200" b="1" dirty="0" smtClean="0"/>
              <a:t/>
            </a:r>
            <a:br>
              <a:rPr lang="fr-CA" sz="3200" b="1" dirty="0" smtClean="0"/>
            </a:br>
            <a:r>
              <a:rPr lang="fr-CA" sz="3600" b="1" dirty="0" smtClean="0">
                <a:effectLst>
                  <a:outerShdw blurRad="38100" dist="38100" dir="2700000" algn="tl">
                    <a:srgbClr val="000000">
                      <a:alpha val="43137"/>
                    </a:srgbClr>
                  </a:outerShdw>
                </a:effectLst>
              </a:rPr>
              <a:t>INTRODUCTION</a:t>
            </a:r>
            <a:r>
              <a:rPr lang="fr-CA" sz="3600" dirty="0"/>
              <a:t/>
            </a:r>
            <a:br>
              <a:rPr lang="fr-CA" sz="3600" dirty="0"/>
            </a:br>
            <a:r>
              <a:rPr lang="fr-CA" sz="3100" dirty="0" smtClean="0"/>
              <a:t>Les </a:t>
            </a:r>
            <a:r>
              <a:rPr lang="fr-CA" sz="3100" dirty="0"/>
              <a:t>enjeux des technologies médicales</a:t>
            </a:r>
          </a:p>
        </p:txBody>
      </p:sp>
      <p:sp>
        <p:nvSpPr>
          <p:cNvPr id="3" name="Espace réservé du contenu 2"/>
          <p:cNvSpPr>
            <a:spLocks noGrp="1"/>
          </p:cNvSpPr>
          <p:nvPr>
            <p:ph idx="1"/>
            <p:custDataLst>
              <p:tags r:id="rId2"/>
            </p:custDataLst>
          </p:nvPr>
        </p:nvSpPr>
        <p:spPr>
          <a:xfrm>
            <a:off x="1463040" y="2119256"/>
            <a:ext cx="6421327" cy="3902032"/>
          </a:xfrm>
        </p:spPr>
        <p:txBody>
          <a:bodyPr/>
          <a:lstStyle/>
          <a:p>
            <a:pPr>
              <a:buFont typeface="Wingdings" pitchFamily="2" charset="2"/>
              <a:buChar char="Ø"/>
            </a:pPr>
            <a:endParaRPr lang="fr-CA" dirty="0" smtClean="0"/>
          </a:p>
          <a:p>
            <a:endParaRPr lang="fr-CA" dirty="0"/>
          </a:p>
        </p:txBody>
      </p:sp>
      <p:pic>
        <p:nvPicPr>
          <p:cNvPr id="4098" name="Picture 2"/>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3707904" y="4293096"/>
            <a:ext cx="1404156" cy="125967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custDataLst>
              <p:tags r:id="rId4"/>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6084168" y="2386759"/>
            <a:ext cx="1452025" cy="280831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474023"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
        <p:nvSpPr>
          <p:cNvPr id="5" name="Rectangle 4"/>
          <p:cNvSpPr/>
          <p:nvPr/>
        </p:nvSpPr>
        <p:spPr>
          <a:xfrm>
            <a:off x="1475656" y="2413339"/>
            <a:ext cx="3960440" cy="2031325"/>
          </a:xfrm>
          <a:prstGeom prst="rect">
            <a:avLst/>
          </a:prstGeom>
        </p:spPr>
        <p:txBody>
          <a:bodyPr wrap="square">
            <a:spAutoFit/>
          </a:bodyPr>
          <a:lstStyle/>
          <a:p>
            <a:r>
              <a:rPr lang="fr-CA" dirty="0"/>
              <a:t>Dans ce sens, on assiste à une </a:t>
            </a:r>
            <a:r>
              <a:rPr lang="fr-CA" dirty="0">
                <a:solidFill>
                  <a:schemeClr val="accent4">
                    <a:lumMod val="75000"/>
                  </a:schemeClr>
                </a:solidFill>
                <a:effectLst>
                  <a:outerShdw blurRad="38100" dist="38100" dir="2700000" algn="tl">
                    <a:srgbClr val="000000">
                      <a:alpha val="43137"/>
                    </a:srgbClr>
                  </a:outerShdw>
                </a:effectLst>
              </a:rPr>
              <a:t>naturalisation de la technologie </a:t>
            </a:r>
            <a:r>
              <a:rPr lang="fr-CA" dirty="0"/>
              <a:t>où celle-ci devient une obligation morale pour les personnes et non seulement une option parmi d’autres </a:t>
            </a:r>
            <a:r>
              <a:rPr lang="fr-CA" sz="1400" dirty="0"/>
              <a:t>(Fortin et Menard 2012, Nelson 2000, </a:t>
            </a:r>
            <a:r>
              <a:rPr lang="fr-CA" sz="1400" dirty="0" err="1"/>
              <a:t>Brodwin</a:t>
            </a:r>
            <a:r>
              <a:rPr lang="fr-CA" sz="1400" dirty="0"/>
              <a:t> 2000). </a:t>
            </a:r>
          </a:p>
        </p:txBody>
      </p:sp>
    </p:spTree>
    <p:extLst>
      <p:ext uri="{BB962C8B-B14F-4D97-AF65-F5344CB8AC3E}">
        <p14:creationId xmlns="" xmlns:p14="http://schemas.microsoft.com/office/powerpoint/2010/main" val="247643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457200" y="274638"/>
            <a:ext cx="8229600" cy="1282154"/>
          </a:xfrm>
        </p:spPr>
        <p:txBody>
          <a:bodyPr>
            <a:normAutofit fontScale="90000"/>
          </a:bodyPr>
          <a:lstStyle/>
          <a:p>
            <a:r>
              <a:rPr lang="fr-CA" sz="3200" b="1" dirty="0"/>
              <a:t/>
            </a:r>
            <a:br>
              <a:rPr lang="fr-CA" sz="3200" b="1" dirty="0"/>
            </a:br>
            <a:r>
              <a:rPr lang="fr-CA" sz="3600" b="1" dirty="0" smtClean="0">
                <a:effectLst>
                  <a:outerShdw blurRad="38100" dist="38100" dir="2700000" algn="tl">
                    <a:srgbClr val="000000">
                      <a:alpha val="43137"/>
                    </a:srgbClr>
                  </a:outerShdw>
                </a:effectLst>
              </a:rPr>
              <a:t>INTRODUCTION</a:t>
            </a:r>
            <a:r>
              <a:rPr lang="fr-CA" sz="3600" dirty="0"/>
              <a:t/>
            </a:r>
            <a:br>
              <a:rPr lang="fr-CA" sz="3600" dirty="0"/>
            </a:br>
            <a:r>
              <a:rPr lang="fr-CA" sz="3100" dirty="0" smtClean="0"/>
              <a:t>Les </a:t>
            </a:r>
            <a:r>
              <a:rPr lang="fr-CA" sz="3100" dirty="0"/>
              <a:t>enjeux des technologies médicales</a:t>
            </a:r>
          </a:p>
        </p:txBody>
      </p:sp>
      <p:sp>
        <p:nvSpPr>
          <p:cNvPr id="3" name="Espace réservé du contenu 2"/>
          <p:cNvSpPr>
            <a:spLocks noGrp="1"/>
          </p:cNvSpPr>
          <p:nvPr>
            <p:ph idx="1"/>
            <p:custDataLst>
              <p:tags r:id="rId2"/>
            </p:custDataLst>
          </p:nvPr>
        </p:nvSpPr>
        <p:spPr>
          <a:xfrm>
            <a:off x="1463040" y="1700808"/>
            <a:ext cx="6196405" cy="4022261"/>
          </a:xfrm>
        </p:spPr>
        <p:txBody>
          <a:bodyPr>
            <a:normAutofit/>
          </a:bodyPr>
          <a:lstStyle/>
          <a:p>
            <a:pPr>
              <a:buFont typeface="Wingdings" pitchFamily="2" charset="2"/>
              <a:buChar char="Ø"/>
            </a:pPr>
            <a:r>
              <a:rPr lang="fr-CA" sz="2200" dirty="0"/>
              <a:t>Tension entre </a:t>
            </a:r>
            <a:r>
              <a:rPr lang="fr-CA" sz="2200" dirty="0" smtClean="0"/>
              <a:t>l’universel-particulier:</a:t>
            </a:r>
            <a:endParaRPr lang="fr-CA" sz="2200" dirty="0"/>
          </a:p>
          <a:p>
            <a:pPr marL="0" indent="0" algn="ctr">
              <a:buNone/>
            </a:pPr>
            <a:r>
              <a:rPr lang="fr-CA" sz="1800" dirty="0"/>
              <a:t>Par ailleurs, dans le cadre de </a:t>
            </a:r>
            <a:r>
              <a:rPr lang="fr-CA" sz="1800" dirty="0" smtClean="0"/>
              <a:t>la biomédecine, il y a une </a:t>
            </a:r>
            <a:r>
              <a:rPr lang="fr-CA" sz="1800" dirty="0"/>
              <a:t>double dimension : d’un côté, elle est </a:t>
            </a:r>
            <a:r>
              <a:rPr lang="fr-CA" sz="1800" dirty="0">
                <a:solidFill>
                  <a:srgbClr val="F95C05"/>
                </a:solidFill>
                <a:effectLst>
                  <a:outerShdw blurRad="38100" dist="38100" dir="2700000" algn="tl">
                    <a:srgbClr val="000000">
                      <a:alpha val="43137"/>
                    </a:srgbClr>
                  </a:outerShdw>
                </a:effectLst>
              </a:rPr>
              <a:t>standardisée</a:t>
            </a:r>
            <a:r>
              <a:rPr lang="fr-CA" sz="1800" dirty="0"/>
              <a:t> pour être appliquée universellement et, d’autre côté, elle doit </a:t>
            </a:r>
            <a:r>
              <a:rPr lang="fr-CA" sz="1800" dirty="0">
                <a:solidFill>
                  <a:srgbClr val="0070C0"/>
                </a:solidFill>
                <a:effectLst>
                  <a:outerShdw blurRad="38100" dist="38100" dir="2700000" algn="tl">
                    <a:srgbClr val="000000">
                      <a:alpha val="43137"/>
                    </a:srgbClr>
                  </a:outerShdw>
                </a:effectLst>
              </a:rPr>
              <a:t>s’individualiser </a:t>
            </a:r>
            <a:r>
              <a:rPr lang="fr-CA" sz="1800" dirty="0"/>
              <a:t>pour son utilisation dans la pratique clinique concrète. </a:t>
            </a:r>
            <a:endParaRPr lang="en-CA" sz="1800" dirty="0" smtClean="0"/>
          </a:p>
          <a:p>
            <a:pPr>
              <a:buFont typeface="Wingdings" pitchFamily="2" charset="2"/>
              <a:buChar char="Ø"/>
            </a:pPr>
            <a:endParaRPr lang="en-CA" sz="1900" dirty="0"/>
          </a:p>
          <a:p>
            <a:pPr>
              <a:buFont typeface="Wingdings" pitchFamily="2" charset="2"/>
              <a:buChar char="Ø"/>
            </a:pPr>
            <a:endParaRPr lang="en-CA" dirty="0" smtClean="0"/>
          </a:p>
          <a:p>
            <a:pPr>
              <a:buFont typeface="Wingdings" pitchFamily="2" charset="2"/>
              <a:buChar char="Ø"/>
            </a:pPr>
            <a:endParaRPr lang="en-CA" dirty="0"/>
          </a:p>
          <a:p>
            <a:pPr>
              <a:buFont typeface="Wingdings" pitchFamily="2" charset="2"/>
              <a:buChar char="Ø"/>
            </a:pPr>
            <a:endParaRPr lang="en-CA" dirty="0" smtClean="0"/>
          </a:p>
          <a:p>
            <a:pPr>
              <a:buFont typeface="Wingdings" pitchFamily="2" charset="2"/>
              <a:buChar char="Ø"/>
            </a:pPr>
            <a:endParaRPr lang="en-CA" dirty="0" smtClean="0"/>
          </a:p>
          <a:p>
            <a:pPr>
              <a:buFont typeface="Wingdings" pitchFamily="2" charset="2"/>
              <a:buChar char="Ø"/>
            </a:pPr>
            <a:endParaRPr lang="fr-CA" dirty="0" smtClean="0"/>
          </a:p>
        </p:txBody>
      </p:sp>
      <p:pic>
        <p:nvPicPr>
          <p:cNvPr id="5122" name="Picture 2"/>
          <p:cNvPicPr>
            <a:picLocks noChangeAspect="1" noChangeArrowheads="1"/>
          </p:cNvPicPr>
          <p:nvPr>
            <p:custDataLst>
              <p:tags r:id="rId3"/>
            </p:custDataLst>
          </p:nvPr>
        </p:nvPicPr>
        <p:blipFill>
          <a:blip r:embed="rId6" cstate="print">
            <a:extLst>
              <a:ext uri="{28A0092B-C50C-407E-A947-70E740481C1C}">
                <a14:useLocalDpi xmlns="" xmlns:a14="http://schemas.microsoft.com/office/drawing/2010/main" val="0"/>
              </a:ext>
            </a:extLst>
          </a:blip>
          <a:srcRect/>
          <a:stretch>
            <a:fillRect/>
          </a:stretch>
        </p:blipFill>
        <p:spPr bwMode="auto">
          <a:xfrm>
            <a:off x="5275735" y="3815323"/>
            <a:ext cx="2176585" cy="177391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custDataLst>
              <p:tags r:id="rId4"/>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1979712" y="3717032"/>
            <a:ext cx="1788874" cy="201622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4145761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692695"/>
            <a:ext cx="6965245" cy="1224137"/>
          </a:xfrm>
        </p:spPr>
        <p:txBody>
          <a:bodyPr>
            <a:normAutofit/>
          </a:bodyPr>
          <a:lstStyle/>
          <a:p>
            <a:r>
              <a:rPr lang="fr-CA" sz="3600" b="1" dirty="0"/>
              <a:t>INTRODUCTION</a:t>
            </a:r>
            <a:r>
              <a:rPr lang="fr-CA" dirty="0"/>
              <a:t/>
            </a:r>
            <a:br>
              <a:rPr lang="fr-CA" dirty="0"/>
            </a:br>
            <a:r>
              <a:rPr lang="fr-CA" sz="2200" dirty="0"/>
              <a:t>Les enjeux des technologies médicales</a:t>
            </a:r>
          </a:p>
        </p:txBody>
      </p:sp>
      <p:sp>
        <p:nvSpPr>
          <p:cNvPr id="3" name="Espace réservé du contenu 2"/>
          <p:cNvSpPr>
            <a:spLocks noGrp="1"/>
          </p:cNvSpPr>
          <p:nvPr>
            <p:ph idx="1"/>
            <p:custDataLst>
              <p:tags r:id="rId2"/>
            </p:custDataLst>
          </p:nvPr>
        </p:nvSpPr>
        <p:spPr>
          <a:xfrm>
            <a:off x="971600" y="1844824"/>
            <a:ext cx="7272808" cy="3878245"/>
          </a:xfrm>
        </p:spPr>
        <p:txBody>
          <a:bodyPr>
            <a:normAutofit/>
          </a:bodyPr>
          <a:lstStyle/>
          <a:p>
            <a:pPr marL="0" indent="0">
              <a:buNone/>
            </a:pPr>
            <a:endParaRPr lang="en-CA" sz="2000" dirty="0" smtClean="0"/>
          </a:p>
          <a:p>
            <a:pPr marL="0" indent="0" algn="ctr">
              <a:buNone/>
            </a:pPr>
            <a:r>
              <a:rPr lang="en-CA" sz="2000" dirty="0" smtClean="0">
                <a:solidFill>
                  <a:schemeClr val="accent5">
                    <a:lumMod val="75000"/>
                  </a:schemeClr>
                </a:solidFill>
                <a:effectLst>
                  <a:outerShdw blurRad="38100" dist="38100" dir="2700000" algn="tl">
                    <a:srgbClr val="000000">
                      <a:alpha val="43137"/>
                    </a:srgbClr>
                  </a:outerShdw>
                </a:effectLst>
              </a:rPr>
              <a:t>On a </a:t>
            </a:r>
            <a:r>
              <a:rPr lang="en-CA" sz="2000" dirty="0" err="1" smtClean="0">
                <a:solidFill>
                  <a:schemeClr val="accent5">
                    <a:lumMod val="75000"/>
                  </a:schemeClr>
                </a:solidFill>
                <a:effectLst>
                  <a:outerShdw blurRad="38100" dist="38100" dir="2700000" algn="tl">
                    <a:srgbClr val="000000">
                      <a:alpha val="43137"/>
                    </a:srgbClr>
                  </a:outerShdw>
                </a:effectLst>
              </a:rPr>
              <a:t>besoin</a:t>
            </a:r>
            <a:r>
              <a:rPr lang="en-CA" sz="2000" dirty="0" smtClean="0">
                <a:solidFill>
                  <a:schemeClr val="accent5">
                    <a:lumMod val="75000"/>
                  </a:schemeClr>
                </a:solidFill>
                <a:effectLst>
                  <a:outerShdw blurRad="38100" dist="38100" dir="2700000" algn="tl">
                    <a:srgbClr val="000000">
                      <a:alpha val="43137"/>
                    </a:srgbClr>
                  </a:outerShdw>
                </a:effectLst>
              </a:rPr>
              <a:t> de </a:t>
            </a:r>
            <a:r>
              <a:rPr lang="en-CA" sz="2000" dirty="0" err="1" smtClean="0">
                <a:solidFill>
                  <a:schemeClr val="accent5">
                    <a:lumMod val="75000"/>
                  </a:schemeClr>
                </a:solidFill>
                <a:effectLst>
                  <a:outerShdw blurRad="38100" dist="38100" dir="2700000" algn="tl">
                    <a:srgbClr val="000000">
                      <a:alpha val="43137"/>
                    </a:srgbClr>
                  </a:outerShdw>
                </a:effectLst>
              </a:rPr>
              <a:t>développer</a:t>
            </a:r>
            <a:r>
              <a:rPr lang="en-CA" sz="2000" dirty="0" smtClean="0">
                <a:solidFill>
                  <a:schemeClr val="accent5">
                    <a:lumMod val="75000"/>
                  </a:schemeClr>
                </a:solidFill>
                <a:effectLst>
                  <a:outerShdw blurRad="38100" dist="38100" dir="2700000" algn="tl">
                    <a:srgbClr val="000000">
                      <a:alpha val="43137"/>
                    </a:srgbClr>
                  </a:outerShdw>
                </a:effectLst>
              </a:rPr>
              <a:t> de </a:t>
            </a:r>
            <a:r>
              <a:rPr lang="en-CA" sz="2000" dirty="0" err="1" smtClean="0">
                <a:solidFill>
                  <a:schemeClr val="accent5">
                    <a:lumMod val="75000"/>
                  </a:schemeClr>
                </a:solidFill>
                <a:effectLst>
                  <a:outerShdw blurRad="38100" dist="38100" dir="2700000" algn="tl">
                    <a:srgbClr val="000000">
                      <a:alpha val="43137"/>
                    </a:srgbClr>
                  </a:outerShdw>
                </a:effectLst>
              </a:rPr>
              <a:t>nouvelles</a:t>
            </a:r>
            <a:r>
              <a:rPr lang="en-CA" sz="2000" dirty="0" smtClean="0">
                <a:solidFill>
                  <a:schemeClr val="accent5">
                    <a:lumMod val="75000"/>
                  </a:schemeClr>
                </a:solidFill>
                <a:effectLst>
                  <a:outerShdw blurRad="38100" dist="38100" dir="2700000" algn="tl">
                    <a:srgbClr val="000000">
                      <a:alpha val="43137"/>
                    </a:srgbClr>
                  </a:outerShdw>
                </a:effectLst>
              </a:rPr>
              <a:t> </a:t>
            </a:r>
            <a:r>
              <a:rPr lang="en-CA" sz="2000" dirty="0" err="1" smtClean="0">
                <a:solidFill>
                  <a:schemeClr val="accent5">
                    <a:lumMod val="75000"/>
                  </a:schemeClr>
                </a:solidFill>
                <a:effectLst>
                  <a:outerShdw blurRad="38100" dist="38100" dir="2700000" algn="tl">
                    <a:srgbClr val="000000">
                      <a:alpha val="43137"/>
                    </a:srgbClr>
                  </a:outerShdw>
                </a:effectLst>
              </a:rPr>
              <a:t>formes</a:t>
            </a:r>
            <a:r>
              <a:rPr lang="en-CA" sz="2000" dirty="0" smtClean="0">
                <a:solidFill>
                  <a:schemeClr val="accent5">
                    <a:lumMod val="75000"/>
                  </a:schemeClr>
                </a:solidFill>
                <a:effectLst>
                  <a:outerShdw blurRad="38100" dist="38100" dir="2700000" algn="tl">
                    <a:srgbClr val="000000">
                      <a:alpha val="43137"/>
                    </a:srgbClr>
                  </a:outerShdw>
                </a:effectLst>
              </a:rPr>
              <a:t> </a:t>
            </a:r>
            <a:r>
              <a:rPr lang="en-CA" sz="2000" dirty="0" err="1" smtClean="0">
                <a:solidFill>
                  <a:schemeClr val="accent5">
                    <a:lumMod val="75000"/>
                  </a:schemeClr>
                </a:solidFill>
                <a:effectLst>
                  <a:outerShdw blurRad="38100" dist="38100" dir="2700000" algn="tl">
                    <a:srgbClr val="000000">
                      <a:alpha val="43137"/>
                    </a:srgbClr>
                  </a:outerShdw>
                </a:effectLst>
              </a:rPr>
              <a:t>d’analyse</a:t>
            </a:r>
            <a:r>
              <a:rPr lang="en-CA" sz="2000" dirty="0" smtClean="0">
                <a:solidFill>
                  <a:schemeClr val="accent5">
                    <a:lumMod val="75000"/>
                  </a:schemeClr>
                </a:solidFill>
                <a:effectLst>
                  <a:outerShdw blurRad="38100" dist="38100" dir="2700000" algn="tl">
                    <a:srgbClr val="000000">
                      <a:alpha val="43137"/>
                    </a:srgbClr>
                  </a:outerShdw>
                </a:effectLst>
              </a:rPr>
              <a:t> socio-</a:t>
            </a:r>
            <a:r>
              <a:rPr lang="en-CA" sz="2000" dirty="0" err="1" smtClean="0">
                <a:solidFill>
                  <a:schemeClr val="accent5">
                    <a:lumMod val="75000"/>
                  </a:schemeClr>
                </a:solidFill>
                <a:effectLst>
                  <a:outerShdw blurRad="38100" dist="38100" dir="2700000" algn="tl">
                    <a:srgbClr val="000000">
                      <a:alpha val="43137"/>
                    </a:srgbClr>
                  </a:outerShdw>
                </a:effectLst>
              </a:rPr>
              <a:t>anthropologique</a:t>
            </a:r>
            <a:r>
              <a:rPr lang="en-CA" sz="2000" dirty="0" smtClean="0">
                <a:solidFill>
                  <a:schemeClr val="accent5">
                    <a:lumMod val="75000"/>
                  </a:schemeClr>
                </a:solidFill>
                <a:effectLst>
                  <a:outerShdw blurRad="38100" dist="38100" dir="2700000" algn="tl">
                    <a:srgbClr val="000000">
                      <a:alpha val="43137"/>
                    </a:srgbClr>
                  </a:outerShdw>
                </a:effectLst>
              </a:rPr>
              <a:t> </a:t>
            </a:r>
          </a:p>
          <a:p>
            <a:pPr marL="0" indent="0" algn="ctr">
              <a:buNone/>
            </a:pPr>
            <a:r>
              <a:rPr lang="en-CA" sz="2000" dirty="0" smtClean="0">
                <a:solidFill>
                  <a:schemeClr val="accent5">
                    <a:lumMod val="75000"/>
                  </a:schemeClr>
                </a:solidFill>
                <a:effectLst>
                  <a:outerShdw blurRad="38100" dist="38100" dir="2700000" algn="tl">
                    <a:srgbClr val="000000">
                      <a:alpha val="43137"/>
                    </a:srgbClr>
                  </a:outerShdw>
                </a:effectLst>
              </a:rPr>
              <a:t>	qui </a:t>
            </a:r>
            <a:r>
              <a:rPr lang="en-CA" sz="2000" dirty="0" err="1" smtClean="0">
                <a:solidFill>
                  <a:schemeClr val="accent5">
                    <a:lumMod val="75000"/>
                  </a:schemeClr>
                </a:solidFill>
                <a:effectLst>
                  <a:outerShdw blurRad="38100" dist="38100" dir="2700000" algn="tl">
                    <a:srgbClr val="000000">
                      <a:alpha val="43137"/>
                    </a:srgbClr>
                  </a:outerShdw>
                </a:effectLst>
              </a:rPr>
              <a:t>rendent</a:t>
            </a:r>
            <a:r>
              <a:rPr lang="en-CA" sz="2000" dirty="0" smtClean="0">
                <a:solidFill>
                  <a:schemeClr val="accent5">
                    <a:lumMod val="75000"/>
                  </a:schemeClr>
                </a:solidFill>
                <a:effectLst>
                  <a:outerShdw blurRad="38100" dist="38100" dir="2700000" algn="tl">
                    <a:srgbClr val="000000">
                      <a:alpha val="43137"/>
                    </a:srgbClr>
                  </a:outerShdw>
                </a:effectLst>
              </a:rPr>
              <a:t> </a:t>
            </a:r>
            <a:r>
              <a:rPr lang="en-CA" sz="2000" dirty="0" err="1" smtClean="0">
                <a:solidFill>
                  <a:schemeClr val="accent5">
                    <a:lumMod val="75000"/>
                  </a:schemeClr>
                </a:solidFill>
                <a:effectLst>
                  <a:outerShdw blurRad="38100" dist="38100" dir="2700000" algn="tl">
                    <a:srgbClr val="000000">
                      <a:alpha val="43137"/>
                    </a:srgbClr>
                  </a:outerShdw>
                </a:effectLst>
              </a:rPr>
              <a:t>compte</a:t>
            </a:r>
            <a:r>
              <a:rPr lang="en-CA" sz="2000" dirty="0" smtClean="0">
                <a:solidFill>
                  <a:schemeClr val="accent5">
                    <a:lumMod val="75000"/>
                  </a:schemeClr>
                </a:solidFill>
                <a:effectLst>
                  <a:outerShdw blurRad="38100" dist="38100" dir="2700000" algn="tl">
                    <a:srgbClr val="000000">
                      <a:alpha val="43137"/>
                    </a:srgbClr>
                  </a:outerShdw>
                </a:effectLst>
              </a:rPr>
              <a:t> des </a:t>
            </a:r>
            <a:r>
              <a:rPr lang="en-CA" sz="2000" dirty="0" err="1" smtClean="0">
                <a:solidFill>
                  <a:schemeClr val="accent5">
                    <a:lumMod val="75000"/>
                  </a:schemeClr>
                </a:solidFill>
                <a:effectLst>
                  <a:outerShdw blurRad="38100" dist="38100" dir="2700000" algn="tl">
                    <a:srgbClr val="000000">
                      <a:alpha val="43137"/>
                    </a:srgbClr>
                  </a:outerShdw>
                </a:effectLst>
              </a:rPr>
              <a:t>enjeux</a:t>
            </a:r>
            <a:r>
              <a:rPr lang="en-CA" sz="2000" dirty="0" smtClean="0">
                <a:solidFill>
                  <a:schemeClr val="accent5">
                    <a:lumMod val="75000"/>
                  </a:schemeClr>
                </a:solidFill>
                <a:effectLst>
                  <a:outerShdw blurRad="38100" dist="38100" dir="2700000" algn="tl">
                    <a:srgbClr val="000000">
                      <a:alpha val="43137"/>
                    </a:srgbClr>
                  </a:outerShdw>
                </a:effectLst>
              </a:rPr>
              <a:t> </a:t>
            </a:r>
            <a:r>
              <a:rPr lang="en-CA" sz="2000" dirty="0" err="1" smtClean="0">
                <a:solidFill>
                  <a:schemeClr val="accent5">
                    <a:lumMod val="75000"/>
                  </a:schemeClr>
                </a:solidFill>
                <a:effectLst>
                  <a:outerShdw blurRad="38100" dist="38100" dir="2700000" algn="tl">
                    <a:srgbClr val="000000">
                      <a:alpha val="43137"/>
                    </a:srgbClr>
                  </a:outerShdw>
                </a:effectLst>
              </a:rPr>
              <a:t>qu’entrainent</a:t>
            </a:r>
            <a:r>
              <a:rPr lang="en-CA" sz="2000" dirty="0" smtClean="0">
                <a:solidFill>
                  <a:schemeClr val="accent5">
                    <a:lumMod val="75000"/>
                  </a:schemeClr>
                </a:solidFill>
                <a:effectLst>
                  <a:outerShdw blurRad="38100" dist="38100" dir="2700000" algn="tl">
                    <a:srgbClr val="000000">
                      <a:alpha val="43137"/>
                    </a:srgbClr>
                  </a:outerShdw>
                </a:effectLst>
              </a:rPr>
              <a:t> les technologies </a:t>
            </a:r>
            <a:r>
              <a:rPr lang="en-CA" sz="2000" dirty="0" err="1" smtClean="0">
                <a:solidFill>
                  <a:schemeClr val="accent5">
                    <a:lumMod val="75000"/>
                  </a:schemeClr>
                </a:solidFill>
                <a:effectLst>
                  <a:outerShdw blurRad="38100" dist="38100" dir="2700000" algn="tl">
                    <a:srgbClr val="000000">
                      <a:alpha val="43137"/>
                    </a:srgbClr>
                  </a:outerShdw>
                </a:effectLst>
              </a:rPr>
              <a:t>médicales</a:t>
            </a:r>
            <a:r>
              <a:rPr lang="en-CA" sz="2000" dirty="0" smtClean="0">
                <a:solidFill>
                  <a:schemeClr val="accent5">
                    <a:lumMod val="75000"/>
                  </a:schemeClr>
                </a:solidFill>
                <a:effectLst>
                  <a:outerShdw blurRad="38100" dist="38100" dir="2700000" algn="tl">
                    <a:srgbClr val="000000">
                      <a:alpha val="43137"/>
                    </a:srgbClr>
                  </a:outerShdw>
                </a:effectLst>
              </a:rPr>
              <a:t> </a:t>
            </a:r>
          </a:p>
          <a:p>
            <a:pPr marL="0" indent="0" algn="ctr">
              <a:buNone/>
            </a:pPr>
            <a:r>
              <a:rPr lang="en-CA" sz="2000" dirty="0" smtClean="0">
                <a:solidFill>
                  <a:schemeClr val="accent5">
                    <a:lumMod val="75000"/>
                  </a:schemeClr>
                </a:solidFill>
                <a:effectLst>
                  <a:outerShdw blurRad="38100" dist="38100" dir="2700000" algn="tl">
                    <a:srgbClr val="000000">
                      <a:alpha val="43137"/>
                    </a:srgbClr>
                  </a:outerShdw>
                </a:effectLst>
              </a:rPr>
              <a:t>et des </a:t>
            </a:r>
            <a:r>
              <a:rPr lang="en-CA" sz="2000" dirty="0" err="1" smtClean="0">
                <a:solidFill>
                  <a:schemeClr val="accent5">
                    <a:lumMod val="75000"/>
                  </a:schemeClr>
                </a:solidFill>
                <a:effectLst>
                  <a:outerShdw blurRad="38100" dist="38100" dir="2700000" algn="tl">
                    <a:srgbClr val="000000">
                      <a:alpha val="43137"/>
                    </a:srgbClr>
                  </a:outerShdw>
                </a:effectLst>
              </a:rPr>
              <a:t>dynamiques</a:t>
            </a:r>
            <a:r>
              <a:rPr lang="en-CA" sz="2000" dirty="0" smtClean="0">
                <a:solidFill>
                  <a:schemeClr val="accent5">
                    <a:lumMod val="75000"/>
                  </a:schemeClr>
                </a:solidFill>
                <a:effectLst>
                  <a:outerShdw blurRad="38100" dist="38100" dir="2700000" algn="tl">
                    <a:srgbClr val="000000">
                      <a:alpha val="43137"/>
                    </a:srgbClr>
                  </a:outerShdw>
                </a:effectLst>
              </a:rPr>
              <a:t> </a:t>
            </a:r>
            <a:r>
              <a:rPr lang="en-CA" sz="2000" dirty="0" err="1" smtClean="0">
                <a:solidFill>
                  <a:schemeClr val="accent5">
                    <a:lumMod val="75000"/>
                  </a:schemeClr>
                </a:solidFill>
                <a:effectLst>
                  <a:outerShdw blurRad="38100" dist="38100" dir="2700000" algn="tl">
                    <a:srgbClr val="000000">
                      <a:alpha val="43137"/>
                    </a:srgbClr>
                  </a:outerShdw>
                </a:effectLst>
              </a:rPr>
              <a:t>sociales</a:t>
            </a:r>
            <a:r>
              <a:rPr lang="en-CA" sz="2000" dirty="0" smtClean="0">
                <a:solidFill>
                  <a:schemeClr val="accent5">
                    <a:lumMod val="75000"/>
                  </a:schemeClr>
                </a:solidFill>
                <a:effectLst>
                  <a:outerShdw blurRad="38100" dist="38100" dir="2700000" algn="tl">
                    <a:srgbClr val="000000">
                      <a:alpha val="43137"/>
                    </a:srgbClr>
                  </a:outerShdw>
                </a:effectLst>
              </a:rPr>
              <a:t> </a:t>
            </a:r>
            <a:r>
              <a:rPr lang="en-CA" sz="2000" dirty="0" err="1" smtClean="0">
                <a:solidFill>
                  <a:schemeClr val="accent5">
                    <a:lumMod val="75000"/>
                  </a:schemeClr>
                </a:solidFill>
                <a:effectLst>
                  <a:outerShdw blurRad="38100" dist="38100" dir="2700000" algn="tl">
                    <a:srgbClr val="000000">
                      <a:alpha val="43137"/>
                    </a:srgbClr>
                  </a:outerShdw>
                </a:effectLst>
              </a:rPr>
              <a:t>dans</a:t>
            </a:r>
            <a:r>
              <a:rPr lang="en-CA" sz="2000" dirty="0" smtClean="0">
                <a:solidFill>
                  <a:schemeClr val="accent5">
                    <a:lumMod val="75000"/>
                  </a:schemeClr>
                </a:solidFill>
                <a:effectLst>
                  <a:outerShdw blurRad="38100" dist="38100" dir="2700000" algn="tl">
                    <a:srgbClr val="000000">
                      <a:alpha val="43137"/>
                    </a:srgbClr>
                  </a:outerShdw>
                </a:effectLst>
              </a:rPr>
              <a:t> </a:t>
            </a:r>
            <a:r>
              <a:rPr lang="en-CA" sz="2000" dirty="0" err="1" smtClean="0">
                <a:solidFill>
                  <a:schemeClr val="accent5">
                    <a:lumMod val="75000"/>
                  </a:schemeClr>
                </a:solidFill>
                <a:effectLst>
                  <a:outerShdw blurRad="38100" dist="38100" dir="2700000" algn="tl">
                    <a:srgbClr val="000000">
                      <a:alpha val="43137"/>
                    </a:srgbClr>
                  </a:outerShdw>
                </a:effectLst>
              </a:rPr>
              <a:t>lesquelles</a:t>
            </a:r>
            <a:r>
              <a:rPr lang="en-CA" sz="2000" dirty="0" smtClean="0">
                <a:solidFill>
                  <a:schemeClr val="accent5">
                    <a:lumMod val="75000"/>
                  </a:schemeClr>
                </a:solidFill>
                <a:effectLst>
                  <a:outerShdw blurRad="38100" dist="38100" dir="2700000" algn="tl">
                    <a:srgbClr val="000000">
                      <a:alpha val="43137"/>
                    </a:srgbClr>
                  </a:outerShdw>
                </a:effectLst>
              </a:rPr>
              <a:t> </a:t>
            </a:r>
            <a:r>
              <a:rPr lang="en-CA" sz="2000" dirty="0" err="1" smtClean="0">
                <a:solidFill>
                  <a:schemeClr val="accent5">
                    <a:lumMod val="75000"/>
                  </a:schemeClr>
                </a:solidFill>
                <a:effectLst>
                  <a:outerShdw blurRad="38100" dist="38100" dir="2700000" algn="tl">
                    <a:srgbClr val="000000">
                      <a:alpha val="43137"/>
                    </a:srgbClr>
                  </a:outerShdw>
                </a:effectLst>
              </a:rPr>
              <a:t>celles</a:t>
            </a:r>
            <a:r>
              <a:rPr lang="en-CA" sz="2000" dirty="0" smtClean="0">
                <a:solidFill>
                  <a:schemeClr val="accent5">
                    <a:lumMod val="75000"/>
                  </a:schemeClr>
                </a:solidFill>
                <a:effectLst>
                  <a:outerShdw blurRad="38100" dist="38100" dir="2700000" algn="tl">
                    <a:srgbClr val="000000">
                      <a:alpha val="43137"/>
                    </a:srgbClr>
                  </a:outerShdw>
                </a:effectLst>
              </a:rPr>
              <a:t>-ci et les </a:t>
            </a:r>
            <a:r>
              <a:rPr lang="en-CA" sz="2000" dirty="0" err="1" smtClean="0">
                <a:solidFill>
                  <a:schemeClr val="accent5">
                    <a:lumMod val="75000"/>
                  </a:schemeClr>
                </a:solidFill>
                <a:effectLst>
                  <a:outerShdw blurRad="38100" dist="38100" dir="2700000" algn="tl">
                    <a:srgbClr val="000000">
                      <a:alpha val="43137"/>
                    </a:srgbClr>
                  </a:outerShdw>
                </a:effectLst>
              </a:rPr>
              <a:t>acteurs</a:t>
            </a:r>
            <a:r>
              <a:rPr lang="en-CA" sz="2000" dirty="0" smtClean="0">
                <a:solidFill>
                  <a:schemeClr val="accent5">
                    <a:lumMod val="75000"/>
                  </a:schemeClr>
                </a:solidFill>
                <a:effectLst>
                  <a:outerShdw blurRad="38100" dist="38100" dir="2700000" algn="tl">
                    <a:srgbClr val="000000">
                      <a:alpha val="43137"/>
                    </a:srgbClr>
                  </a:outerShdw>
                </a:effectLst>
              </a:rPr>
              <a:t> </a:t>
            </a:r>
            <a:r>
              <a:rPr lang="en-CA" sz="2000" dirty="0" err="1" smtClean="0">
                <a:solidFill>
                  <a:schemeClr val="accent5">
                    <a:lumMod val="75000"/>
                  </a:schemeClr>
                </a:solidFill>
                <a:effectLst>
                  <a:outerShdw blurRad="38100" dist="38100" dir="2700000" algn="tl">
                    <a:srgbClr val="000000">
                      <a:alpha val="43137"/>
                    </a:srgbClr>
                  </a:outerShdw>
                </a:effectLst>
              </a:rPr>
              <a:t>concernés</a:t>
            </a:r>
            <a:r>
              <a:rPr lang="en-CA" sz="2000" dirty="0" smtClean="0">
                <a:solidFill>
                  <a:schemeClr val="accent5">
                    <a:lumMod val="75000"/>
                  </a:schemeClr>
                </a:solidFill>
                <a:effectLst>
                  <a:outerShdw blurRad="38100" dist="38100" dir="2700000" algn="tl">
                    <a:srgbClr val="000000">
                      <a:alpha val="43137"/>
                    </a:srgbClr>
                  </a:outerShdw>
                </a:effectLst>
              </a:rPr>
              <a:t> </a:t>
            </a:r>
            <a:r>
              <a:rPr lang="en-CA" sz="2000" dirty="0" err="1" smtClean="0">
                <a:solidFill>
                  <a:schemeClr val="accent5">
                    <a:lumMod val="75000"/>
                  </a:schemeClr>
                </a:solidFill>
                <a:effectLst>
                  <a:outerShdw blurRad="38100" dist="38100" dir="2700000" algn="tl">
                    <a:srgbClr val="000000">
                      <a:alpha val="43137"/>
                    </a:srgbClr>
                  </a:outerShdw>
                </a:effectLst>
              </a:rPr>
              <a:t>s’inscrivent</a:t>
            </a:r>
            <a:endParaRPr lang="en-CA" sz="2000" dirty="0" smtClean="0">
              <a:solidFill>
                <a:schemeClr val="accent5">
                  <a:lumMod val="75000"/>
                </a:schemeClr>
              </a:solidFill>
              <a:effectLst>
                <a:outerShdw blurRad="38100" dist="38100" dir="2700000" algn="tl">
                  <a:srgbClr val="000000">
                    <a:alpha val="43137"/>
                  </a:srgbClr>
                </a:outerShdw>
              </a:effectLst>
            </a:endParaRPr>
          </a:p>
          <a:p>
            <a:pPr marL="0" indent="0" algn="ctr">
              <a:buNone/>
            </a:pPr>
            <a:endParaRPr lang="en-CA" dirty="0" smtClean="0">
              <a:solidFill>
                <a:schemeClr val="accent5">
                  <a:lumMod val="75000"/>
                </a:schemeClr>
              </a:solidFill>
              <a:effectLst>
                <a:outerShdw blurRad="38100" dist="38100" dir="2700000" algn="tl">
                  <a:srgbClr val="000000">
                    <a:alpha val="43137"/>
                  </a:srgbClr>
                </a:outerShdw>
              </a:effectLst>
            </a:endParaRPr>
          </a:p>
          <a:p>
            <a:pPr marL="0" indent="0" algn="ctr">
              <a:buNone/>
            </a:pPr>
            <a:r>
              <a:rPr lang="en-CA" dirty="0" smtClean="0">
                <a:solidFill>
                  <a:schemeClr val="accent5">
                    <a:lumMod val="75000"/>
                  </a:schemeClr>
                </a:solidFill>
                <a:effectLst>
                  <a:outerShdw blurRad="38100" dist="38100" dir="2700000" algn="tl">
                    <a:srgbClr val="000000">
                      <a:alpha val="43137"/>
                    </a:srgbClr>
                  </a:outerShdw>
                </a:effectLst>
              </a:rPr>
              <a:t> </a:t>
            </a:r>
            <a:r>
              <a:rPr lang="en-CA" sz="1600" dirty="0" smtClean="0">
                <a:solidFill>
                  <a:schemeClr val="accent5">
                    <a:lumMod val="75000"/>
                  </a:schemeClr>
                </a:solidFill>
                <a:effectLst>
                  <a:outerShdw blurRad="38100" dist="38100" dir="2700000" algn="tl">
                    <a:srgbClr val="000000">
                      <a:alpha val="43137"/>
                    </a:srgbClr>
                  </a:outerShdw>
                </a:effectLst>
              </a:rPr>
              <a:t>(</a:t>
            </a:r>
            <a:r>
              <a:rPr lang="en-US" sz="1600" dirty="0" err="1">
                <a:solidFill>
                  <a:schemeClr val="accent5">
                    <a:lumMod val="75000"/>
                  </a:schemeClr>
                </a:solidFill>
                <a:effectLst>
                  <a:outerShdw blurRad="38100" dist="38100" dir="2700000" algn="tl">
                    <a:srgbClr val="000000">
                      <a:alpha val="43137"/>
                    </a:srgbClr>
                  </a:outerShdw>
                </a:effectLst>
              </a:rPr>
              <a:t>Leibing</a:t>
            </a:r>
            <a:r>
              <a:rPr lang="en-US" sz="1600" dirty="0">
                <a:solidFill>
                  <a:schemeClr val="accent5">
                    <a:lumMod val="75000"/>
                  </a:schemeClr>
                </a:solidFill>
                <a:effectLst>
                  <a:outerShdw blurRad="38100" dist="38100" dir="2700000" algn="tl">
                    <a:srgbClr val="000000">
                      <a:alpha val="43137"/>
                    </a:srgbClr>
                  </a:outerShdw>
                </a:effectLst>
              </a:rPr>
              <a:t> et </a:t>
            </a:r>
            <a:r>
              <a:rPr lang="en-US" sz="1600" dirty="0" err="1">
                <a:solidFill>
                  <a:schemeClr val="accent5">
                    <a:lumMod val="75000"/>
                  </a:schemeClr>
                </a:solidFill>
                <a:effectLst>
                  <a:outerShdw blurRad="38100" dist="38100" dir="2700000" algn="tl">
                    <a:srgbClr val="000000">
                      <a:alpha val="43137"/>
                    </a:srgbClr>
                  </a:outerShdw>
                </a:effectLst>
              </a:rPr>
              <a:t>Tournay</a:t>
            </a:r>
            <a:r>
              <a:rPr lang="en-US" sz="1600" dirty="0">
                <a:solidFill>
                  <a:schemeClr val="accent5">
                    <a:lumMod val="75000"/>
                  </a:schemeClr>
                </a:solidFill>
                <a:effectLst>
                  <a:outerShdw blurRad="38100" dist="38100" dir="2700000" algn="tl">
                    <a:srgbClr val="000000">
                      <a:alpha val="43137"/>
                    </a:srgbClr>
                  </a:outerShdw>
                </a:effectLst>
              </a:rPr>
              <a:t> 2010, Lock 2000, Lock 2001, </a:t>
            </a:r>
            <a:endParaRPr lang="en-US" sz="1600" dirty="0" smtClean="0">
              <a:solidFill>
                <a:schemeClr val="accent5">
                  <a:lumMod val="75000"/>
                </a:schemeClr>
              </a:solidFill>
              <a:effectLst>
                <a:outerShdw blurRad="38100" dist="38100" dir="2700000" algn="tl">
                  <a:srgbClr val="000000">
                    <a:alpha val="43137"/>
                  </a:srgbClr>
                </a:outerShdw>
              </a:effectLst>
            </a:endParaRPr>
          </a:p>
          <a:p>
            <a:pPr marL="0" indent="0" algn="ctr">
              <a:buNone/>
            </a:pPr>
            <a:r>
              <a:rPr lang="en-US" sz="1600" dirty="0" smtClean="0">
                <a:solidFill>
                  <a:schemeClr val="accent5">
                    <a:lumMod val="75000"/>
                  </a:schemeClr>
                </a:solidFill>
                <a:effectLst>
                  <a:outerShdw blurRad="38100" dist="38100" dir="2700000" algn="tl">
                    <a:srgbClr val="000000">
                      <a:alpha val="43137"/>
                    </a:srgbClr>
                  </a:outerShdw>
                </a:effectLst>
              </a:rPr>
              <a:t>Shaw </a:t>
            </a:r>
            <a:r>
              <a:rPr lang="en-US" sz="1600" dirty="0">
                <a:solidFill>
                  <a:schemeClr val="accent5">
                    <a:lumMod val="75000"/>
                  </a:schemeClr>
                </a:solidFill>
                <a:effectLst>
                  <a:outerShdw blurRad="38100" dist="38100" dir="2700000" algn="tl">
                    <a:srgbClr val="000000">
                      <a:alpha val="43137"/>
                    </a:srgbClr>
                  </a:outerShdw>
                </a:effectLst>
              </a:rPr>
              <a:t>2011, </a:t>
            </a:r>
            <a:r>
              <a:rPr lang="en-US" sz="1600" dirty="0" err="1" smtClean="0">
                <a:solidFill>
                  <a:schemeClr val="accent5">
                    <a:lumMod val="75000"/>
                  </a:schemeClr>
                </a:solidFill>
                <a:effectLst>
                  <a:outerShdw blurRad="38100" dist="38100" dir="2700000" algn="tl">
                    <a:srgbClr val="000000">
                      <a:alpha val="43137"/>
                    </a:srgbClr>
                  </a:outerShdw>
                </a:effectLst>
              </a:rPr>
              <a:t>Rabinow</a:t>
            </a:r>
            <a:r>
              <a:rPr lang="en-US" sz="1600" dirty="0" smtClean="0">
                <a:solidFill>
                  <a:schemeClr val="accent5">
                    <a:lumMod val="75000"/>
                  </a:schemeClr>
                </a:solidFill>
                <a:effectLst>
                  <a:outerShdw blurRad="38100" dist="38100" dir="2700000" algn="tl">
                    <a:srgbClr val="000000">
                      <a:alpha val="43137"/>
                    </a:srgbClr>
                  </a:outerShdw>
                </a:effectLst>
              </a:rPr>
              <a:t> </a:t>
            </a:r>
            <a:r>
              <a:rPr lang="en-US" sz="1600" dirty="0">
                <a:solidFill>
                  <a:schemeClr val="accent5">
                    <a:lumMod val="75000"/>
                  </a:schemeClr>
                </a:solidFill>
                <a:effectLst>
                  <a:outerShdw blurRad="38100" dist="38100" dir="2700000" algn="tl">
                    <a:srgbClr val="000000">
                      <a:alpha val="43137"/>
                    </a:srgbClr>
                  </a:outerShdw>
                </a:effectLst>
              </a:rPr>
              <a:t>2000)</a:t>
            </a:r>
            <a:endParaRPr lang="fr-CA" sz="1600" dirty="0">
              <a:solidFill>
                <a:schemeClr val="accent5">
                  <a:lumMod val="75000"/>
                </a:schemeClr>
              </a:solidFill>
              <a:effectLst>
                <a:outerShdw blurRad="38100" dist="38100" dir="2700000" algn="tl">
                  <a:srgbClr val="000000">
                    <a:alpha val="43137"/>
                  </a:srgbClr>
                </a:outerShdw>
              </a:effectLst>
            </a:endParaRPr>
          </a:p>
        </p:txBody>
      </p:sp>
      <p:sp>
        <p:nvSpPr>
          <p:cNvPr id="4" name="Espace réservé du pied de page 3"/>
          <p:cNvSpPr>
            <a:spLocks noGrp="1"/>
          </p:cNvSpPr>
          <p:nvPr>
            <p:ph type="ftr" sz="quarter" idx="11"/>
          </p:nvPr>
        </p:nvSpPr>
        <p:spPr>
          <a:xfrm>
            <a:off x="914400" y="5809152"/>
            <a:ext cx="7402015"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1367493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3"/>
          <p:cNvSpPr txBox="1"/>
          <p:nvPr/>
        </p:nvSpPr>
        <p:spPr>
          <a:xfrm rot="19241429">
            <a:off x="3185592" y="3244334"/>
            <a:ext cx="2772816" cy="369332"/>
          </a:xfrm>
          <a:prstGeom prst="rect">
            <a:avLst/>
          </a:prstGeom>
          <a:ln>
            <a:solidFill>
              <a:schemeClr val="bg1">
                <a:lumMod val="65000"/>
              </a:schemeClr>
            </a:solidFill>
          </a:ln>
          <a:effectLst>
            <a:softEdge rad="63500"/>
          </a:effectLst>
        </p:spPr>
        <p:style>
          <a:lnRef idx="2">
            <a:schemeClr val="accent3"/>
          </a:lnRef>
          <a:fillRef idx="1">
            <a:schemeClr val="lt1"/>
          </a:fillRef>
          <a:effectRef idx="0">
            <a:schemeClr val="accent3"/>
          </a:effectRef>
          <a:fontRef idx="minor">
            <a:schemeClr val="dk1"/>
          </a:fontRef>
        </p:style>
        <p:txBody>
          <a:bodyPr wrap="square" rtlCol="0">
            <a:spAutoFit/>
          </a:bodyPr>
          <a:lstStyle>
            <a:defPPr>
              <a:defRPr lang="fr-FR"/>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fr-FR" dirty="0" smtClean="0">
                <a:solidFill>
                  <a:schemeClr val="bg1">
                    <a:lumMod val="65000"/>
                  </a:schemeClr>
                </a:solidFill>
              </a:rPr>
              <a:t>© Liliana Gomez </a:t>
            </a:r>
            <a:endParaRPr lang="fr-FR" dirty="0">
              <a:solidFill>
                <a:schemeClr val="bg1">
                  <a:lumMod val="65000"/>
                </a:schemeClr>
              </a:solidFill>
            </a:endParaRPr>
          </a:p>
        </p:txBody>
      </p:sp>
      <p:sp>
        <p:nvSpPr>
          <p:cNvPr id="2" name="Titre 1"/>
          <p:cNvSpPr>
            <a:spLocks noGrp="1"/>
          </p:cNvSpPr>
          <p:nvPr>
            <p:ph type="title"/>
            <p:custDataLst>
              <p:tags r:id="rId1"/>
            </p:custDataLst>
          </p:nvPr>
        </p:nvSpPr>
        <p:spPr>
          <a:xfrm>
            <a:off x="1095023" y="548681"/>
            <a:ext cx="6965245" cy="1008112"/>
          </a:xfrm>
        </p:spPr>
        <p:txBody>
          <a:bodyPr>
            <a:noAutofit/>
          </a:bodyPr>
          <a:lstStyle/>
          <a:p>
            <a:r>
              <a:rPr lang="fr-CA" sz="3600" b="1" dirty="0" smtClean="0"/>
              <a:t/>
            </a:r>
            <a:br>
              <a:rPr lang="fr-CA" sz="3600" b="1" dirty="0" smtClean="0"/>
            </a:br>
            <a:r>
              <a:rPr lang="fr-CA" sz="3200" b="1" dirty="0" smtClean="0">
                <a:effectLst>
                  <a:outerShdw blurRad="38100" dist="38100" dir="2700000" algn="tl">
                    <a:srgbClr val="000000">
                      <a:alpha val="43137"/>
                    </a:srgbClr>
                  </a:outerShdw>
                </a:effectLst>
              </a:rPr>
              <a:t>INTRODUCTION</a:t>
            </a:r>
            <a:r>
              <a:rPr lang="fr-CA" sz="3600" dirty="0"/>
              <a:t/>
            </a:r>
            <a:br>
              <a:rPr lang="fr-CA" sz="3600" dirty="0"/>
            </a:br>
            <a:endParaRPr lang="fr-CA" sz="3600" dirty="0"/>
          </a:p>
        </p:txBody>
      </p:sp>
      <p:sp>
        <p:nvSpPr>
          <p:cNvPr id="3" name="Espace réservé du contenu 2"/>
          <p:cNvSpPr>
            <a:spLocks noGrp="1"/>
          </p:cNvSpPr>
          <p:nvPr>
            <p:ph idx="1"/>
            <p:custDataLst>
              <p:tags r:id="rId2"/>
            </p:custDataLst>
          </p:nvPr>
        </p:nvSpPr>
        <p:spPr>
          <a:xfrm>
            <a:off x="1403648" y="1556792"/>
            <a:ext cx="6255797" cy="4248472"/>
          </a:xfrm>
        </p:spPr>
        <p:txBody>
          <a:bodyPr>
            <a:normAutofit/>
          </a:bodyPr>
          <a:lstStyle/>
          <a:p>
            <a:pPr algn="ctr">
              <a:buFont typeface="Wingdings" pitchFamily="2" charset="2"/>
              <a:buChar char="Ø"/>
            </a:pPr>
            <a:r>
              <a:rPr lang="fr-CA" sz="2200" dirty="0"/>
              <a:t>Situer la transfusion de </a:t>
            </a:r>
            <a:r>
              <a:rPr lang="fr-CA" sz="2200" dirty="0" smtClean="0"/>
              <a:t>sang: </a:t>
            </a:r>
            <a:endParaRPr lang="fr-CA" sz="2200" dirty="0"/>
          </a:p>
          <a:p>
            <a:pPr>
              <a:buFont typeface="Wingdings" pitchFamily="2" charset="2"/>
              <a:buChar char="Ø"/>
            </a:pPr>
            <a:endParaRPr lang="fr-CA" sz="1700" dirty="0" smtClean="0">
              <a:solidFill>
                <a:srgbClr val="FF0000"/>
              </a:solidFill>
            </a:endParaRPr>
          </a:p>
          <a:p>
            <a:pPr>
              <a:buFont typeface="Wingdings" pitchFamily="2" charset="2"/>
              <a:buChar char="Ø"/>
            </a:pPr>
            <a:endParaRPr lang="fr-CA" sz="1700" dirty="0">
              <a:solidFill>
                <a:srgbClr val="FF0000"/>
              </a:solidFill>
            </a:endParaRPr>
          </a:p>
          <a:p>
            <a:pPr marL="0" indent="0" algn="just">
              <a:buNone/>
            </a:pPr>
            <a:r>
              <a:rPr lang="fr-CA" sz="1700" dirty="0"/>
              <a:t>Bien que les premières tentatives </a:t>
            </a:r>
            <a:r>
              <a:rPr lang="fr-CA" sz="1700" dirty="0" smtClean="0"/>
              <a:t>de transfusion </a:t>
            </a:r>
            <a:r>
              <a:rPr lang="fr-CA" sz="1700" dirty="0"/>
              <a:t>remontent au 17e </a:t>
            </a:r>
            <a:r>
              <a:rPr lang="fr-CA" sz="1700" dirty="0" smtClean="0"/>
              <a:t>siècle, </a:t>
            </a:r>
            <a:r>
              <a:rPr lang="fr-CA" sz="1700" dirty="0"/>
              <a:t>ce n’est qu’à partir </a:t>
            </a:r>
            <a:r>
              <a:rPr lang="fr-CA" sz="1700" dirty="0" smtClean="0"/>
              <a:t>du </a:t>
            </a:r>
            <a:r>
              <a:rPr lang="fr-CA" sz="1700" dirty="0"/>
              <a:t>20e siècle que le développement de méthodes efficaces a permis </a:t>
            </a:r>
            <a:r>
              <a:rPr lang="fr-CA" sz="1700" dirty="0" smtClean="0"/>
              <a:t>la transfusion du sang d’une personne à une autre  </a:t>
            </a:r>
            <a:r>
              <a:rPr lang="fr-CA" sz="1400" dirty="0"/>
              <a:t>(</a:t>
            </a:r>
            <a:r>
              <a:rPr lang="fr-CA" sz="1400" dirty="0" err="1"/>
              <a:t>Lock</a:t>
            </a:r>
            <a:r>
              <a:rPr lang="fr-CA" sz="1400" dirty="0"/>
              <a:t> 2001, </a:t>
            </a:r>
            <a:r>
              <a:rPr lang="fr-CA" sz="1400" dirty="0" err="1"/>
              <a:t>Lock</a:t>
            </a:r>
            <a:r>
              <a:rPr lang="fr-CA" sz="1400" dirty="0"/>
              <a:t> 2002, </a:t>
            </a:r>
            <a:r>
              <a:rPr lang="fr-CA" sz="1400" dirty="0" err="1"/>
              <a:t>Starr</a:t>
            </a:r>
            <a:r>
              <a:rPr lang="fr-CA" sz="1400" dirty="0"/>
              <a:t> 1998). </a:t>
            </a:r>
            <a:r>
              <a:rPr lang="fr-CA" sz="1700" dirty="0" smtClean="0"/>
              <a:t>Cette procédure est </a:t>
            </a:r>
            <a:r>
              <a:rPr lang="fr-CA" sz="1700" dirty="0"/>
              <a:t>utilisée dans le traitement de certaines maladies du sang </a:t>
            </a:r>
            <a:r>
              <a:rPr lang="fr-CA" sz="1700" dirty="0" smtClean="0"/>
              <a:t>(hémophilie, drépanocytose, thalassémie, </a:t>
            </a:r>
            <a:r>
              <a:rPr lang="fr-CA" sz="1700" dirty="0"/>
              <a:t>leucémie ), de </a:t>
            </a:r>
            <a:r>
              <a:rPr lang="fr-CA" sz="1700" dirty="0" smtClean="0"/>
              <a:t>chocs, </a:t>
            </a:r>
            <a:r>
              <a:rPr lang="fr-CA" sz="1700" dirty="0"/>
              <a:t>de grandes brûlures, ainsi que pour contrer les hémorragies importantes survenant lors d’accidents ou de chirurgies.</a:t>
            </a:r>
          </a:p>
        </p:txBody>
      </p:sp>
      <p:pic>
        <p:nvPicPr>
          <p:cNvPr id="6146" name="Picture 2"/>
          <p:cNvPicPr>
            <a:picLocks noChangeAspect="1" noChangeArrowheads="1"/>
          </p:cNvPicPr>
          <p:nvPr>
            <p:custDataLst>
              <p:tags r:id="rId3"/>
            </p:custDataLst>
          </p:nvPr>
        </p:nvPicPr>
        <p:blipFill>
          <a:blip r:embed="rId7" cstate="print">
            <a:extLst>
              <a:ext uri="{28A0092B-C50C-407E-A947-70E740481C1C}">
                <a14:useLocalDpi xmlns="" xmlns:a14="http://schemas.microsoft.com/office/drawing/2010/main" val="0"/>
              </a:ext>
            </a:extLst>
          </a:blip>
          <a:srcRect/>
          <a:stretch>
            <a:fillRect/>
          </a:stretch>
        </p:blipFill>
        <p:spPr bwMode="auto">
          <a:xfrm>
            <a:off x="6804248" y="1412776"/>
            <a:ext cx="1296145" cy="115212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custDataLst>
              <p:tags r:id="rId4"/>
            </p:custDataLst>
          </p:nvPr>
        </p:nvPicPr>
        <p:blipFill>
          <a:blip r:embed="rId8" cstate="print">
            <a:extLst>
              <a:ext uri="{28A0092B-C50C-407E-A947-70E740481C1C}">
                <a14:useLocalDpi xmlns="" xmlns:a14="http://schemas.microsoft.com/office/drawing/2010/main" val="0"/>
              </a:ext>
            </a:extLst>
          </a:blip>
          <a:srcRect/>
          <a:stretch>
            <a:fillRect/>
          </a:stretch>
        </p:blipFill>
        <p:spPr bwMode="auto">
          <a:xfrm>
            <a:off x="1259631" y="1365292"/>
            <a:ext cx="1133017" cy="105559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custDataLst>
              <p:tags r:id="rId5"/>
            </p:custDataLst>
          </p:nvPr>
        </p:nvPicPr>
        <p:blipFill>
          <a:blip r:embed="rId9" cstate="print">
            <a:extLst>
              <a:ext uri="{28A0092B-C50C-407E-A947-70E740481C1C}">
                <a14:useLocalDpi xmlns="" xmlns:a14="http://schemas.microsoft.com/office/drawing/2010/main" val="0"/>
              </a:ext>
            </a:extLst>
          </a:blip>
          <a:srcRect/>
          <a:stretch>
            <a:fillRect/>
          </a:stretch>
        </p:blipFill>
        <p:spPr bwMode="auto">
          <a:xfrm>
            <a:off x="6012160" y="5085184"/>
            <a:ext cx="1440160" cy="75304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Espace réservé du pied de page 3"/>
          <p:cNvSpPr>
            <a:spLocks noGrp="1"/>
          </p:cNvSpPr>
          <p:nvPr>
            <p:ph type="ftr" sz="quarter" idx="11"/>
          </p:nvPr>
        </p:nvSpPr>
        <p:spPr>
          <a:xfrm>
            <a:off x="914400" y="5809152"/>
            <a:ext cx="7330007" cy="365125"/>
          </a:xfrm>
        </p:spPr>
        <p:txBody>
          <a:bodyPr/>
          <a:lstStyle/>
          <a:p>
            <a:pPr algn="ctr"/>
            <a:r>
              <a:rPr lang="fr-CA" sz="1200" dirty="0" err="1" smtClean="0">
                <a:solidFill>
                  <a:schemeClr val="tx1"/>
                </a:solidFill>
                <a:latin typeface="Papyrus" pitchFamily="66" charset="0"/>
              </a:rPr>
              <a:t>Liliana</a:t>
            </a:r>
            <a:r>
              <a:rPr lang="fr-CA" sz="1200" dirty="0" smtClean="0">
                <a:solidFill>
                  <a:schemeClr val="tx1"/>
                </a:solidFill>
                <a:latin typeface="Papyrus" pitchFamily="66" charset="0"/>
              </a:rPr>
              <a:t> Gomez, </a:t>
            </a:r>
            <a:r>
              <a:rPr lang="fr-CA" sz="1200" dirty="0" err="1" smtClean="0">
                <a:solidFill>
                  <a:schemeClr val="tx1"/>
                </a:solidFill>
                <a:latin typeface="Papyrus" pitchFamily="66" charset="0"/>
              </a:rPr>
              <a:t>Acfas</a:t>
            </a:r>
            <a:r>
              <a:rPr lang="fr-CA" sz="1200" dirty="0" smtClean="0">
                <a:solidFill>
                  <a:schemeClr val="tx1"/>
                </a:solidFill>
                <a:latin typeface="Papyrus" pitchFamily="66" charset="0"/>
              </a:rPr>
              <a:t> 2013</a:t>
            </a:r>
            <a:endParaRPr lang="fr-CA" sz="1200" dirty="0">
              <a:solidFill>
                <a:schemeClr val="tx1"/>
              </a:solidFill>
              <a:latin typeface="Papyrus" pitchFamily="66" charset="0"/>
            </a:endParaRPr>
          </a:p>
        </p:txBody>
      </p:sp>
    </p:spTree>
    <p:extLst>
      <p:ext uri="{BB962C8B-B14F-4D97-AF65-F5344CB8AC3E}">
        <p14:creationId xmlns="" xmlns:p14="http://schemas.microsoft.com/office/powerpoint/2010/main" val="320297858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00.xml><?xml version="1.0" encoding="utf-8"?>
<p:tagLst xmlns:a="http://schemas.openxmlformats.org/drawingml/2006/main" xmlns:r="http://schemas.openxmlformats.org/officeDocument/2006/relationships" xmlns:p="http://schemas.openxmlformats.org/presentationml/2006/main">
  <p:tag name="NUM" val="1"/>
</p:tagLst>
</file>

<file path=ppt/tags/tag101.xml><?xml version="1.0" encoding="utf-8"?>
<p:tagLst xmlns:a="http://schemas.openxmlformats.org/drawingml/2006/main" xmlns:r="http://schemas.openxmlformats.org/officeDocument/2006/relationships" xmlns:p="http://schemas.openxmlformats.org/presentationml/2006/main">
  <p:tag name="NUM" val="2"/>
</p:tagLst>
</file>

<file path=ppt/tags/tag102.xml><?xml version="1.0" encoding="utf-8"?>
<p:tagLst xmlns:a="http://schemas.openxmlformats.org/drawingml/2006/main" xmlns:r="http://schemas.openxmlformats.org/officeDocument/2006/relationships" xmlns:p="http://schemas.openxmlformats.org/presentationml/2006/main">
  <p:tag name="NUM" val="4"/>
</p:tagLst>
</file>

<file path=ppt/tags/tag103.xml><?xml version="1.0" encoding="utf-8"?>
<p:tagLst xmlns:a="http://schemas.openxmlformats.org/drawingml/2006/main" xmlns:r="http://schemas.openxmlformats.org/officeDocument/2006/relationships" xmlns:p="http://schemas.openxmlformats.org/presentationml/2006/main">
  <p:tag name="NUM" val="1"/>
</p:tagLst>
</file>

<file path=ppt/tags/tag104.xml><?xml version="1.0" encoding="utf-8"?>
<p:tagLst xmlns:a="http://schemas.openxmlformats.org/drawingml/2006/main" xmlns:r="http://schemas.openxmlformats.org/officeDocument/2006/relationships" xmlns:p="http://schemas.openxmlformats.org/presentationml/2006/main">
  <p:tag name="NUM" val="2"/>
</p:tagLst>
</file>

<file path=ppt/tags/tag105.xml><?xml version="1.0" encoding="utf-8"?>
<p:tagLst xmlns:a="http://schemas.openxmlformats.org/drawingml/2006/main" xmlns:r="http://schemas.openxmlformats.org/officeDocument/2006/relationships" xmlns:p="http://schemas.openxmlformats.org/presentationml/2006/main">
  <p:tag name="NUM" val="4"/>
</p:tagLst>
</file>

<file path=ppt/tags/tag106.xml><?xml version="1.0" encoding="utf-8"?>
<p:tagLst xmlns:a="http://schemas.openxmlformats.org/drawingml/2006/main" xmlns:r="http://schemas.openxmlformats.org/officeDocument/2006/relationships" xmlns:p="http://schemas.openxmlformats.org/presentationml/2006/main">
  <p:tag name="NUM" val="1"/>
</p:tagLst>
</file>

<file path=ppt/tags/tag107.xml><?xml version="1.0" encoding="utf-8"?>
<p:tagLst xmlns:a="http://schemas.openxmlformats.org/drawingml/2006/main" xmlns:r="http://schemas.openxmlformats.org/officeDocument/2006/relationships" xmlns:p="http://schemas.openxmlformats.org/presentationml/2006/main">
  <p:tag name="NUM" val="2"/>
</p:tagLst>
</file>

<file path=ppt/tags/tag108.xml><?xml version="1.0" encoding="utf-8"?>
<p:tagLst xmlns:a="http://schemas.openxmlformats.org/drawingml/2006/main" xmlns:r="http://schemas.openxmlformats.org/officeDocument/2006/relationships" xmlns:p="http://schemas.openxmlformats.org/presentationml/2006/main">
  <p:tag name="NUM" val="3"/>
</p:tagLst>
</file>

<file path=ppt/tags/tag109.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10.xml><?xml version="1.0" encoding="utf-8"?>
<p:tagLst xmlns:a="http://schemas.openxmlformats.org/drawingml/2006/main" xmlns:r="http://schemas.openxmlformats.org/officeDocument/2006/relationships" xmlns:p="http://schemas.openxmlformats.org/presentationml/2006/main">
  <p:tag name="NUM" val="1"/>
</p:tagLst>
</file>

<file path=ppt/tags/tag111.xml><?xml version="1.0" encoding="utf-8"?>
<p:tagLst xmlns:a="http://schemas.openxmlformats.org/drawingml/2006/main" xmlns:r="http://schemas.openxmlformats.org/officeDocument/2006/relationships" xmlns:p="http://schemas.openxmlformats.org/presentationml/2006/main">
  <p:tag name="NUM" val="2"/>
</p:tagLst>
</file>

<file path=ppt/tags/tag112.xml><?xml version="1.0" encoding="utf-8"?>
<p:tagLst xmlns:a="http://schemas.openxmlformats.org/drawingml/2006/main" xmlns:r="http://schemas.openxmlformats.org/officeDocument/2006/relationships" xmlns:p="http://schemas.openxmlformats.org/presentationml/2006/main">
  <p:tag name="NUM" val="4"/>
</p:tagLst>
</file>

<file path=ppt/tags/tag113.xml><?xml version="1.0" encoding="utf-8"?>
<p:tagLst xmlns:a="http://schemas.openxmlformats.org/drawingml/2006/main" xmlns:r="http://schemas.openxmlformats.org/officeDocument/2006/relationships" xmlns:p="http://schemas.openxmlformats.org/presentationml/2006/main">
  <p:tag name="NUM" val="5"/>
</p:tagLst>
</file>

<file path=ppt/tags/tag114.xml><?xml version="1.0" encoding="utf-8"?>
<p:tagLst xmlns:a="http://schemas.openxmlformats.org/drawingml/2006/main" xmlns:r="http://schemas.openxmlformats.org/officeDocument/2006/relationships" xmlns:p="http://schemas.openxmlformats.org/presentationml/2006/main">
  <p:tag name="NUM" val="6"/>
</p:tagLst>
</file>

<file path=ppt/tags/tag115.xml><?xml version="1.0" encoding="utf-8"?>
<p:tagLst xmlns:a="http://schemas.openxmlformats.org/drawingml/2006/main" xmlns:r="http://schemas.openxmlformats.org/officeDocument/2006/relationships" xmlns:p="http://schemas.openxmlformats.org/presentationml/2006/main">
  <p:tag name="NUM" val="1"/>
</p:tagLst>
</file>

<file path=ppt/tags/tag116.xml><?xml version="1.0" encoding="utf-8"?>
<p:tagLst xmlns:a="http://schemas.openxmlformats.org/drawingml/2006/main" xmlns:r="http://schemas.openxmlformats.org/officeDocument/2006/relationships" xmlns:p="http://schemas.openxmlformats.org/presentationml/2006/main">
  <p:tag name="NUM" val="2"/>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1"/>
</p:tagLst>
</file>

<file path=ppt/tags/tag119.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20.xml><?xml version="1.0" encoding="utf-8"?>
<p:tagLst xmlns:a="http://schemas.openxmlformats.org/drawingml/2006/main" xmlns:r="http://schemas.openxmlformats.org/officeDocument/2006/relationships" xmlns:p="http://schemas.openxmlformats.org/presentationml/2006/main">
  <p:tag name="NUM" val="4"/>
</p:tagLst>
</file>

<file path=ppt/tags/tag121.xml><?xml version="1.0" encoding="utf-8"?>
<p:tagLst xmlns:a="http://schemas.openxmlformats.org/drawingml/2006/main" xmlns:r="http://schemas.openxmlformats.org/officeDocument/2006/relationships" xmlns:p="http://schemas.openxmlformats.org/presentationml/2006/main">
  <p:tag name="NUM" val="1"/>
</p:tagLst>
</file>

<file path=ppt/tags/tag122.xml><?xml version="1.0" encoding="utf-8"?>
<p:tagLst xmlns:a="http://schemas.openxmlformats.org/drawingml/2006/main" xmlns:r="http://schemas.openxmlformats.org/officeDocument/2006/relationships" xmlns:p="http://schemas.openxmlformats.org/presentationml/2006/main">
  <p:tag name="NUM" val="2"/>
</p:tagLst>
</file>

<file path=ppt/tags/tag123.xml><?xml version="1.0" encoding="utf-8"?>
<p:tagLst xmlns:a="http://schemas.openxmlformats.org/drawingml/2006/main" xmlns:r="http://schemas.openxmlformats.org/officeDocument/2006/relationships" xmlns:p="http://schemas.openxmlformats.org/presentationml/2006/main">
  <p:tag name="NUM" val="3"/>
</p:tagLst>
</file>

<file path=ppt/tags/tag124.xml><?xml version="1.0" encoding="utf-8"?>
<p:tagLst xmlns:a="http://schemas.openxmlformats.org/drawingml/2006/main" xmlns:r="http://schemas.openxmlformats.org/officeDocument/2006/relationships" xmlns:p="http://schemas.openxmlformats.org/presentationml/2006/main">
  <p:tag name="NUM" val="5"/>
</p:tagLst>
</file>

<file path=ppt/tags/tag125.xml><?xml version="1.0" encoding="utf-8"?>
<p:tagLst xmlns:a="http://schemas.openxmlformats.org/drawingml/2006/main" xmlns:r="http://schemas.openxmlformats.org/officeDocument/2006/relationships" xmlns:p="http://schemas.openxmlformats.org/presentationml/2006/main">
  <p:tag name="NUM" val="1"/>
</p:tagLst>
</file>

<file path=ppt/tags/tag126.xml><?xml version="1.0" encoding="utf-8"?>
<p:tagLst xmlns:a="http://schemas.openxmlformats.org/drawingml/2006/main" xmlns:r="http://schemas.openxmlformats.org/officeDocument/2006/relationships" xmlns:p="http://schemas.openxmlformats.org/presentationml/2006/main">
  <p:tag name="NUM" val="2"/>
</p:tagLst>
</file>

<file path=ppt/tags/tag127.xml><?xml version="1.0" encoding="utf-8"?>
<p:tagLst xmlns:a="http://schemas.openxmlformats.org/drawingml/2006/main" xmlns:r="http://schemas.openxmlformats.org/officeDocument/2006/relationships" xmlns:p="http://schemas.openxmlformats.org/presentationml/2006/main">
  <p:tag name="NUM" val="1"/>
</p:tagLst>
</file>

<file path=ppt/tags/tag128.xml><?xml version="1.0" encoding="utf-8"?>
<p:tagLst xmlns:a="http://schemas.openxmlformats.org/drawingml/2006/main" xmlns:r="http://schemas.openxmlformats.org/officeDocument/2006/relationships" xmlns:p="http://schemas.openxmlformats.org/presentationml/2006/main">
  <p:tag name="NUM" val="2"/>
</p:tagLst>
</file>

<file path=ppt/tags/tag129.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1"/>
</p:tagLst>
</file>

<file path=ppt/tags/tag130.xml><?xml version="1.0" encoding="utf-8"?>
<p:tagLst xmlns:a="http://schemas.openxmlformats.org/drawingml/2006/main" xmlns:r="http://schemas.openxmlformats.org/officeDocument/2006/relationships" xmlns:p="http://schemas.openxmlformats.org/presentationml/2006/main">
  <p:tag name="NUM" val="2"/>
</p:tagLst>
</file>

<file path=ppt/tags/tag131.xml><?xml version="1.0" encoding="utf-8"?>
<p:tagLst xmlns:a="http://schemas.openxmlformats.org/drawingml/2006/main" xmlns:r="http://schemas.openxmlformats.org/officeDocument/2006/relationships" xmlns:p="http://schemas.openxmlformats.org/presentationml/2006/main">
  <p:tag name="NUM" val="1"/>
</p:tagLst>
</file>

<file path=ppt/tags/tag132.xml><?xml version="1.0" encoding="utf-8"?>
<p:tagLst xmlns:a="http://schemas.openxmlformats.org/drawingml/2006/main" xmlns:r="http://schemas.openxmlformats.org/officeDocument/2006/relationships" xmlns:p="http://schemas.openxmlformats.org/presentationml/2006/main">
  <p:tag name="NUM" val="1"/>
</p:tagLst>
</file>

<file path=ppt/tags/tag133.xml><?xml version="1.0" encoding="utf-8"?>
<p:tagLst xmlns:a="http://schemas.openxmlformats.org/drawingml/2006/main" xmlns:r="http://schemas.openxmlformats.org/officeDocument/2006/relationships" xmlns:p="http://schemas.openxmlformats.org/presentationml/2006/main">
  <p:tag name="NUM" val="2"/>
</p:tagLst>
</file>

<file path=ppt/tags/tag134.xml><?xml version="1.0" encoding="utf-8"?>
<p:tagLst xmlns:a="http://schemas.openxmlformats.org/drawingml/2006/main" xmlns:r="http://schemas.openxmlformats.org/officeDocument/2006/relationships" xmlns:p="http://schemas.openxmlformats.org/presentationml/2006/main">
  <p:tag name="NUM" val="1"/>
</p:tagLst>
</file>

<file path=ppt/tags/tag135.xml><?xml version="1.0" encoding="utf-8"?>
<p:tagLst xmlns:a="http://schemas.openxmlformats.org/drawingml/2006/main" xmlns:r="http://schemas.openxmlformats.org/officeDocument/2006/relationships" xmlns:p="http://schemas.openxmlformats.org/presentationml/2006/main">
  <p:tag name="NUM" val="2"/>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2"/>
</p:tagLst>
</file>

<file path=ppt/tags/tag15.xml><?xml version="1.0" encoding="utf-8"?>
<p:tagLst xmlns:a="http://schemas.openxmlformats.org/drawingml/2006/main" xmlns:r="http://schemas.openxmlformats.org/officeDocument/2006/relationships" xmlns:p="http://schemas.openxmlformats.org/presentationml/2006/main">
  <p:tag name="NUM" val="3"/>
</p:tagLst>
</file>

<file path=ppt/tags/tag16.xml><?xml version="1.0" encoding="utf-8"?>
<p:tagLst xmlns:a="http://schemas.openxmlformats.org/drawingml/2006/main" xmlns:r="http://schemas.openxmlformats.org/officeDocument/2006/relationships" xmlns:p="http://schemas.openxmlformats.org/presentationml/2006/main">
  <p:tag name="NUM" val="4"/>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1"/>
</p:tagLst>
</file>

<file path=ppt/tags/tag24.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3"/>
</p:tagLst>
</file>

<file path=ppt/tags/tag26.xml><?xml version="1.0" encoding="utf-8"?>
<p:tagLst xmlns:a="http://schemas.openxmlformats.org/drawingml/2006/main" xmlns:r="http://schemas.openxmlformats.org/officeDocument/2006/relationships" xmlns:p="http://schemas.openxmlformats.org/presentationml/2006/main">
  <p:tag name="NUM" val="5"/>
</p:tagLst>
</file>

<file path=ppt/tags/tag27.xml><?xml version="1.0" encoding="utf-8"?>
<p:tagLst xmlns:a="http://schemas.openxmlformats.org/drawingml/2006/main" xmlns:r="http://schemas.openxmlformats.org/officeDocument/2006/relationships" xmlns:p="http://schemas.openxmlformats.org/presentationml/2006/main">
  <p:tag name="NUM" val="8"/>
</p:tagLst>
</file>

<file path=ppt/tags/tag28.xml><?xml version="1.0" encoding="utf-8"?>
<p:tagLst xmlns:a="http://schemas.openxmlformats.org/drawingml/2006/main" xmlns:r="http://schemas.openxmlformats.org/officeDocument/2006/relationships" xmlns:p="http://schemas.openxmlformats.org/presentationml/2006/main">
  <p:tag name="NUM" val="1"/>
</p:tagLst>
</file>

<file path=ppt/tags/tag29.xml><?xml version="1.0" encoding="utf-8"?>
<p:tagLst xmlns:a="http://schemas.openxmlformats.org/drawingml/2006/main" xmlns:r="http://schemas.openxmlformats.org/officeDocument/2006/relationships" xmlns:p="http://schemas.openxmlformats.org/presentationml/2006/main">
  <p:tag name="NUM" val="2"/>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2"/>
</p:tagLst>
</file>

<file path=ppt/tags/tag32.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1"/>
</p:tagLst>
</file>

<file path=ppt/tags/tag38.xml><?xml version="1.0" encoding="utf-8"?>
<p:tagLst xmlns:a="http://schemas.openxmlformats.org/drawingml/2006/main" xmlns:r="http://schemas.openxmlformats.org/officeDocument/2006/relationships" xmlns:p="http://schemas.openxmlformats.org/presentationml/2006/main">
  <p:tag name="NUM" val="2"/>
</p:tagLst>
</file>

<file path=ppt/tags/tag39.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5"/>
</p:tagLst>
</file>

<file path=ppt/tags/tag41.xml><?xml version="1.0" encoding="utf-8"?>
<p:tagLst xmlns:a="http://schemas.openxmlformats.org/drawingml/2006/main" xmlns:r="http://schemas.openxmlformats.org/officeDocument/2006/relationships" xmlns:p="http://schemas.openxmlformats.org/presentationml/2006/main">
  <p:tag name="NUM" val="1"/>
</p:tagLst>
</file>

<file path=ppt/tags/tag42.xml><?xml version="1.0" encoding="utf-8"?>
<p:tagLst xmlns:a="http://schemas.openxmlformats.org/drawingml/2006/main" xmlns:r="http://schemas.openxmlformats.org/officeDocument/2006/relationships" xmlns:p="http://schemas.openxmlformats.org/presentationml/2006/main">
  <p:tag name="NUM" val="2"/>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2"/>
</p:tagLst>
</file>

<file path=ppt/tags/tag51.xml><?xml version="1.0" encoding="utf-8"?>
<p:tagLst xmlns:a="http://schemas.openxmlformats.org/drawingml/2006/main" xmlns:r="http://schemas.openxmlformats.org/officeDocument/2006/relationships" xmlns:p="http://schemas.openxmlformats.org/presentationml/2006/main">
  <p:tag name="NUM" val="3"/>
</p:tagLst>
</file>

<file path=ppt/tags/tag52.xml><?xml version="1.0" encoding="utf-8"?>
<p:tagLst xmlns:a="http://schemas.openxmlformats.org/drawingml/2006/main" xmlns:r="http://schemas.openxmlformats.org/officeDocument/2006/relationships" xmlns:p="http://schemas.openxmlformats.org/presentationml/2006/main">
  <p:tag name="NUM" val="1"/>
</p:tagLst>
</file>

<file path=ppt/tags/tag53.xml><?xml version="1.0" encoding="utf-8"?>
<p:tagLst xmlns:a="http://schemas.openxmlformats.org/drawingml/2006/main" xmlns:r="http://schemas.openxmlformats.org/officeDocument/2006/relationships" xmlns:p="http://schemas.openxmlformats.org/presentationml/2006/main">
  <p:tag name="NUM" val="2"/>
</p:tagLst>
</file>

<file path=ppt/tags/tag54.xml><?xml version="1.0" encoding="utf-8"?>
<p:tagLst xmlns:a="http://schemas.openxmlformats.org/drawingml/2006/main" xmlns:r="http://schemas.openxmlformats.org/officeDocument/2006/relationships" xmlns:p="http://schemas.openxmlformats.org/presentationml/2006/main">
  <p:tag name="NUM" val="3"/>
</p:tagLst>
</file>

<file path=ppt/tags/tag55.xml><?xml version="1.0" encoding="utf-8"?>
<p:tagLst xmlns:a="http://schemas.openxmlformats.org/drawingml/2006/main" xmlns:r="http://schemas.openxmlformats.org/officeDocument/2006/relationships" xmlns:p="http://schemas.openxmlformats.org/presentationml/2006/main">
  <p:tag name="NUM" val="4"/>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1"/>
</p:tagLst>
</file>

<file path=ppt/tags/tag61.xml><?xml version="1.0" encoding="utf-8"?>
<p:tagLst xmlns:a="http://schemas.openxmlformats.org/drawingml/2006/main" xmlns:r="http://schemas.openxmlformats.org/officeDocument/2006/relationships" xmlns:p="http://schemas.openxmlformats.org/presentationml/2006/main">
  <p:tag name="NUM" val="2"/>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1"/>
</p:tagLst>
</file>

<file path=ppt/tags/tag65.xml><?xml version="1.0" encoding="utf-8"?>
<p:tagLst xmlns:a="http://schemas.openxmlformats.org/drawingml/2006/main" xmlns:r="http://schemas.openxmlformats.org/officeDocument/2006/relationships" xmlns:p="http://schemas.openxmlformats.org/presentationml/2006/main">
  <p:tag name="NUM" val="2"/>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70.xml><?xml version="1.0" encoding="utf-8"?>
<p:tagLst xmlns:a="http://schemas.openxmlformats.org/drawingml/2006/main" xmlns:r="http://schemas.openxmlformats.org/officeDocument/2006/relationships" xmlns:p="http://schemas.openxmlformats.org/presentationml/2006/main">
  <p:tag name="NUM" val="1"/>
</p:tagLst>
</file>

<file path=ppt/tags/tag71.xml><?xml version="1.0" encoding="utf-8"?>
<p:tagLst xmlns:a="http://schemas.openxmlformats.org/drawingml/2006/main" xmlns:r="http://schemas.openxmlformats.org/officeDocument/2006/relationships" xmlns:p="http://schemas.openxmlformats.org/presentationml/2006/main">
  <p:tag name="NUM" val="2"/>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1"/>
</p:tagLst>
</file>

<file path=ppt/tags/tag75.xml><?xml version="1.0" encoding="utf-8"?>
<p:tagLst xmlns:a="http://schemas.openxmlformats.org/drawingml/2006/main" xmlns:r="http://schemas.openxmlformats.org/officeDocument/2006/relationships" xmlns:p="http://schemas.openxmlformats.org/presentationml/2006/main">
  <p:tag name="NUM" val="2"/>
</p:tagLst>
</file>

<file path=ppt/tags/tag76.xml><?xml version="1.0" encoding="utf-8"?>
<p:tagLst xmlns:a="http://schemas.openxmlformats.org/drawingml/2006/main" xmlns:r="http://schemas.openxmlformats.org/officeDocument/2006/relationships" xmlns:p="http://schemas.openxmlformats.org/presentationml/2006/main">
  <p:tag name="NUM" val="3"/>
</p:tagLst>
</file>

<file path=ppt/tags/tag77.xml><?xml version="1.0" encoding="utf-8"?>
<p:tagLst xmlns:a="http://schemas.openxmlformats.org/drawingml/2006/main" xmlns:r="http://schemas.openxmlformats.org/officeDocument/2006/relationships" xmlns:p="http://schemas.openxmlformats.org/presentationml/2006/main">
  <p:tag name="NUM" val="1"/>
</p:tagLst>
</file>

<file path=ppt/tags/tag78.xml><?xml version="1.0" encoding="utf-8"?>
<p:tagLst xmlns:a="http://schemas.openxmlformats.org/drawingml/2006/main" xmlns:r="http://schemas.openxmlformats.org/officeDocument/2006/relationships" xmlns:p="http://schemas.openxmlformats.org/presentationml/2006/main">
  <p:tag name="NUM" val="2"/>
</p:tagLst>
</file>

<file path=ppt/tags/tag79.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80.xml><?xml version="1.0" encoding="utf-8"?>
<p:tagLst xmlns:a="http://schemas.openxmlformats.org/drawingml/2006/main" xmlns:r="http://schemas.openxmlformats.org/officeDocument/2006/relationships" xmlns:p="http://schemas.openxmlformats.org/presentationml/2006/main">
  <p:tag name="NUM" val="2"/>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1"/>
</p:tagLst>
</file>

<file path=ppt/tags/tag85.xml><?xml version="1.0" encoding="utf-8"?>
<p:tagLst xmlns:a="http://schemas.openxmlformats.org/drawingml/2006/main" xmlns:r="http://schemas.openxmlformats.org/officeDocument/2006/relationships" xmlns:p="http://schemas.openxmlformats.org/presentationml/2006/main">
  <p:tag name="NUM" val="2"/>
</p:tagLst>
</file>

<file path=ppt/tags/tag86.xml><?xml version="1.0" encoding="utf-8"?>
<p:tagLst xmlns:a="http://schemas.openxmlformats.org/drawingml/2006/main" xmlns:r="http://schemas.openxmlformats.org/officeDocument/2006/relationships" xmlns:p="http://schemas.openxmlformats.org/presentationml/2006/main">
  <p:tag name="NUM" val="1"/>
</p:tagLst>
</file>

<file path=ppt/tags/tag87.xml><?xml version="1.0" encoding="utf-8"?>
<p:tagLst xmlns:a="http://schemas.openxmlformats.org/drawingml/2006/main" xmlns:r="http://schemas.openxmlformats.org/officeDocument/2006/relationships" xmlns:p="http://schemas.openxmlformats.org/presentationml/2006/main">
  <p:tag name="NUM" val="2"/>
</p:tagLst>
</file>

<file path=ppt/tags/tag88.xml><?xml version="1.0" encoding="utf-8"?>
<p:tagLst xmlns:a="http://schemas.openxmlformats.org/drawingml/2006/main" xmlns:r="http://schemas.openxmlformats.org/officeDocument/2006/relationships" xmlns:p="http://schemas.openxmlformats.org/presentationml/2006/main">
  <p:tag name="NUM" val="1"/>
</p:tagLst>
</file>

<file path=ppt/tags/tag89.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ags/tag90.xml><?xml version="1.0" encoding="utf-8"?>
<p:tagLst xmlns:a="http://schemas.openxmlformats.org/drawingml/2006/main" xmlns:r="http://schemas.openxmlformats.org/officeDocument/2006/relationships" xmlns:p="http://schemas.openxmlformats.org/presentationml/2006/main">
  <p:tag name="NUM" val="1"/>
</p:tagLst>
</file>

<file path=ppt/tags/tag91.xml><?xml version="1.0" encoding="utf-8"?>
<p:tagLst xmlns:a="http://schemas.openxmlformats.org/drawingml/2006/main" xmlns:r="http://schemas.openxmlformats.org/officeDocument/2006/relationships" xmlns:p="http://schemas.openxmlformats.org/presentationml/2006/main">
  <p:tag name="NUM" val="2"/>
</p:tagLst>
</file>

<file path=ppt/tags/tag92.xml><?xml version="1.0" encoding="utf-8"?>
<p:tagLst xmlns:a="http://schemas.openxmlformats.org/drawingml/2006/main" xmlns:r="http://schemas.openxmlformats.org/officeDocument/2006/relationships" xmlns:p="http://schemas.openxmlformats.org/presentationml/2006/main">
  <p:tag name="NUM" val="1"/>
</p:tagLst>
</file>

<file path=ppt/tags/tag93.xml><?xml version="1.0" encoding="utf-8"?>
<p:tagLst xmlns:a="http://schemas.openxmlformats.org/drawingml/2006/main" xmlns:r="http://schemas.openxmlformats.org/officeDocument/2006/relationships" xmlns:p="http://schemas.openxmlformats.org/presentationml/2006/main">
  <p:tag name="NUM" val="2"/>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1"/>
</p:tagLst>
</file>

<file path=ppt/tags/tag99.xml><?xml version="1.0" encoding="utf-8"?>
<p:tagLst xmlns:a="http://schemas.openxmlformats.org/drawingml/2006/main" xmlns:r="http://schemas.openxmlformats.org/officeDocument/2006/relationships" xmlns:p="http://schemas.openxmlformats.org/presentationml/2006/main">
  <p:tag name="NUM" val="2"/>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unaise">
  <a:themeElements>
    <a:clrScheme name="Punaise">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Apothicaire">
      <a:majorFont>
        <a:latin typeface="Book Antiqua"/>
        <a:ea typeface=""/>
        <a:cs typeface=""/>
        <a:font script="Jpan" typeface="HGS明朝B"/>
        <a:font script="Hang" typeface="HY견명조"/>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ＭＳ ゴシック"/>
        <a:font script="Hang" typeface="HY견명조"/>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Punaise">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Pushpin</Template>
  <TotalTime>1937</TotalTime>
  <Words>4610</Words>
  <Application>Microsoft Office PowerPoint</Application>
  <PresentationFormat>Affichage à l'écran (4:3)</PresentationFormat>
  <Paragraphs>467</Paragraphs>
  <Slides>53</Slides>
  <Notes>2</Notes>
  <HiddenSlides>0</HiddenSlides>
  <MMClips>0</MMClips>
  <ScaleCrop>false</ScaleCrop>
  <HeadingPairs>
    <vt:vector size="4" baseType="variant">
      <vt:variant>
        <vt:lpstr>Thème</vt:lpstr>
      </vt:variant>
      <vt:variant>
        <vt:i4>1</vt:i4>
      </vt:variant>
      <vt:variant>
        <vt:lpstr>Titres des diapositives</vt:lpstr>
      </vt:variant>
      <vt:variant>
        <vt:i4>53</vt:i4>
      </vt:variant>
    </vt:vector>
  </HeadingPairs>
  <TitlesOfParts>
    <vt:vector size="54" baseType="lpstr">
      <vt:lpstr>Punaise</vt:lpstr>
      <vt:lpstr>Diapositive 1</vt:lpstr>
      <vt:lpstr>PLAN</vt:lpstr>
      <vt:lpstr>INTRODUCTION</vt:lpstr>
      <vt:lpstr>  INTRODUCTION Les enjeux des technologies médicales </vt:lpstr>
      <vt:lpstr> INTRODUCTION Les enjeux des technologies médicales</vt:lpstr>
      <vt:lpstr> INTRODUCTION Les enjeux des technologies médicales</vt:lpstr>
      <vt:lpstr> INTRODUCTION Les enjeux des technologies médicales</vt:lpstr>
      <vt:lpstr>INTRODUCTION Les enjeux des technologies médicales</vt:lpstr>
      <vt:lpstr> INTRODUCTION </vt:lpstr>
      <vt:lpstr>INTRODUCTION</vt:lpstr>
      <vt:lpstr> INTRODUCTION </vt:lpstr>
      <vt:lpstr>INTRODUCTION Littérature socio-anthropologique sur la transfusion  et le transfert de tissus </vt:lpstr>
      <vt:lpstr> INTRODUCTION Littérature socio-anthropologique sur la transfusion  et le transfert de tissus  </vt:lpstr>
      <vt:lpstr>INTRODUCTION Littérature socio-anthropologique sur la transfusion  et le transfert de tissus </vt:lpstr>
      <vt:lpstr>INTRODUCTION Littérature socio-anthropologique sur la transfusion  et le transfert de tissus </vt:lpstr>
      <vt:lpstr>INTRODUCTION Enjeux sociaux, anthropologiques et  éthiques de la transfusion</vt:lpstr>
      <vt:lpstr>INTRODUCTION Enjeux sociaux, anthropologiques et éthiques de la transfusion</vt:lpstr>
      <vt:lpstr>INTRODUCTION Enjeux sociaux, anthropologiques et éthiques de la transfusion</vt:lpstr>
      <vt:lpstr>PROBLÉMATIQUE</vt:lpstr>
      <vt:lpstr>PROBLÉMATIQUE</vt:lpstr>
      <vt:lpstr>OBJECTIFS</vt:lpstr>
      <vt:lpstr>MÉTHODOLOGIE</vt:lpstr>
      <vt:lpstr>MÉTHODOLOGIE</vt:lpstr>
      <vt:lpstr>MÉTHODOLOGIE</vt:lpstr>
      <vt:lpstr>RÉSULTATS</vt:lpstr>
      <vt:lpstr>RÉSULTATS Étude pilote</vt:lpstr>
      <vt:lpstr>RÉSULTATS Étude pilote Profil sociodémographique de 18 répondants</vt:lpstr>
      <vt:lpstr>RÉSULTATS Étude pilote Profil sociodémographique de 18 répondants</vt:lpstr>
      <vt:lpstr>RÉSULTATS Étude pilote Profil sociodémographique de 18 répondants</vt:lpstr>
      <vt:lpstr>RÉSULTATS Étude pilote Profil sociodémographique de 18 répondants</vt:lpstr>
      <vt:lpstr>RÉSULTATS Qu’est-ce que c’est le sang?</vt:lpstr>
      <vt:lpstr>RÉSULTATS Est-ce que le sang est un médicament ou d’autre chose?</vt:lpstr>
      <vt:lpstr>RÉSULTATS Est-ce que le sang transmets les caractéristiques d’une personne?</vt:lpstr>
      <vt:lpstr>RÉSULTATS À qui appartient le sang?</vt:lpstr>
      <vt:lpstr>RÉSULTATS Est-ce que la culture et la religion se transmettent par le sang?</vt:lpstr>
      <vt:lpstr>RÉSULTATS Certaines personnes pensent qu’il faut purifier le sang</vt:lpstr>
      <vt:lpstr>RÉSULTATS Quels liens unissent les donneurs de sang et les enfants transfusés?</vt:lpstr>
      <vt:lpstr>DISCUSSION Pistes de réflexion et voies  et recherche</vt:lpstr>
      <vt:lpstr>DISCUSSION Pistes de réflexion et voies  et recherche</vt:lpstr>
      <vt:lpstr>DISCUSSION Pistes de réflexion et voies  et recherche</vt:lpstr>
      <vt:lpstr>DISCUSSION Pistes de réflexion et voies  et recherche</vt:lpstr>
      <vt:lpstr>DISCUSSION Pistes de réflexion et voies  et recherche</vt:lpstr>
      <vt:lpstr>DISCUSSION Pistes de réflexion et voies  et recherche</vt:lpstr>
      <vt:lpstr>DISCUSSION Pistes de réflexion et voies  et recherche</vt:lpstr>
      <vt:lpstr>DISCUSSION Pistes de réflexion et voies  et recherche</vt:lpstr>
      <vt:lpstr>DISCUSSION Pistes de réflexion et voies  et recherche</vt:lpstr>
      <vt:lpstr>CONCLUSION Apports et défis de l’anthropologie</vt:lpstr>
      <vt:lpstr>CONCLUSION Une anthropologie au service du Québec</vt:lpstr>
      <vt:lpstr>CONCLUSION Apports de l’ethnographie aux services de santé locaux</vt:lpstr>
      <vt:lpstr>Merci de votre attention !</vt:lpstr>
      <vt:lpstr>BIBLIOGRAPHIE</vt:lpstr>
      <vt:lpstr>BIBLIOGRAPHIE</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Liliana</dc:creator>
  <cp:lastModifiedBy>Sophie Haberbüsch</cp:lastModifiedBy>
  <cp:revision>512</cp:revision>
  <dcterms:created xsi:type="dcterms:W3CDTF">2013-03-27T16:02:09Z</dcterms:created>
  <dcterms:modified xsi:type="dcterms:W3CDTF">2014-01-20T08:57:10Z</dcterms:modified>
</cp:coreProperties>
</file>