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ags/tag29.xml" ContentType="application/vnd.openxmlformats-officedocument.presentationml.tags+xml"/>
  <Override PartName="/ppt/tags/tag38.xml" ContentType="application/vnd.openxmlformats-officedocument.presentationml.tags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36.xml" ContentType="application/vnd.openxmlformats-officedocument.presentationml.tags+xml"/>
  <Override PartName="/docProps/custom.xml" ContentType="application/vnd.openxmlformats-officedocument.custom-propertie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4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tags/tag41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tags/tag39.xml" ContentType="application/vnd.openxmlformats-officedocument.presentationml.tags+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3"/>
  </p:notesMasterIdLst>
  <p:sldIdLst>
    <p:sldId id="256" r:id="rId2"/>
    <p:sldId id="257" r:id="rId3"/>
    <p:sldId id="314" r:id="rId4"/>
    <p:sldId id="313" r:id="rId5"/>
    <p:sldId id="309" r:id="rId6"/>
    <p:sldId id="311" r:id="rId7"/>
    <p:sldId id="312" r:id="rId8"/>
    <p:sldId id="293" r:id="rId9"/>
    <p:sldId id="294" r:id="rId10"/>
    <p:sldId id="295" r:id="rId11"/>
    <p:sldId id="296" r:id="rId12"/>
    <p:sldId id="298" r:id="rId13"/>
    <p:sldId id="301" r:id="rId14"/>
    <p:sldId id="315" r:id="rId15"/>
    <p:sldId id="302" r:id="rId16"/>
    <p:sldId id="305" r:id="rId17"/>
    <p:sldId id="306" r:id="rId18"/>
    <p:sldId id="307" r:id="rId19"/>
    <p:sldId id="308" r:id="rId20"/>
    <p:sldId id="316" r:id="rId21"/>
    <p:sldId id="317" r:id="rId22"/>
  </p:sldIdLst>
  <p:sldSz cx="9144000" cy="6858000" type="screen4x3"/>
  <p:notesSz cx="6858000" cy="9144000"/>
  <p:defaultTextStyle>
    <a:defPPr>
      <a:defRPr lang="fr-C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2458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 noProof="0" smtClean="0"/>
              <a:t>Cliquez pour modifier les styles du texte du masque</a:t>
            </a:r>
          </a:p>
          <a:p>
            <a:pPr lvl="1"/>
            <a:r>
              <a:rPr lang="fr-CA" noProof="0" smtClean="0"/>
              <a:t>Deuxième niveau</a:t>
            </a:r>
          </a:p>
          <a:p>
            <a:pPr lvl="2"/>
            <a:r>
              <a:rPr lang="fr-CA" noProof="0" smtClean="0"/>
              <a:t>Troisième niveau</a:t>
            </a:r>
          </a:p>
          <a:p>
            <a:pPr lvl="3"/>
            <a:r>
              <a:rPr lang="fr-CA" noProof="0" smtClean="0"/>
              <a:t>Quatrième niveau</a:t>
            </a:r>
          </a:p>
          <a:p>
            <a:pPr lvl="4"/>
            <a:r>
              <a:rPr lang="fr-CA" noProof="0" smtClean="0"/>
              <a:t>Cinquième niveau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F0C234B-34FD-4671-8B23-EA617DAA542C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fr-FR" sz="2400">
              <a:latin typeface="Times New Roman" pitchFamily="18" charset="0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>
                <a:defRPr/>
              </a:pPr>
              <a:endParaRPr lang="fr-FR" sz="2400">
                <a:latin typeface="Times New Roman" pitchFamily="18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fr-FR" sz="2400">
                <a:latin typeface="Times New Roman" pitchFamily="18" charset="0"/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>
                <a:defRPr/>
              </a:pPr>
              <a:endParaRPr lang="fr-FR" sz="2400">
                <a:latin typeface="Times New Roman" pitchFamily="18" charset="0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fr-FR" sz="2400">
                <a:latin typeface="Times New Roman" pitchFamily="18" charset="0"/>
              </a:endParaRPr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CA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fr-FR" sz="2400">
                <a:latin typeface="Times New Roman" pitchFamily="18" charset="0"/>
              </a:endParaRPr>
            </a:p>
          </p:txBody>
        </p:sp>
      </p:grp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fr-CA"/>
              <a:t>Cliquez pour modifier le style du titre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r>
              <a:rPr lang="fr-CA"/>
              <a:t>Cliquez pour modifier le style des sous-titres du masque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/>
              <a:t>(c) 2013 Karine St-Denis</a:t>
            </a:r>
          </a:p>
        </p:txBody>
      </p:sp>
      <p:sp>
        <p:nvSpPr>
          <p:cNvPr id="1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77E5228D-2E9E-4880-9246-B832802FBD37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/>
              <a:t>(c) 2013 Karine St-Denis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71B4C-3079-4A19-88AE-F1248A332850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/>
              <a:t>(c) 2013 Karine St-Denis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D0A16-0E85-4C05-84BF-D0900EAA59C4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/>
              <a:t>(c) 2013 Karine St-Denis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8C3B6-FFB5-43E4-8FB6-11FDFA3A8543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828800"/>
            <a:ext cx="8229600" cy="4302125"/>
          </a:xfrm>
        </p:spPr>
        <p:txBody>
          <a:bodyPr/>
          <a:lstStyle/>
          <a:p>
            <a:pPr lvl="0"/>
            <a:endParaRPr lang="fr-CA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/>
              <a:t>(c) 2013 Karine St-Denis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89709-1787-485F-9CAA-1CBFF12207FC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/>
              <a:t>(c) 2013 Karine St-Denis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15A1B-1EBA-4D82-B118-25456848B043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/>
              <a:t>(c) 2013 Karine St-Denis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FD4EA-D877-43BF-B768-E282C0560D96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/>
              <a:t>(c) 2013 Karine St-Denis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91DEA3-98D4-4DB2-9063-AA91E76AA6D7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/>
              <a:t>(c) 2013 Karine St-Denis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4F9AC4-57C4-4C04-88D7-9538255E728B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/>
              <a:t>(c) 2013 Karine St-Denis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DD1140-C774-49D4-AB19-1F385A0E9222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/>
              <a:t>(c) 2013 Karine St-Denis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36272-A53E-4D25-BC16-95BCDEBC9F88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/>
              <a:t>(c) 2013 Karine St-Denis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C5930-E7A4-40CD-B3D1-20DF0A7481CD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A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/>
              <a:t>(c) 2013 Karine St-Denis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5C9A5-E748-4591-B13A-7F7AB7859DA9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CA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fr-CA"/>
              <a:t>(c) 2013 Karine St-Denis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E89666E4-206B-409A-9519-95D0F9A35D89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6152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CA"/>
            </a:p>
          </p:txBody>
        </p:sp>
        <p:sp>
          <p:nvSpPr>
            <p:cNvPr id="6153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fr-FR" sz="2400">
                <a:latin typeface="Times New Roman" pitchFamily="18" charset="0"/>
              </a:endParaRPr>
            </a:p>
          </p:txBody>
        </p:sp>
        <p:sp>
          <p:nvSpPr>
            <p:cNvPr id="6154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fr-FR" sz="2400">
                <a:latin typeface="Times New Roman" pitchFamily="18" charset="0"/>
              </a:endParaRPr>
            </a:p>
          </p:txBody>
        </p:sp>
        <p:sp>
          <p:nvSpPr>
            <p:cNvPr id="6155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fr-FR" sz="2400">
                <a:latin typeface="Times New Roman" pitchFamily="18" charset="0"/>
              </a:endParaRPr>
            </a:p>
          </p:txBody>
        </p:sp>
        <p:sp>
          <p:nvSpPr>
            <p:cNvPr id="6156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fr-FR" sz="2400">
                <a:latin typeface="Times New Roman" pitchFamily="1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cfas.ca/evenements/congres" TargetMode="External"/><Relationship Id="rId3" Type="http://schemas.openxmlformats.org/officeDocument/2006/relationships/tags" Target="../tags/tag3.xml"/><Relationship Id="rId7" Type="http://schemas.openxmlformats.org/officeDocument/2006/relationships/image" Target="../media/image1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hyperlink" Target="mailto:karine.st-denis@enpq.gouv.qc.ca" TargetMode="Externa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4.xml"/><Relationship Id="rId9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4.xml"/><Relationship Id="rId1" Type="http://schemas.openxmlformats.org/officeDocument/2006/relationships/tags" Target="../tags/tag2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6.xml"/><Relationship Id="rId1" Type="http://schemas.openxmlformats.org/officeDocument/2006/relationships/tags" Target="../tags/tag2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28.xml"/><Relationship Id="rId1" Type="http://schemas.openxmlformats.org/officeDocument/2006/relationships/tags" Target="../tags/tag2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0.xml"/><Relationship Id="rId1" Type="http://schemas.openxmlformats.org/officeDocument/2006/relationships/tags" Target="../tags/tag2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3.xml"/><Relationship Id="rId1" Type="http://schemas.openxmlformats.org/officeDocument/2006/relationships/tags" Target="../tags/tag3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5.xml"/><Relationship Id="rId1" Type="http://schemas.openxmlformats.org/officeDocument/2006/relationships/tags" Target="../tags/tag3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7.xml"/><Relationship Id="rId1" Type="http://schemas.openxmlformats.org/officeDocument/2006/relationships/tags" Target="../tags/tag3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9.xml"/><Relationship Id="rId1" Type="http://schemas.openxmlformats.org/officeDocument/2006/relationships/tags" Target="../tags/tag3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1.xml"/><Relationship Id="rId1" Type="http://schemas.openxmlformats.org/officeDocument/2006/relationships/tags" Target="../tags/tag4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collections.banq.qc.ca/ark:/52327/2243144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tags" Target="../tags/tag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2.xml"/><Relationship Id="rId1" Type="http://schemas.openxmlformats.org/officeDocument/2006/relationships/tags" Target="../tags/tag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18322345">
            <a:off x="1496482" y="2967335"/>
            <a:ext cx="61510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Karine St-Denis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3074" name="Rectangle 6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CA" smtClean="0"/>
              <a:t>(c) 2013 Karine St-Denis</a:t>
            </a:r>
          </a:p>
        </p:txBody>
      </p:sp>
      <p:sp>
        <p:nvSpPr>
          <p:cNvPr id="3075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0B702BA-3D32-49B0-8C31-CC99056D5E5E}" type="slidenum">
              <a:rPr lang="fr-CA" smtClean="0"/>
              <a:pPr/>
              <a:t>1</a:t>
            </a:fld>
            <a:endParaRPr lang="fr-CA" smtClean="0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457200" y="1143000"/>
            <a:ext cx="8229600" cy="2057400"/>
          </a:xfrm>
        </p:spPr>
        <p:txBody>
          <a:bodyPr/>
          <a:lstStyle/>
          <a:p>
            <a:pPr algn="ctr" eaLnBrk="1" hangingPunct="1"/>
            <a:r>
              <a:rPr lang="fr-CA" sz="3400" b="1" dirty="0" smtClean="0">
                <a:solidFill>
                  <a:schemeClr val="bg2"/>
                </a:solidFill>
                <a:latin typeface="Arial" charset="0"/>
              </a:rPr>
              <a:t>Une anthropologue chez les pompiers</a:t>
            </a:r>
            <a:r>
              <a:rPr lang="fr-CA" sz="3600" b="1" dirty="0" smtClean="0">
                <a:solidFill>
                  <a:schemeClr val="bg2"/>
                </a:solidFill>
                <a:latin typeface="Arial" charset="0"/>
              </a:rPr>
              <a:t> </a:t>
            </a:r>
            <a:br>
              <a:rPr lang="fr-CA" sz="3600" b="1" dirty="0" smtClean="0">
                <a:solidFill>
                  <a:schemeClr val="bg2"/>
                </a:solidFill>
                <a:latin typeface="Arial" charset="0"/>
              </a:rPr>
            </a:br>
            <a:r>
              <a:rPr lang="fr-CA" sz="1400" dirty="0" smtClean="0">
                <a:latin typeface="Arial" charset="0"/>
              </a:rPr>
              <a:t/>
            </a:r>
            <a:br>
              <a:rPr lang="fr-CA" sz="1400" dirty="0" smtClean="0">
                <a:latin typeface="Arial" charset="0"/>
              </a:rPr>
            </a:br>
            <a:r>
              <a:rPr lang="fr-CA" sz="2400" dirty="0" smtClean="0">
                <a:solidFill>
                  <a:schemeClr val="tx1"/>
                </a:solidFill>
                <a:latin typeface="Arial" charset="0"/>
              </a:rPr>
              <a:t>Contexte et défis d’une recherche ethnographique professionnelle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685800" y="3962400"/>
            <a:ext cx="7696200" cy="2057400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r>
              <a:rPr lang="fr-CA" sz="2400" b="1" smtClean="0">
                <a:cs typeface="Arial" charset="0"/>
              </a:rPr>
              <a:t>Karine St-Denis, Ph.D.</a:t>
            </a:r>
          </a:p>
          <a:p>
            <a:pPr algn="ctr" eaLnBrk="1" hangingPunct="1">
              <a:spcBef>
                <a:spcPct val="0"/>
              </a:spcBef>
            </a:pPr>
            <a:r>
              <a:rPr lang="fr-CA" sz="2000" smtClean="0">
                <a:solidFill>
                  <a:schemeClr val="tx2"/>
                </a:solidFill>
                <a:cs typeface="Arial" charset="0"/>
              </a:rPr>
              <a:t>École nationale des pompiers du Québec</a:t>
            </a:r>
          </a:p>
          <a:p>
            <a:pPr algn="ctr" eaLnBrk="1" hangingPunct="1">
              <a:spcBef>
                <a:spcPct val="0"/>
              </a:spcBef>
            </a:pPr>
            <a:r>
              <a:rPr lang="fr-CA" sz="2000" smtClean="0">
                <a:cs typeface="Arial" charset="0"/>
                <a:hlinkClick r:id="rId6"/>
              </a:rPr>
              <a:t>karine.st-denis@enpq.gouv.qc.ca</a:t>
            </a:r>
            <a:endParaRPr lang="fr-CA" sz="2000" smtClean="0">
              <a:cs typeface="Arial" charset="0"/>
            </a:endParaRPr>
          </a:p>
          <a:p>
            <a:pPr algn="ctr" eaLnBrk="1" hangingPunct="1">
              <a:spcBef>
                <a:spcPct val="0"/>
              </a:spcBef>
            </a:pPr>
            <a:endParaRPr lang="fr-CA" sz="2000" smtClean="0">
              <a:cs typeface="Arial" charset="0"/>
            </a:endParaRPr>
          </a:p>
          <a:p>
            <a:pPr algn="ctr" eaLnBrk="1" hangingPunct="1">
              <a:spcBef>
                <a:spcPct val="0"/>
              </a:spcBef>
            </a:pPr>
            <a:r>
              <a:rPr lang="fr-CA" sz="2000" smtClean="0">
                <a:solidFill>
                  <a:schemeClr val="tx2"/>
                </a:solidFill>
                <a:cs typeface="Arial" charset="0"/>
              </a:rPr>
              <a:t>10 mai 2013</a:t>
            </a:r>
            <a:endParaRPr lang="fr-CA" sz="2000" smtClean="0"/>
          </a:p>
        </p:txBody>
      </p:sp>
      <p:pic>
        <p:nvPicPr>
          <p:cNvPr id="3078" name="Picture 2" descr="École nationale des pompiers du Québec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600" y="4956175"/>
            <a:ext cx="2057400" cy="98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6" descr="congres_81_signature_188021_2383">
            <a:hlinkClick r:id="rId8"/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010400" y="5029200"/>
            <a:ext cx="1611313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rot="18322345">
            <a:off x="1496482" y="2967335"/>
            <a:ext cx="61510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Karine St-Denis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290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CA" smtClean="0"/>
              <a:t>(c) 2013 Karine St-Denis</a:t>
            </a:r>
          </a:p>
        </p:txBody>
      </p:sp>
      <p:sp>
        <p:nvSpPr>
          <p:cNvPr id="12291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11A274-2B11-49A6-8AF1-D514A7CF8D10}" type="slidenum">
              <a:rPr lang="fr-CA" smtClean="0"/>
              <a:pPr/>
              <a:t>10</a:t>
            </a:fld>
            <a:endParaRPr lang="fr-CA" smtClean="0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ctr" eaLnBrk="1" hangingPunct="1"/>
            <a:r>
              <a:rPr lang="fr-CA" sz="4000" b="1" smtClean="0">
                <a:solidFill>
                  <a:schemeClr val="bg2"/>
                </a:solidFill>
                <a:latin typeface="Arial" charset="0"/>
                <a:cs typeface="Arial" charset="0"/>
              </a:rPr>
              <a:t>Principaux résultats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fr-CA" sz="2400" b="1" smtClean="0">
              <a:latin typeface="Arial" charset="0"/>
            </a:endParaRP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fr-CA" sz="2400" b="1" smtClean="0">
                <a:solidFill>
                  <a:schemeClr val="bg2"/>
                </a:solidFill>
                <a:latin typeface="Arial" charset="0"/>
              </a:rPr>
              <a:t>Extrait 3 : Le double emploi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fr-CA" sz="2400" b="1" smtClean="0">
              <a:solidFill>
                <a:schemeClr val="bg2"/>
              </a:solidFill>
              <a:latin typeface="Arial" charset="0"/>
            </a:endParaRP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fr-CA" sz="2400" smtClean="0">
                <a:latin typeface="Arial" charset="0"/>
                <a:cs typeface="Arial" charset="0"/>
              </a:rPr>
              <a:t>« Comme lundi passé, on a passé la nuit au feu là. Mais   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fr-CA" sz="2400" smtClean="0">
                <a:latin typeface="Arial" charset="0"/>
                <a:cs typeface="Arial" charset="0"/>
              </a:rPr>
              <a:t>   tsé comme lui, le matin, faut qui s’en alle faire sa journée   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fr-CA" sz="2400" smtClean="0">
                <a:latin typeface="Arial" charset="0"/>
                <a:cs typeface="Arial" charset="0"/>
              </a:rPr>
              <a:t>   [sur la] construction.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fr-CA" sz="1200" smtClean="0">
              <a:latin typeface="Arial" charset="0"/>
              <a:cs typeface="Arial" charset="0"/>
            </a:endParaRP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fr-CA" sz="2400" smtClean="0">
                <a:latin typeface="Arial" charset="0"/>
                <a:cs typeface="Arial" charset="0"/>
              </a:rPr>
              <a:t>   Pis moi [je suis] resté jusqu’à 10 heure pis après ma   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fr-CA" sz="2400" smtClean="0">
                <a:latin typeface="Arial" charset="0"/>
                <a:cs typeface="Arial" charset="0"/>
              </a:rPr>
              <a:t>   journée était faite, j’étais en congé, mais pas lui. Pis ça  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fr-CA" sz="2400" smtClean="0">
                <a:latin typeface="Arial" charset="0"/>
                <a:cs typeface="Arial" charset="0"/>
              </a:rPr>
              <a:t>   aussi c’est assez difficile. »</a:t>
            </a:r>
          </a:p>
          <a:p>
            <a:pPr marL="0" indent="0" algn="r" eaLnBrk="1" hangingPunct="1">
              <a:spcBef>
                <a:spcPct val="0"/>
              </a:spcBef>
              <a:buFont typeface="Wingdings" pitchFamily="2" charset="2"/>
              <a:buNone/>
            </a:pPr>
            <a:endParaRPr lang="fr-CA" sz="1600" smtClean="0">
              <a:latin typeface="Arial" charset="0"/>
              <a:cs typeface="Arial" charset="0"/>
            </a:endParaRPr>
          </a:p>
          <a:p>
            <a:pPr marL="0" indent="0" algn="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fr-CA" sz="1600" smtClean="0">
                <a:latin typeface="Arial" charset="0"/>
                <a:cs typeface="Arial" charset="0"/>
              </a:rPr>
              <a:t>St-Denis (2012) : 61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rot="18322345">
            <a:off x="1496482" y="2967335"/>
            <a:ext cx="61510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Karine St-Denis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3314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CA" smtClean="0"/>
              <a:t>(c) 2013 Karine St-Denis</a:t>
            </a:r>
          </a:p>
        </p:txBody>
      </p:sp>
      <p:sp>
        <p:nvSpPr>
          <p:cNvPr id="1331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DFE4F62-A8FF-466A-AB1D-B54E64053A15}" type="slidenum">
              <a:rPr lang="fr-CA" smtClean="0"/>
              <a:pPr/>
              <a:t>11</a:t>
            </a:fld>
            <a:endParaRPr lang="fr-CA" smtClean="0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ctr" eaLnBrk="1" hangingPunct="1"/>
            <a:r>
              <a:rPr lang="fr-CA" sz="4000" b="1" smtClean="0">
                <a:solidFill>
                  <a:schemeClr val="bg2"/>
                </a:solidFill>
                <a:latin typeface="Arial" charset="0"/>
                <a:cs typeface="Arial" charset="0"/>
              </a:rPr>
              <a:t>Principaux résultats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endParaRPr lang="fr-CA" sz="2400" b="1" smtClean="0">
              <a:latin typeface="Arial" charset="0"/>
            </a:endParaRP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fr-CA" sz="2400" b="1" smtClean="0">
                <a:solidFill>
                  <a:schemeClr val="bg2"/>
                </a:solidFill>
                <a:latin typeface="Arial" charset="0"/>
                <a:cs typeface="Arial" charset="0"/>
              </a:rPr>
              <a:t>Extrait 4 : La disparité des ressources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endParaRPr lang="fr-CA" sz="2400" b="1" smtClean="0">
              <a:solidFill>
                <a:schemeClr val="bg2"/>
              </a:solidFill>
              <a:latin typeface="Arial" charset="0"/>
              <a:cs typeface="Arial" charset="0"/>
            </a:endParaRP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fr-CA" sz="2400" smtClean="0">
                <a:latin typeface="Arial" charset="0"/>
                <a:cs typeface="Arial" charset="0"/>
              </a:rPr>
              <a:t>« Le même call, moi chez nous, je vais être obligé de   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fr-CA" sz="2400" smtClean="0">
                <a:latin typeface="Arial" charset="0"/>
                <a:cs typeface="Arial" charset="0"/>
              </a:rPr>
              <a:t>   m’organiser pendant eh, 10, 12 minutes tout seul, avec 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fr-CA" sz="2400" smtClean="0">
                <a:latin typeface="Arial" charset="0"/>
                <a:cs typeface="Arial" charset="0"/>
              </a:rPr>
              <a:t>   eh, 2 ou 3 chums.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endParaRPr lang="fr-CA" sz="1200" smtClean="0">
              <a:latin typeface="Arial" charset="0"/>
              <a:cs typeface="Arial" charset="0"/>
            </a:endParaRP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fr-CA" sz="2400" smtClean="0">
                <a:latin typeface="Arial" charset="0"/>
                <a:cs typeface="Arial" charset="0"/>
              </a:rPr>
              <a:t>   Tandis que, eux autres, [ils] arrivent, [il] y a 5 camions qui   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fr-CA" sz="2400" smtClean="0">
                <a:latin typeface="Arial" charset="0"/>
                <a:cs typeface="Arial" charset="0"/>
              </a:rPr>
              <a:t>   arrivent [sur la] première alarme. […]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endParaRPr lang="fr-CA" sz="1200" smtClean="0">
              <a:latin typeface="Arial" charset="0"/>
              <a:cs typeface="Arial" charset="0"/>
            </a:endParaRP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fr-CA" sz="2400" smtClean="0">
                <a:latin typeface="Arial" charset="0"/>
                <a:cs typeface="Arial" charset="0"/>
              </a:rPr>
              <a:t>   Chez nous eh, tu deal avec ce que tu as. »</a:t>
            </a:r>
          </a:p>
          <a:p>
            <a:pPr marL="0" indent="0" algn="r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endParaRPr lang="fr-CA" sz="2400" smtClean="0">
              <a:latin typeface="Arial" charset="0"/>
              <a:cs typeface="Arial" charset="0"/>
            </a:endParaRPr>
          </a:p>
          <a:p>
            <a:pPr marL="0" indent="0" algn="r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fr-CA" sz="1600" smtClean="0">
                <a:latin typeface="Arial" charset="0"/>
                <a:cs typeface="Arial" charset="0"/>
              </a:rPr>
              <a:t>St-Denis (2012) : 59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rot="18322345">
            <a:off x="1496482" y="2967335"/>
            <a:ext cx="61510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Karine St-Denis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4338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CA" smtClean="0"/>
              <a:t>(c) 2013 Karine St-Denis</a:t>
            </a:r>
          </a:p>
        </p:txBody>
      </p:sp>
      <p:sp>
        <p:nvSpPr>
          <p:cNvPr id="1433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B1FEAC1-235D-4EE7-BEB3-9759940DA1F8}" type="slidenum">
              <a:rPr lang="fr-CA" smtClean="0"/>
              <a:pPr/>
              <a:t>12</a:t>
            </a:fld>
            <a:endParaRPr lang="fr-CA" smtClean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ctr" eaLnBrk="1" hangingPunct="1"/>
            <a:r>
              <a:rPr lang="fr-CA" sz="4000" b="1" smtClean="0">
                <a:solidFill>
                  <a:schemeClr val="bg2"/>
                </a:solidFill>
                <a:latin typeface="Arial" charset="0"/>
                <a:cs typeface="Arial" charset="0"/>
              </a:rPr>
              <a:t>Principaux résultats</a:t>
            </a:r>
          </a:p>
        </p:txBody>
      </p:sp>
      <p:graphicFrame>
        <p:nvGraphicFramePr>
          <p:cNvPr id="14373" name="Group 37"/>
          <p:cNvGraphicFramePr>
            <a:graphicFrameLocks noGrp="1"/>
          </p:cNvGraphicFramePr>
          <p:nvPr>
            <p:ph type="tbl" idx="1"/>
            <p:custDataLst>
              <p:tags r:id="rId2"/>
            </p:custDataLst>
          </p:nvPr>
        </p:nvGraphicFramePr>
        <p:xfrm>
          <a:off x="1524000" y="1905000"/>
          <a:ext cx="6019800" cy="4419600"/>
        </p:xfrm>
        <a:graphic>
          <a:graphicData uri="http://schemas.openxmlformats.org/drawingml/2006/table">
            <a:tbl>
              <a:tblPr/>
              <a:tblGrid>
                <a:gridCol w="4191000"/>
                <a:gridCol w="1828800"/>
              </a:tblGrid>
              <a:tr h="762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La diversité des interventions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Combat incendie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100,0 %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Prévention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73,3 %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Sauvetages techniques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66,7 %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Matières dangereuses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46,7 %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Portes ouvertes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40,0 %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Secourisme et 1</a:t>
                      </a:r>
                      <a:r>
                        <a:rPr kumimoji="0" lang="fr-CA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er</a:t>
                      </a:r>
                      <a:r>
                        <a:rPr kumimoji="0" lang="fr-C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répondant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33,3 %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Désincarcération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33,3 %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Autres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60,0 %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rot="18322345">
            <a:off x="1496482" y="2967335"/>
            <a:ext cx="61510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Karine St-Denis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5362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CA" smtClean="0"/>
              <a:t>(c) 2013 Karine St-Denis</a:t>
            </a:r>
          </a:p>
        </p:txBody>
      </p:sp>
      <p:sp>
        <p:nvSpPr>
          <p:cNvPr id="1536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C38593-A24F-4A20-83A8-C6D35FD1A072}" type="slidenum">
              <a:rPr lang="fr-CA" smtClean="0"/>
              <a:pPr/>
              <a:t>13</a:t>
            </a:fld>
            <a:endParaRPr lang="fr-CA" smtClean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ctr" eaLnBrk="1" hangingPunct="1"/>
            <a:r>
              <a:rPr lang="fr-CA" sz="4000" b="1" smtClean="0">
                <a:solidFill>
                  <a:schemeClr val="bg2"/>
                </a:solidFill>
                <a:latin typeface="Arial" charset="0"/>
                <a:cs typeface="Arial" charset="0"/>
              </a:rPr>
              <a:t>Principaux résultats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828800"/>
            <a:ext cx="8229600" cy="4267200"/>
          </a:xfrm>
        </p:spPr>
        <p:txBody>
          <a:bodyPr/>
          <a:lstStyle/>
          <a:p>
            <a:pPr marL="530225" indent="-530225" eaLnBrk="1" hangingPunct="1">
              <a:lnSpc>
                <a:spcPct val="80000"/>
              </a:lnSpc>
              <a:buFont typeface="Wingdings" pitchFamily="2" charset="2"/>
              <a:buNone/>
            </a:pPr>
            <a:endParaRPr lang="fr-CA" sz="1800" smtClean="0">
              <a:latin typeface="Arial" charset="0"/>
              <a:cs typeface="Arial" charset="0"/>
            </a:endParaRPr>
          </a:p>
          <a:p>
            <a:pPr marL="530225" indent="-530225"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fr-CA" sz="2400" b="1" smtClean="0">
                <a:solidFill>
                  <a:schemeClr val="bg2"/>
                </a:solidFill>
                <a:latin typeface="Arial" charset="0"/>
                <a:cs typeface="Arial" charset="0"/>
              </a:rPr>
              <a:t>Extrait 5 : La mécompréhension des manoeuvres</a:t>
            </a:r>
            <a:r>
              <a:rPr lang="fr-CA" sz="2400" b="1" smtClean="0">
                <a:latin typeface="Arial" charset="0"/>
                <a:cs typeface="Arial" charset="0"/>
              </a:rPr>
              <a:t> </a:t>
            </a:r>
          </a:p>
          <a:p>
            <a:pPr marL="530225" indent="-530225" eaLnBrk="1" hangingPunct="1">
              <a:lnSpc>
                <a:spcPct val="80000"/>
              </a:lnSpc>
              <a:buFont typeface="Wingdings" pitchFamily="2" charset="2"/>
              <a:buNone/>
            </a:pPr>
            <a:endParaRPr lang="fr-CA" sz="2400" smtClean="0">
              <a:latin typeface="Arial" charset="0"/>
              <a:cs typeface="Arial" charset="0"/>
            </a:endParaRPr>
          </a:p>
          <a:p>
            <a:pPr marL="530225" indent="-530225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r-CA" sz="2400" smtClean="0">
                <a:latin typeface="Arial" charset="0"/>
                <a:cs typeface="Arial" charset="0"/>
              </a:rPr>
              <a:t>P2 :  Au réhab, t’as l’air en break : « </a:t>
            </a:r>
            <a:r>
              <a:rPr lang="fr-CA" sz="2400" i="1" smtClean="0">
                <a:latin typeface="Arial" charset="0"/>
                <a:cs typeface="Arial" charset="0"/>
              </a:rPr>
              <a:t>T’es supposé travailler   </a:t>
            </a:r>
          </a:p>
          <a:p>
            <a:pPr marL="530225" indent="-530225"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fr-CA" sz="2400" i="1" smtClean="0">
                <a:latin typeface="Arial" charset="0"/>
                <a:cs typeface="Arial" charset="0"/>
              </a:rPr>
              <a:t>        là. Ça brûle chez nous là !</a:t>
            </a:r>
            <a:r>
              <a:rPr lang="fr-CA" sz="2400" smtClean="0">
                <a:latin typeface="Arial" charset="0"/>
                <a:cs typeface="Arial" charset="0"/>
              </a:rPr>
              <a:t> »</a:t>
            </a:r>
            <a:r>
              <a:rPr lang="fr-CA" sz="2000" smtClean="0">
                <a:latin typeface="Arial" charset="0"/>
                <a:cs typeface="Arial" charset="0"/>
              </a:rPr>
              <a:t> </a:t>
            </a:r>
          </a:p>
          <a:p>
            <a:pPr marL="530225" indent="-530225" eaLnBrk="1" hangingPunct="1">
              <a:lnSpc>
                <a:spcPct val="80000"/>
              </a:lnSpc>
              <a:buFont typeface="Wingdings" pitchFamily="2" charset="2"/>
              <a:buNone/>
            </a:pPr>
            <a:endParaRPr lang="fr-CA" sz="1200" smtClean="0">
              <a:latin typeface="Arial" charset="0"/>
              <a:cs typeface="Arial" charset="0"/>
            </a:endParaRPr>
          </a:p>
          <a:p>
            <a:pPr marL="530225" indent="-530225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r-CA" sz="2400" smtClean="0">
                <a:latin typeface="Arial" charset="0"/>
                <a:cs typeface="Arial" charset="0"/>
              </a:rPr>
              <a:t>Off : Je pense juste à la ventilation hydrodynamique […], sortir un jet d’eau par une fenêtre pour faire sortir la fumée puis les gaz.</a:t>
            </a:r>
          </a:p>
          <a:p>
            <a:pPr marL="530225" indent="-530225" eaLnBrk="1" hangingPunct="1">
              <a:lnSpc>
                <a:spcPct val="80000"/>
              </a:lnSpc>
              <a:buFont typeface="Wingdings" pitchFamily="2" charset="2"/>
              <a:buNone/>
            </a:pPr>
            <a:endParaRPr lang="fr-CA" sz="1200" smtClean="0">
              <a:latin typeface="Arial" charset="0"/>
              <a:cs typeface="Arial" charset="0"/>
            </a:endParaRPr>
          </a:p>
          <a:p>
            <a:pPr marL="530225" indent="-530225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r-CA" sz="2000" smtClean="0">
                <a:latin typeface="Arial" charset="0"/>
                <a:cs typeface="Arial" charset="0"/>
              </a:rPr>
              <a:t>   	</a:t>
            </a:r>
            <a:r>
              <a:rPr lang="fr-CA" sz="2400" smtClean="0">
                <a:latin typeface="Arial" charset="0"/>
                <a:cs typeface="Arial" charset="0"/>
              </a:rPr>
              <a:t>La vision qu’[ils] ont, de l’extérieur, avec aucune connaissance de ça, mettons que ça l’air bizarre. […] »</a:t>
            </a:r>
          </a:p>
          <a:p>
            <a:pPr marL="530225" indent="-530225" eaLnBrk="1" hangingPunct="1">
              <a:lnSpc>
                <a:spcPct val="80000"/>
              </a:lnSpc>
              <a:buFont typeface="Wingdings" pitchFamily="2" charset="2"/>
              <a:buNone/>
            </a:pPr>
            <a:endParaRPr lang="fr-CA" sz="2400" smtClean="0">
              <a:latin typeface="Arial" charset="0"/>
              <a:cs typeface="Arial" charset="0"/>
            </a:endParaRPr>
          </a:p>
          <a:p>
            <a:pPr marL="530225" indent="-530225" algn="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r-CA" sz="1200" smtClean="0">
                <a:latin typeface="Arial" charset="0"/>
                <a:cs typeface="Arial" charset="0"/>
              </a:rPr>
              <a:t>St-Denis (2012) : 70</a:t>
            </a:r>
            <a:endParaRPr lang="fr-CA" sz="24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18322345">
            <a:off x="1496482" y="2967335"/>
            <a:ext cx="61510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Karine St-Denis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6386" name="Rectangle 6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CA" smtClean="0"/>
              <a:t>(c) 2013 Karine St-Denis</a:t>
            </a:r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3947DA-1F43-4F87-802D-F897ADE8C897}" type="slidenum">
              <a:rPr lang="fr-CA" smtClean="0"/>
              <a:pPr/>
              <a:t>14</a:t>
            </a:fld>
            <a:endParaRPr lang="fr-CA" smtClean="0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pPr marL="1028700" indent="-1028700" algn="ctr" eaLnBrk="1" hangingPunct="1"/>
            <a:r>
              <a:rPr lang="fr-CA" sz="4000" b="1" smtClean="0">
                <a:solidFill>
                  <a:schemeClr val="bg2"/>
                </a:solidFill>
                <a:latin typeface="Arial" charset="0"/>
                <a:cs typeface="Arial" charset="0"/>
              </a:rPr>
              <a:t>Les défis d’une recherche professionnelle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rot="18322345">
            <a:off x="1496482" y="2967335"/>
            <a:ext cx="61510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Karine St-Denis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0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CA" smtClean="0"/>
              <a:t>(c) 2013 Karine St-Denis</a:t>
            </a:r>
          </a:p>
        </p:txBody>
      </p:sp>
      <p:sp>
        <p:nvSpPr>
          <p:cNvPr id="17411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D27C01-8FDD-45B3-8881-490F21AF4F36}" type="slidenum">
              <a:rPr lang="fr-CA" smtClean="0"/>
              <a:pPr/>
              <a:t>15</a:t>
            </a:fld>
            <a:endParaRPr lang="fr-CA" smtClean="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81000" y="381000"/>
            <a:ext cx="8229600" cy="1143000"/>
          </a:xfrm>
        </p:spPr>
        <p:txBody>
          <a:bodyPr/>
          <a:lstStyle/>
          <a:p>
            <a:pPr algn="ctr" eaLnBrk="1" hangingPunct="1"/>
            <a:r>
              <a:rPr lang="fr-CA" sz="4000" b="1" smtClean="0">
                <a:solidFill>
                  <a:schemeClr val="bg2"/>
                </a:solidFill>
                <a:latin typeface="Arial" charset="0"/>
                <a:cs typeface="Arial" charset="0"/>
              </a:rPr>
              <a:t>Justification de l’anthropologie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85800" y="1828800"/>
            <a:ext cx="7772400" cy="4302125"/>
          </a:xfrm>
        </p:spPr>
        <p:txBody>
          <a:bodyPr/>
          <a:lstStyle/>
          <a:p>
            <a:pPr eaLnBrk="1" hangingPunct="1">
              <a:buClr>
                <a:schemeClr val="accent2"/>
              </a:buClr>
              <a:buSzTx/>
              <a:buFont typeface="Wingdings" pitchFamily="2" charset="2"/>
              <a:buNone/>
            </a:pPr>
            <a:endParaRPr lang="fr-CA" sz="2400" smtClean="0">
              <a:latin typeface="Arial" charset="0"/>
            </a:endParaRPr>
          </a:p>
          <a:p>
            <a:pPr eaLnBrk="1" hangingPunct="1"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fr-CA" sz="2400" smtClean="0">
                <a:latin typeface="Arial" charset="0"/>
              </a:rPr>
              <a:t>Attentes institutionnelles</a:t>
            </a:r>
          </a:p>
          <a:p>
            <a:pPr eaLnBrk="1" hangingPunct="1">
              <a:buClr>
                <a:schemeClr val="accent2"/>
              </a:buClr>
              <a:buSzTx/>
              <a:buFont typeface="Wingdings" pitchFamily="2" charset="2"/>
              <a:buNone/>
            </a:pPr>
            <a:endParaRPr lang="fr-CA" sz="1200" smtClean="0">
              <a:latin typeface="Arial" charset="0"/>
            </a:endParaRPr>
          </a:p>
          <a:p>
            <a:pPr eaLnBrk="1" hangingPunct="1"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fr-CA" sz="2400" smtClean="0">
                <a:latin typeface="Arial" charset="0"/>
              </a:rPr>
              <a:t>Un contexte pertinent : la rareté des données</a:t>
            </a:r>
          </a:p>
          <a:p>
            <a:pPr eaLnBrk="1" hangingPunct="1">
              <a:buClr>
                <a:schemeClr val="accent2"/>
              </a:buClr>
              <a:buSzTx/>
              <a:buFont typeface="Wingdings" pitchFamily="2" charset="2"/>
              <a:buNone/>
            </a:pPr>
            <a:endParaRPr lang="fr-CA" sz="1200" smtClean="0"/>
          </a:p>
          <a:p>
            <a:pPr eaLnBrk="1" hangingPunct="1"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fr-CA" sz="2400" smtClean="0">
                <a:latin typeface="Arial" charset="0"/>
              </a:rPr>
              <a:t>Adaptation du vocabulaire … dès le titre </a:t>
            </a:r>
            <a:r>
              <a:rPr lang="fr-CA" sz="2400" i="1" smtClean="0">
                <a:latin typeface="Arial" charset="0"/>
              </a:rPr>
              <a:t>Portrait sociologique</a:t>
            </a:r>
          </a:p>
          <a:p>
            <a:pPr eaLnBrk="1" hangingPunct="1">
              <a:buClr>
                <a:schemeClr val="accent2"/>
              </a:buClr>
              <a:buSzTx/>
              <a:buFont typeface="Wingdings" pitchFamily="2" charset="2"/>
              <a:buNone/>
            </a:pPr>
            <a:endParaRPr lang="fr-CA" sz="1200" i="1" smtClean="0">
              <a:latin typeface="Arial" charset="0"/>
            </a:endParaRPr>
          </a:p>
          <a:p>
            <a:pPr eaLnBrk="1" hangingPunct="1"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fr-CA" sz="2400" smtClean="0">
                <a:latin typeface="Arial" charset="0"/>
              </a:rPr>
              <a:t>Analyse mixte : appréciation des statistiques </a:t>
            </a:r>
          </a:p>
          <a:p>
            <a:pPr eaLnBrk="1" hangingPunct="1">
              <a:buClr>
                <a:schemeClr val="accent2"/>
              </a:buClr>
              <a:buSzTx/>
              <a:buFont typeface="Wingdings" pitchFamily="2" charset="2"/>
              <a:buNone/>
            </a:pPr>
            <a:r>
              <a:rPr lang="fr-CA" sz="2400" smtClean="0">
                <a:latin typeface="Arial" charset="0"/>
              </a:rPr>
              <a:t>		validation statistique en cours par questionnaire</a:t>
            </a:r>
          </a:p>
          <a:p>
            <a:pPr eaLnBrk="1" hangingPunct="1">
              <a:buClr>
                <a:schemeClr val="accent2"/>
              </a:buClr>
              <a:buSzTx/>
              <a:buFont typeface="Wingdings" pitchFamily="2" charset="2"/>
              <a:buNone/>
            </a:pPr>
            <a:endParaRPr lang="fr-CA" sz="2400" smtClean="0">
              <a:latin typeface="Arial" charset="0"/>
            </a:endParaRPr>
          </a:p>
          <a:p>
            <a:pPr eaLnBrk="1" hangingPunct="1">
              <a:buClr>
                <a:schemeClr val="accent2"/>
              </a:buClr>
              <a:buSzTx/>
              <a:buFont typeface="Wingdings" pitchFamily="2" charset="2"/>
              <a:buNone/>
            </a:pPr>
            <a:endParaRPr lang="fr-CA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rot="18322345">
            <a:off x="1496482" y="2967335"/>
            <a:ext cx="61510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Karine St-Denis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8434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CA" smtClean="0"/>
              <a:t>(c) 2013 Karine St-Denis</a:t>
            </a:r>
          </a:p>
        </p:txBody>
      </p:sp>
      <p:sp>
        <p:nvSpPr>
          <p:cNvPr id="1843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88B5348-9F90-47BE-98FC-DB78C50DD466}" type="slidenum">
              <a:rPr lang="fr-CA" smtClean="0"/>
              <a:pPr/>
              <a:t>16</a:t>
            </a:fld>
            <a:endParaRPr lang="fr-CA" smtClean="0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81000" y="381000"/>
            <a:ext cx="8229600" cy="1143000"/>
          </a:xfrm>
        </p:spPr>
        <p:txBody>
          <a:bodyPr/>
          <a:lstStyle/>
          <a:p>
            <a:pPr algn="ctr" eaLnBrk="1" hangingPunct="1"/>
            <a:r>
              <a:rPr lang="fr-CA" sz="4000" b="1" smtClean="0">
                <a:solidFill>
                  <a:schemeClr val="bg2"/>
                </a:solidFill>
                <a:latin typeface="Arial" charset="0"/>
                <a:cs typeface="Arial" charset="0"/>
              </a:rPr>
              <a:t>Les modalités d’accès au terrain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914400" y="1905000"/>
            <a:ext cx="7772400" cy="4302125"/>
          </a:xfrm>
        </p:spPr>
        <p:txBody>
          <a:bodyPr/>
          <a:lstStyle/>
          <a:p>
            <a:pPr eaLnBrk="1" hangingPunct="1">
              <a:buClr>
                <a:schemeClr val="accent2"/>
              </a:buClr>
              <a:buSzTx/>
              <a:buFont typeface="Wingdings" pitchFamily="2" charset="2"/>
              <a:buChar char="§"/>
            </a:pPr>
            <a:endParaRPr lang="fr-CA" sz="2400" smtClean="0">
              <a:latin typeface="Arial" charset="0"/>
            </a:endParaRPr>
          </a:p>
          <a:p>
            <a:pPr eaLnBrk="1" hangingPunct="1"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fr-CA" sz="2400" smtClean="0">
                <a:latin typeface="Arial" charset="0"/>
              </a:rPr>
              <a:t>L’institution : appui et perception</a:t>
            </a:r>
          </a:p>
          <a:p>
            <a:pPr eaLnBrk="1" hangingPunct="1">
              <a:buClr>
                <a:schemeClr val="accent2"/>
              </a:buClr>
              <a:buSzTx/>
              <a:buFont typeface="Wingdings" pitchFamily="2" charset="2"/>
              <a:buNone/>
            </a:pPr>
            <a:endParaRPr lang="fr-CA" sz="1200" smtClean="0">
              <a:latin typeface="Arial" charset="0"/>
            </a:endParaRPr>
          </a:p>
          <a:p>
            <a:pPr eaLnBrk="1" hangingPunct="1"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fr-CA" sz="2400" smtClean="0">
                <a:latin typeface="Arial" charset="0"/>
              </a:rPr>
              <a:t>Les portes ouvertes : une habitude utile </a:t>
            </a:r>
          </a:p>
          <a:p>
            <a:pPr eaLnBrk="1" hangingPunct="1">
              <a:buClr>
                <a:schemeClr val="accent2"/>
              </a:buClr>
              <a:buSzTx/>
              <a:buFont typeface="Wingdings" pitchFamily="2" charset="2"/>
              <a:buChar char="§"/>
            </a:pPr>
            <a:endParaRPr lang="fr-CA" sz="1200" smtClean="0">
              <a:latin typeface="Arial" charset="0"/>
            </a:endParaRPr>
          </a:p>
          <a:p>
            <a:pPr eaLnBrk="1" hangingPunct="1"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fr-CA" sz="2400" smtClean="0">
                <a:latin typeface="Arial" charset="0"/>
              </a:rPr>
              <a:t>Justification : faire connaître la profession et les réalités des services en région</a:t>
            </a:r>
          </a:p>
          <a:p>
            <a:pPr eaLnBrk="1" hangingPunct="1">
              <a:buClr>
                <a:schemeClr val="accent2"/>
              </a:buClr>
              <a:buSzTx/>
              <a:buFont typeface="Wingdings" pitchFamily="2" charset="2"/>
              <a:buChar char="§"/>
            </a:pPr>
            <a:endParaRPr lang="fr-CA" sz="2400" smtClean="0">
              <a:latin typeface="Arial" charset="0"/>
            </a:endParaRPr>
          </a:p>
          <a:p>
            <a:pPr eaLnBrk="1" hangingPunct="1">
              <a:buClr>
                <a:schemeClr val="accent2"/>
              </a:buClr>
              <a:buSzTx/>
              <a:buFont typeface="Wingdings" pitchFamily="2" charset="2"/>
              <a:buNone/>
            </a:pPr>
            <a:endParaRPr lang="fr-CA" sz="2400" smtClean="0">
              <a:latin typeface="Arial" charset="0"/>
            </a:endParaRPr>
          </a:p>
          <a:p>
            <a:pPr eaLnBrk="1" hangingPunct="1">
              <a:buClr>
                <a:schemeClr val="accent2"/>
              </a:buClr>
              <a:buSzTx/>
              <a:buFont typeface="Wingdings" pitchFamily="2" charset="2"/>
              <a:buNone/>
            </a:pPr>
            <a:endParaRPr lang="fr-CA" sz="2400" smtClean="0">
              <a:latin typeface="Arial" charset="0"/>
            </a:endParaRPr>
          </a:p>
          <a:p>
            <a:pPr eaLnBrk="1" hangingPunct="1">
              <a:buClr>
                <a:schemeClr val="accent2"/>
              </a:buClr>
              <a:buSzTx/>
              <a:buFont typeface="Wingdings" pitchFamily="2" charset="2"/>
              <a:buNone/>
            </a:pPr>
            <a:endParaRPr lang="fr-CA" sz="240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rot="18322345">
            <a:off x="1496482" y="2967335"/>
            <a:ext cx="61510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Karine St-Denis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9458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CA" smtClean="0"/>
              <a:t>(c) 2013 Karine St-Denis</a:t>
            </a:r>
          </a:p>
        </p:txBody>
      </p:sp>
      <p:sp>
        <p:nvSpPr>
          <p:cNvPr id="1945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677DCF-87FB-495D-AD17-C2F3559D08F5}" type="slidenum">
              <a:rPr lang="fr-CA" smtClean="0"/>
              <a:pPr/>
              <a:t>17</a:t>
            </a:fld>
            <a:endParaRPr lang="fr-CA" smtClean="0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81000" y="381000"/>
            <a:ext cx="8229600" cy="1143000"/>
          </a:xfrm>
        </p:spPr>
        <p:txBody>
          <a:bodyPr/>
          <a:lstStyle/>
          <a:p>
            <a:pPr algn="ctr" eaLnBrk="1" hangingPunct="1"/>
            <a:r>
              <a:rPr lang="fr-CA" sz="4000" smtClean="0">
                <a:latin typeface="Arial" charset="0"/>
                <a:cs typeface="Arial" charset="0"/>
              </a:rPr>
              <a:t/>
            </a:r>
            <a:br>
              <a:rPr lang="fr-CA" sz="4000" smtClean="0">
                <a:latin typeface="Arial" charset="0"/>
                <a:cs typeface="Arial" charset="0"/>
              </a:rPr>
            </a:br>
            <a:r>
              <a:rPr lang="fr-CA" sz="4000" b="1" smtClean="0">
                <a:solidFill>
                  <a:schemeClr val="bg2"/>
                </a:solidFill>
                <a:latin typeface="Arial" charset="0"/>
                <a:cs typeface="Arial" charset="0"/>
              </a:rPr>
              <a:t>La vulgarisation des résultats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85800" y="1905000"/>
            <a:ext cx="7772400" cy="4302125"/>
          </a:xfrm>
        </p:spPr>
        <p:txBody>
          <a:bodyPr/>
          <a:lstStyle/>
          <a:p>
            <a:pPr eaLnBrk="1" hangingPunct="1">
              <a:buClr>
                <a:schemeClr val="accent2"/>
              </a:buClr>
              <a:buSzTx/>
              <a:buFont typeface="Wingdings" pitchFamily="2" charset="2"/>
              <a:buChar char="§"/>
            </a:pPr>
            <a:endParaRPr lang="fr-CA" sz="2400" smtClean="0">
              <a:latin typeface="Arial" charset="0"/>
            </a:endParaRPr>
          </a:p>
          <a:p>
            <a:pPr eaLnBrk="1" hangingPunct="1"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fr-CA" sz="2400" smtClean="0">
                <a:latin typeface="Arial" charset="0"/>
              </a:rPr>
              <a:t>Diversité des publics et des attentes : </a:t>
            </a:r>
          </a:p>
          <a:p>
            <a:pPr lvl="2" eaLnBrk="1" hangingPunct="1">
              <a:buSzTx/>
              <a:buFont typeface="Wingdings" pitchFamily="2" charset="2"/>
              <a:buChar char="§"/>
            </a:pPr>
            <a:r>
              <a:rPr lang="fr-CA" smtClean="0">
                <a:latin typeface="Arial" charset="0"/>
              </a:rPr>
              <a:t>Gestionnaires</a:t>
            </a:r>
          </a:p>
          <a:p>
            <a:pPr lvl="2" eaLnBrk="1" hangingPunct="1">
              <a:buSzTx/>
              <a:buFont typeface="Wingdings" pitchFamily="2" charset="2"/>
              <a:buChar char="§"/>
            </a:pPr>
            <a:r>
              <a:rPr lang="fr-CA" smtClean="0">
                <a:latin typeface="Arial" charset="0"/>
              </a:rPr>
              <a:t> Pompiers </a:t>
            </a:r>
          </a:p>
          <a:p>
            <a:pPr lvl="2" eaLnBrk="1" hangingPunct="1">
              <a:buSzTx/>
              <a:buFont typeface="Wingdings" pitchFamily="2" charset="2"/>
              <a:buChar char="§"/>
            </a:pPr>
            <a:r>
              <a:rPr lang="fr-CA" smtClean="0">
                <a:latin typeface="Arial" charset="0"/>
              </a:rPr>
              <a:t>.... et la diffusion scientifique …</a:t>
            </a:r>
            <a:r>
              <a:rPr lang="fr-CA" sz="1800" smtClean="0">
                <a:latin typeface="Arial" charset="0"/>
              </a:rPr>
              <a:t> </a:t>
            </a:r>
          </a:p>
          <a:p>
            <a:pPr lvl="2" eaLnBrk="1" hangingPunct="1">
              <a:buClr>
                <a:schemeClr val="accent2"/>
              </a:buClr>
              <a:buSzTx/>
              <a:buFont typeface="Wingdings" pitchFamily="2" charset="2"/>
              <a:buChar char="§"/>
            </a:pPr>
            <a:endParaRPr lang="fr-CA" sz="1800" smtClean="0">
              <a:latin typeface="Arial" charset="0"/>
            </a:endParaRPr>
          </a:p>
          <a:p>
            <a:pPr eaLnBrk="1" hangingPunct="1"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fr-CA" sz="2400" smtClean="0">
                <a:latin typeface="Arial" charset="0"/>
              </a:rPr>
              <a:t>Initier une culture scientifique ; l’anthropologue « traducteur »</a:t>
            </a:r>
          </a:p>
          <a:p>
            <a:pPr eaLnBrk="1" hangingPunct="1">
              <a:buClr>
                <a:schemeClr val="accent2"/>
              </a:buClr>
              <a:buSzTx/>
              <a:buFont typeface="Wingdings" pitchFamily="2" charset="2"/>
              <a:buNone/>
            </a:pPr>
            <a:endParaRPr lang="fr-CA" sz="2400" smtClean="0">
              <a:latin typeface="Arial" charset="0"/>
            </a:endParaRPr>
          </a:p>
          <a:p>
            <a:pPr eaLnBrk="1" hangingPunct="1">
              <a:buClr>
                <a:schemeClr val="accent2"/>
              </a:buClr>
              <a:buSzTx/>
              <a:buFont typeface="Wingdings" pitchFamily="2" charset="2"/>
              <a:buNone/>
            </a:pPr>
            <a:endParaRPr lang="fr-CA" sz="240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rot="18322345">
            <a:off x="1496482" y="2967335"/>
            <a:ext cx="61510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Karine St-Denis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20482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CA" smtClean="0"/>
              <a:t>(c) 2013 Karine St-Denis</a:t>
            </a:r>
          </a:p>
        </p:txBody>
      </p:sp>
      <p:sp>
        <p:nvSpPr>
          <p:cNvPr id="2048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663FA0-5C46-45D5-A95D-70AC8266227E}" type="slidenum">
              <a:rPr lang="fr-CA" smtClean="0"/>
              <a:pPr/>
              <a:t>18</a:t>
            </a:fld>
            <a:endParaRPr lang="fr-CA" smtClean="0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81000" y="381000"/>
            <a:ext cx="8229600" cy="1143000"/>
          </a:xfrm>
        </p:spPr>
        <p:txBody>
          <a:bodyPr/>
          <a:lstStyle/>
          <a:p>
            <a:pPr algn="ctr" eaLnBrk="1" hangingPunct="1"/>
            <a:r>
              <a:rPr lang="fr-CA" sz="4000" smtClean="0">
                <a:latin typeface="Arial" charset="0"/>
                <a:cs typeface="Arial" charset="0"/>
              </a:rPr>
              <a:t/>
            </a:r>
            <a:br>
              <a:rPr lang="fr-CA" sz="4000" smtClean="0">
                <a:latin typeface="Arial" charset="0"/>
                <a:cs typeface="Arial" charset="0"/>
              </a:rPr>
            </a:br>
            <a:r>
              <a:rPr lang="fr-CA" sz="4000" b="1" smtClean="0">
                <a:solidFill>
                  <a:schemeClr val="bg2"/>
                </a:solidFill>
                <a:latin typeface="Arial" charset="0"/>
                <a:cs typeface="Arial" charset="0"/>
              </a:rPr>
              <a:t>Le rôle de l’anthropologue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85800" y="1905000"/>
            <a:ext cx="7772400" cy="4302125"/>
          </a:xfrm>
        </p:spPr>
        <p:txBody>
          <a:bodyPr/>
          <a:lstStyle/>
          <a:p>
            <a:pPr marL="442913" indent="-442913" eaLnBrk="1" hangingPunct="1">
              <a:lnSpc>
                <a:spcPct val="90000"/>
              </a:lnSpc>
              <a:buClr>
                <a:schemeClr val="accent2"/>
              </a:buClr>
              <a:buSzTx/>
              <a:buFont typeface="Wingdings" pitchFamily="2" charset="2"/>
              <a:buNone/>
            </a:pPr>
            <a:endParaRPr lang="fr-CA" sz="1200" smtClean="0">
              <a:latin typeface="Arial" charset="0"/>
            </a:endParaRPr>
          </a:p>
          <a:p>
            <a:pPr marL="442913" indent="-442913" eaLnBrk="1" hangingPunct="1">
              <a:lnSpc>
                <a:spcPct val="90000"/>
              </a:lnSpc>
              <a:buClr>
                <a:schemeClr val="accent2"/>
              </a:buClr>
              <a:buSzTx/>
              <a:buFont typeface="Wingdings" pitchFamily="2" charset="2"/>
              <a:buNone/>
            </a:pPr>
            <a:r>
              <a:rPr lang="fr-CA" sz="2400" b="1" smtClean="0">
                <a:latin typeface="Arial" charset="0"/>
              </a:rPr>
              <a:t>Au-delà de la science, un rôle ambigu :</a:t>
            </a:r>
          </a:p>
          <a:p>
            <a:pPr marL="990600" lvl="1" indent="176213" eaLnBrk="1" hangingPunct="1">
              <a:lnSpc>
                <a:spcPct val="90000"/>
              </a:lnSpc>
              <a:buSzTx/>
              <a:buFont typeface="Wingdings" pitchFamily="2" charset="2"/>
              <a:buChar char="§"/>
            </a:pPr>
            <a:r>
              <a:rPr lang="fr-CA" sz="2400" smtClean="0">
                <a:latin typeface="Arial" charset="0"/>
              </a:rPr>
              <a:t>  L’agente de recherche </a:t>
            </a:r>
          </a:p>
          <a:p>
            <a:pPr marL="990600" lvl="1" indent="176213" eaLnBrk="1" hangingPunct="1">
              <a:lnSpc>
                <a:spcPct val="90000"/>
              </a:lnSpc>
              <a:buSzTx/>
              <a:buFont typeface="Wingdings" pitchFamily="2" charset="2"/>
              <a:buChar char="§"/>
            </a:pPr>
            <a:r>
              <a:rPr lang="fr-CA" sz="2400" smtClean="0">
                <a:latin typeface="Arial" charset="0"/>
              </a:rPr>
              <a:t>  La « fille de l’École » </a:t>
            </a:r>
          </a:p>
          <a:p>
            <a:pPr marL="990600" lvl="1" indent="176213" eaLnBrk="1" hangingPunct="1">
              <a:lnSpc>
                <a:spcPct val="90000"/>
              </a:lnSpc>
              <a:buSzTx/>
              <a:buFont typeface="Wingdings" pitchFamily="2" charset="2"/>
              <a:buChar char="§"/>
            </a:pPr>
            <a:r>
              <a:rPr lang="fr-CA" sz="2400" smtClean="0">
                <a:latin typeface="Arial" charset="0"/>
              </a:rPr>
              <a:t>  La « visite de la ville »</a:t>
            </a:r>
          </a:p>
          <a:p>
            <a:pPr marL="990600" lvl="1" indent="176213" eaLnBrk="1" hangingPunct="1">
              <a:lnSpc>
                <a:spcPct val="90000"/>
              </a:lnSpc>
              <a:buSzTx/>
              <a:buFont typeface="Wingdings" pitchFamily="2" charset="2"/>
              <a:buNone/>
            </a:pPr>
            <a:endParaRPr lang="fr-CA" sz="2400" smtClean="0">
              <a:latin typeface="Arial" charset="0"/>
            </a:endParaRPr>
          </a:p>
          <a:p>
            <a:pPr marL="442913" indent="-442913" eaLnBrk="1" hangingPunct="1">
              <a:lnSpc>
                <a:spcPct val="90000"/>
              </a:lnSpc>
              <a:buClr>
                <a:schemeClr val="accent2"/>
              </a:buClr>
              <a:buSzTx/>
              <a:buFont typeface="Wingdings" pitchFamily="2" charset="2"/>
              <a:buNone/>
            </a:pPr>
            <a:r>
              <a:rPr lang="fr-CA" sz="2400" b="1" smtClean="0">
                <a:latin typeface="Arial" charset="0"/>
              </a:rPr>
              <a:t>... Et ses matérialisations : </a:t>
            </a:r>
          </a:p>
          <a:p>
            <a:pPr marL="990600" lvl="1" indent="176213" eaLnBrk="1" hangingPunct="1">
              <a:lnSpc>
                <a:spcPct val="90000"/>
              </a:lnSpc>
              <a:buSzTx/>
              <a:buFont typeface="Wingdings" pitchFamily="2" charset="2"/>
              <a:buChar char="§"/>
            </a:pPr>
            <a:r>
              <a:rPr lang="fr-CA" sz="2400" smtClean="0">
                <a:latin typeface="Arial" charset="0"/>
              </a:rPr>
              <a:t>  Vidéo souvenir</a:t>
            </a:r>
          </a:p>
          <a:p>
            <a:pPr marL="990600" lvl="1" indent="176213" eaLnBrk="1" hangingPunct="1">
              <a:lnSpc>
                <a:spcPct val="90000"/>
              </a:lnSpc>
              <a:buSzTx/>
              <a:buFont typeface="Wingdings" pitchFamily="2" charset="2"/>
              <a:buChar char="§"/>
            </a:pPr>
            <a:r>
              <a:rPr lang="fr-CA" sz="2400" smtClean="0">
                <a:latin typeface="Arial" charset="0"/>
              </a:rPr>
              <a:t>  Présentation lors d’interventions </a:t>
            </a:r>
          </a:p>
          <a:p>
            <a:pPr marL="990600" lvl="1" indent="176213" eaLnBrk="1" hangingPunct="1">
              <a:lnSpc>
                <a:spcPct val="90000"/>
              </a:lnSpc>
              <a:buSzTx/>
              <a:buFont typeface="Wingdings" pitchFamily="2" charset="2"/>
              <a:buChar char="§"/>
            </a:pPr>
            <a:r>
              <a:rPr lang="fr-CA" sz="2400" smtClean="0">
                <a:latin typeface="Arial" charset="0"/>
              </a:rPr>
              <a:t>  Visite des lieux </a:t>
            </a:r>
          </a:p>
          <a:p>
            <a:pPr marL="990600" lvl="1" indent="176213" eaLnBrk="1" hangingPunct="1">
              <a:lnSpc>
                <a:spcPct val="90000"/>
              </a:lnSpc>
              <a:buSzTx/>
              <a:buFont typeface="Wingdings" pitchFamily="2" charset="2"/>
              <a:buChar char="§"/>
            </a:pPr>
            <a:r>
              <a:rPr lang="fr-CA" sz="2400" smtClean="0">
                <a:latin typeface="Arial" charset="0"/>
              </a:rPr>
              <a:t>  etc. </a:t>
            </a:r>
          </a:p>
          <a:p>
            <a:pPr marL="990600" lvl="1" indent="176213" eaLnBrk="1" hangingPunct="1">
              <a:lnSpc>
                <a:spcPct val="90000"/>
              </a:lnSpc>
              <a:buSzTx/>
              <a:buFont typeface="Wingdings" pitchFamily="2" charset="2"/>
              <a:buNone/>
            </a:pPr>
            <a:endParaRPr lang="fr-CA" sz="2400" smtClean="0">
              <a:latin typeface="Arial" charset="0"/>
            </a:endParaRPr>
          </a:p>
          <a:p>
            <a:pPr marL="442913" indent="-442913" eaLnBrk="1" hangingPunct="1">
              <a:lnSpc>
                <a:spcPct val="90000"/>
              </a:lnSpc>
              <a:buClr>
                <a:schemeClr val="accent2"/>
              </a:buClr>
              <a:buSzTx/>
              <a:buFont typeface="Wingdings" pitchFamily="2" charset="2"/>
              <a:buNone/>
            </a:pPr>
            <a:endParaRPr lang="fr-CA" sz="2400" smtClean="0">
              <a:latin typeface="Arial" charset="0"/>
            </a:endParaRPr>
          </a:p>
          <a:p>
            <a:pPr marL="442913" indent="-442913" eaLnBrk="1" hangingPunct="1">
              <a:lnSpc>
                <a:spcPct val="90000"/>
              </a:lnSpc>
              <a:buClr>
                <a:schemeClr val="accent2"/>
              </a:buClr>
              <a:buSzTx/>
              <a:buFont typeface="Wingdings" pitchFamily="2" charset="2"/>
              <a:buNone/>
            </a:pPr>
            <a:endParaRPr lang="fr-CA" sz="240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rot="18322345">
            <a:off x="1496482" y="2967335"/>
            <a:ext cx="61510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Karine St-Denis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21506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CA" smtClean="0"/>
              <a:t>(c) 2013 Karine St-Denis</a:t>
            </a:r>
          </a:p>
        </p:txBody>
      </p:sp>
      <p:sp>
        <p:nvSpPr>
          <p:cNvPr id="2150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1052DE-4916-496B-B68E-0218FC3489FA}" type="slidenum">
              <a:rPr lang="fr-CA" smtClean="0"/>
              <a:pPr/>
              <a:t>19</a:t>
            </a:fld>
            <a:endParaRPr lang="fr-CA" smtClean="0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81000" y="381000"/>
            <a:ext cx="8229600" cy="1143000"/>
          </a:xfrm>
        </p:spPr>
        <p:txBody>
          <a:bodyPr/>
          <a:lstStyle/>
          <a:p>
            <a:pPr algn="ctr" eaLnBrk="1" hangingPunct="1"/>
            <a:r>
              <a:rPr lang="fr-CA" sz="4000" smtClean="0">
                <a:latin typeface="Arial" charset="0"/>
                <a:cs typeface="Arial" charset="0"/>
              </a:rPr>
              <a:t/>
            </a:r>
            <a:br>
              <a:rPr lang="fr-CA" sz="4000" smtClean="0">
                <a:latin typeface="Arial" charset="0"/>
                <a:cs typeface="Arial" charset="0"/>
              </a:rPr>
            </a:br>
            <a:r>
              <a:rPr lang="fr-CA" sz="4000" b="1" smtClean="0">
                <a:solidFill>
                  <a:schemeClr val="bg2"/>
                </a:solidFill>
                <a:latin typeface="Arial" charset="0"/>
                <a:cs typeface="Arial" charset="0"/>
              </a:rPr>
              <a:t>Conclusion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09600" y="1905000"/>
            <a:ext cx="7772400" cy="4302125"/>
          </a:xfrm>
        </p:spPr>
        <p:txBody>
          <a:bodyPr/>
          <a:lstStyle/>
          <a:p>
            <a:pPr marL="265113" indent="-265113" eaLnBrk="1" hangingPunct="1">
              <a:buClr>
                <a:schemeClr val="accent2"/>
              </a:buClr>
              <a:buSzTx/>
              <a:buFont typeface="Wingdings" pitchFamily="2" charset="2"/>
              <a:buNone/>
            </a:pPr>
            <a:endParaRPr lang="fr-CA" sz="1200" smtClean="0">
              <a:latin typeface="Arial" charset="0"/>
            </a:endParaRPr>
          </a:p>
          <a:p>
            <a:pPr marL="265113" indent="-265113" eaLnBrk="1" hangingPunct="1">
              <a:buClr>
                <a:schemeClr val="accent2"/>
              </a:buClr>
              <a:buSzTx/>
              <a:buFont typeface="Wingdings" pitchFamily="2" charset="2"/>
              <a:buNone/>
            </a:pPr>
            <a:r>
              <a:rPr lang="fr-CA" sz="2400" b="1" smtClean="0">
                <a:solidFill>
                  <a:schemeClr val="bg2"/>
                </a:solidFill>
                <a:latin typeface="Arial" charset="0"/>
              </a:rPr>
              <a:t>Une recherche ethnographique institutionnelle</a:t>
            </a:r>
          </a:p>
          <a:p>
            <a:pPr marL="265113" indent="-265113" eaLnBrk="1" hangingPunct="1">
              <a:buClr>
                <a:schemeClr val="accent2"/>
              </a:buClr>
              <a:buSzTx/>
              <a:buFont typeface="Wingdings" pitchFamily="2" charset="2"/>
              <a:buNone/>
            </a:pPr>
            <a:endParaRPr lang="fr-CA" sz="1200" b="1" smtClean="0">
              <a:latin typeface="Arial" charset="0"/>
            </a:endParaRPr>
          </a:p>
          <a:p>
            <a:pPr marL="444500" lvl="1" indent="177800" eaLnBrk="1" hangingPunct="1">
              <a:buSzTx/>
              <a:buFont typeface="Wingdings" pitchFamily="2" charset="2"/>
              <a:buChar char="§"/>
            </a:pPr>
            <a:r>
              <a:rPr lang="fr-CA" sz="2400" smtClean="0">
                <a:latin typeface="Arial" charset="0"/>
              </a:rPr>
              <a:t>  Justification : faire connaître la profession et </a:t>
            </a:r>
          </a:p>
          <a:p>
            <a:pPr marL="444500" lvl="1" indent="177800" eaLnBrk="1" hangingPunct="1">
              <a:buSzTx/>
              <a:buFont typeface="Wingdings" pitchFamily="2" charset="2"/>
              <a:buNone/>
            </a:pPr>
            <a:r>
              <a:rPr lang="fr-CA" sz="2400" smtClean="0">
                <a:latin typeface="Arial" charset="0"/>
              </a:rPr>
              <a:t>   les réalités des services en région</a:t>
            </a:r>
          </a:p>
          <a:p>
            <a:pPr marL="444500" lvl="1" indent="177800" eaLnBrk="1" hangingPunct="1">
              <a:buSzTx/>
              <a:buFont typeface="Wingdings" pitchFamily="2" charset="2"/>
              <a:buNone/>
            </a:pPr>
            <a:endParaRPr lang="fr-CA" sz="1200" smtClean="0">
              <a:latin typeface="Arial" charset="0"/>
            </a:endParaRPr>
          </a:p>
          <a:p>
            <a:pPr marL="444500" lvl="1" indent="177800" eaLnBrk="1" hangingPunct="1">
              <a:buSzTx/>
              <a:buFont typeface="Wingdings" pitchFamily="2" charset="2"/>
              <a:buChar char="§"/>
            </a:pPr>
            <a:r>
              <a:rPr lang="fr-CA" sz="2400" smtClean="0">
                <a:latin typeface="Arial" charset="0"/>
              </a:rPr>
              <a:t>  Méthode : exploratoire et mixte</a:t>
            </a:r>
          </a:p>
          <a:p>
            <a:pPr marL="444500" lvl="1" indent="177800" eaLnBrk="1" hangingPunct="1">
              <a:buSzTx/>
              <a:buFont typeface="Wingdings" pitchFamily="2" charset="2"/>
              <a:buNone/>
            </a:pPr>
            <a:endParaRPr lang="fr-CA" sz="1200" smtClean="0">
              <a:latin typeface="Arial" charset="0"/>
            </a:endParaRPr>
          </a:p>
          <a:p>
            <a:pPr marL="444500" lvl="1" indent="177800" eaLnBrk="1" hangingPunct="1">
              <a:buSzTx/>
              <a:buFont typeface="Wingdings" pitchFamily="2" charset="2"/>
              <a:buChar char="§"/>
            </a:pPr>
            <a:r>
              <a:rPr lang="fr-CA" sz="2400" smtClean="0">
                <a:latin typeface="Arial" charset="0"/>
              </a:rPr>
              <a:t>  Rôle ambigu : un visiteur différent … </a:t>
            </a:r>
          </a:p>
          <a:p>
            <a:pPr marL="265113" indent="-265113" eaLnBrk="1" hangingPunct="1">
              <a:buClr>
                <a:schemeClr val="accent2"/>
              </a:buClr>
              <a:buSzTx/>
              <a:buFont typeface="Wingdings" pitchFamily="2" charset="2"/>
              <a:buNone/>
            </a:pPr>
            <a:endParaRPr lang="fr-CA" sz="2400" smtClean="0">
              <a:latin typeface="Arial" charset="0"/>
            </a:endParaRPr>
          </a:p>
          <a:p>
            <a:pPr marL="265113" indent="-265113" algn="r" eaLnBrk="1" hangingPunct="1">
              <a:buClr>
                <a:schemeClr val="accent2"/>
              </a:buClr>
              <a:buSzTx/>
              <a:buFont typeface="Wingdings" pitchFamily="2" charset="2"/>
              <a:buNone/>
            </a:pPr>
            <a:endParaRPr lang="fr-CA" sz="2400" b="1" smtClean="0">
              <a:latin typeface="Arial" charset="0"/>
            </a:endParaRPr>
          </a:p>
          <a:p>
            <a:pPr marL="265113" indent="-265113" eaLnBrk="1" hangingPunct="1">
              <a:buClr>
                <a:schemeClr val="accent2"/>
              </a:buClr>
              <a:buSzTx/>
              <a:buFont typeface="Wingdings" pitchFamily="2" charset="2"/>
              <a:buNone/>
            </a:pPr>
            <a:endParaRPr lang="fr-CA" sz="2400" b="1" smtClean="0">
              <a:latin typeface="Arial" charset="0"/>
            </a:endParaRPr>
          </a:p>
          <a:p>
            <a:pPr marL="265113" indent="-265113" eaLnBrk="1" hangingPunct="1">
              <a:buClr>
                <a:schemeClr val="accent2"/>
              </a:buClr>
              <a:buSzTx/>
              <a:buFont typeface="Wingdings" pitchFamily="2" charset="2"/>
              <a:buNone/>
            </a:pPr>
            <a:endParaRPr lang="fr-CA" sz="24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rot="18322345">
            <a:off x="1496482" y="2967335"/>
            <a:ext cx="61510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Karine St-Denis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098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CA" smtClean="0"/>
              <a:t>(c) 2013 Karine St-Denis</a:t>
            </a:r>
          </a:p>
        </p:txBody>
      </p:sp>
      <p:sp>
        <p:nvSpPr>
          <p:cNvPr id="409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1596DD8-225E-4B41-BB2F-0393BC6307E5}" type="slidenum">
              <a:rPr lang="fr-CA" smtClean="0"/>
              <a:pPr/>
              <a:t>2</a:t>
            </a:fld>
            <a:endParaRPr lang="fr-CA" smtClean="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81000" y="381000"/>
            <a:ext cx="8229600" cy="1143000"/>
          </a:xfrm>
        </p:spPr>
        <p:txBody>
          <a:bodyPr/>
          <a:lstStyle/>
          <a:p>
            <a:pPr algn="ctr" eaLnBrk="1" hangingPunct="1"/>
            <a:r>
              <a:rPr lang="fr-CA" sz="4000" b="1" smtClean="0">
                <a:solidFill>
                  <a:schemeClr val="bg2"/>
                </a:solidFill>
                <a:latin typeface="Arial" charset="0"/>
              </a:rPr>
              <a:t>Plan de la conférence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752600"/>
            <a:ext cx="8229600" cy="4302125"/>
          </a:xfrm>
        </p:spPr>
        <p:txBody>
          <a:bodyPr/>
          <a:lstStyle/>
          <a:p>
            <a:pPr marL="609600" indent="-609600" eaLnBrk="1" hangingPunct="1">
              <a:lnSpc>
                <a:spcPct val="120000"/>
              </a:lnSpc>
              <a:spcBef>
                <a:spcPct val="0"/>
              </a:spcBef>
              <a:buClr>
                <a:schemeClr val="accent2"/>
              </a:buClr>
              <a:buSzTx/>
              <a:buFont typeface="Wingdings 2" pitchFamily="18" charset="2"/>
              <a:buNone/>
            </a:pPr>
            <a:endParaRPr lang="fr-CA" sz="2400" b="1" smtClean="0">
              <a:solidFill>
                <a:schemeClr val="bg2"/>
              </a:solidFill>
              <a:latin typeface="Arial" charset="0"/>
              <a:cs typeface="Arial" charset="0"/>
            </a:endParaRPr>
          </a:p>
          <a:p>
            <a:pPr marL="609600" indent="-609600" eaLnBrk="1" hangingPunct="1">
              <a:lnSpc>
                <a:spcPct val="120000"/>
              </a:lnSpc>
              <a:spcBef>
                <a:spcPct val="0"/>
              </a:spcBef>
              <a:buClr>
                <a:schemeClr val="accent2"/>
              </a:buClr>
              <a:buSzTx/>
              <a:buFont typeface="Wingdings 2" pitchFamily="18" charset="2"/>
              <a:buAutoNum type="arabicPeriod"/>
            </a:pPr>
            <a:r>
              <a:rPr lang="fr-CA" sz="2400" b="1" smtClean="0">
                <a:solidFill>
                  <a:schemeClr val="bg2"/>
                </a:solidFill>
                <a:latin typeface="Arial" charset="0"/>
                <a:cs typeface="Arial" charset="0"/>
              </a:rPr>
              <a:t>Une ethnographie chez les pompiers québécois</a:t>
            </a:r>
          </a:p>
          <a:p>
            <a:pPr marL="1255713" lvl="1" indent="-533400" eaLnBrk="1" hangingPunct="1">
              <a:lnSpc>
                <a:spcPct val="120000"/>
              </a:lnSpc>
              <a:spcBef>
                <a:spcPct val="0"/>
              </a:spcBef>
              <a:buSzTx/>
              <a:buFont typeface="Wingdings" pitchFamily="2" charset="2"/>
              <a:buChar char="§"/>
            </a:pPr>
            <a:r>
              <a:rPr lang="fr-CA" sz="2400" smtClean="0">
                <a:latin typeface="Arial" charset="0"/>
                <a:cs typeface="Arial" charset="0"/>
              </a:rPr>
              <a:t>Du devis à la collecte de données</a:t>
            </a:r>
          </a:p>
          <a:p>
            <a:pPr marL="1255713" lvl="1" indent="-533400" eaLnBrk="1" hangingPunct="1">
              <a:lnSpc>
                <a:spcPct val="120000"/>
              </a:lnSpc>
              <a:spcBef>
                <a:spcPct val="0"/>
              </a:spcBef>
              <a:buSzTx/>
              <a:buFont typeface="Wingdings" pitchFamily="2" charset="2"/>
              <a:buChar char="§"/>
            </a:pPr>
            <a:r>
              <a:rPr lang="fr-CA" sz="2400" smtClean="0">
                <a:latin typeface="Arial" charset="0"/>
                <a:cs typeface="Arial" charset="0"/>
              </a:rPr>
              <a:t>Principaux résultats</a:t>
            </a:r>
          </a:p>
          <a:p>
            <a:pPr marL="1255713" lvl="1" indent="-533400" eaLnBrk="1" hangingPunct="1">
              <a:lnSpc>
                <a:spcPct val="120000"/>
              </a:lnSpc>
              <a:spcBef>
                <a:spcPct val="0"/>
              </a:spcBef>
              <a:buSzTx/>
              <a:buFont typeface="Wingdings" pitchFamily="2" charset="2"/>
              <a:buNone/>
            </a:pPr>
            <a:endParaRPr lang="fr-CA" sz="1200" b="1" smtClean="0">
              <a:solidFill>
                <a:schemeClr val="bg2"/>
              </a:solidFill>
              <a:latin typeface="Arial" charset="0"/>
              <a:cs typeface="Arial" charset="0"/>
            </a:endParaRPr>
          </a:p>
          <a:p>
            <a:pPr marL="609600" indent="-609600" eaLnBrk="1" hangingPunct="1">
              <a:lnSpc>
                <a:spcPct val="120000"/>
              </a:lnSpc>
              <a:spcBef>
                <a:spcPct val="0"/>
              </a:spcBef>
              <a:buClr>
                <a:schemeClr val="accent2"/>
              </a:buClr>
              <a:buSzTx/>
              <a:buFont typeface="Wingdings 2" pitchFamily="18" charset="2"/>
              <a:buAutoNum type="arabicPeriod" startAt="2"/>
            </a:pPr>
            <a:r>
              <a:rPr lang="fr-CA" sz="2400" b="1" smtClean="0">
                <a:solidFill>
                  <a:schemeClr val="bg2"/>
                </a:solidFill>
                <a:latin typeface="Arial" charset="0"/>
                <a:cs typeface="Arial" charset="0"/>
              </a:rPr>
              <a:t>Les défis d’une recherche professionnelle</a:t>
            </a:r>
          </a:p>
          <a:p>
            <a:pPr marL="1255713" lvl="1" indent="-533400" eaLnBrk="1" hangingPunct="1">
              <a:lnSpc>
                <a:spcPct val="120000"/>
              </a:lnSpc>
              <a:spcBef>
                <a:spcPct val="0"/>
              </a:spcBef>
              <a:buSzTx/>
              <a:buFont typeface="Wingdings" pitchFamily="2" charset="2"/>
              <a:buChar char="§"/>
            </a:pPr>
            <a:r>
              <a:rPr lang="fr-CA" sz="2400" smtClean="0">
                <a:latin typeface="Arial" charset="0"/>
                <a:cs typeface="Arial" charset="0"/>
              </a:rPr>
              <a:t>Justification de la pertinence de l’anthropologie</a:t>
            </a:r>
          </a:p>
          <a:p>
            <a:pPr marL="1255713" lvl="1" indent="-533400" eaLnBrk="1" hangingPunct="1">
              <a:lnSpc>
                <a:spcPct val="120000"/>
              </a:lnSpc>
              <a:spcBef>
                <a:spcPct val="0"/>
              </a:spcBef>
              <a:buSzTx/>
              <a:buFont typeface="Wingdings" pitchFamily="2" charset="2"/>
              <a:buChar char="§"/>
            </a:pPr>
            <a:r>
              <a:rPr lang="fr-CA" sz="2400" smtClean="0">
                <a:latin typeface="Arial" charset="0"/>
                <a:cs typeface="Arial" charset="0"/>
              </a:rPr>
              <a:t>Les modalités d’accès au terrain</a:t>
            </a:r>
          </a:p>
          <a:p>
            <a:pPr marL="1255713" lvl="1" indent="-533400" eaLnBrk="1" hangingPunct="1">
              <a:lnSpc>
                <a:spcPct val="120000"/>
              </a:lnSpc>
              <a:spcBef>
                <a:spcPct val="0"/>
              </a:spcBef>
              <a:buSzTx/>
              <a:buFont typeface="Wingdings" pitchFamily="2" charset="2"/>
              <a:buChar char="§"/>
            </a:pPr>
            <a:r>
              <a:rPr lang="fr-CA" sz="2400" smtClean="0">
                <a:latin typeface="Arial" charset="0"/>
                <a:cs typeface="Arial" charset="0"/>
              </a:rPr>
              <a:t>La vulgarisation des résultats</a:t>
            </a:r>
          </a:p>
          <a:p>
            <a:pPr marL="1255713" lvl="1" indent="-533400" eaLnBrk="1" hangingPunct="1">
              <a:lnSpc>
                <a:spcPct val="120000"/>
              </a:lnSpc>
              <a:spcBef>
                <a:spcPct val="0"/>
              </a:spcBef>
              <a:buSzTx/>
              <a:buFont typeface="Wingdings" pitchFamily="2" charset="2"/>
              <a:buChar char="§"/>
            </a:pPr>
            <a:r>
              <a:rPr lang="fr-CA" sz="2400" smtClean="0">
                <a:latin typeface="Arial" charset="0"/>
                <a:cs typeface="Arial" charset="0"/>
              </a:rPr>
              <a:t>Le rôle de l’anthropologue</a:t>
            </a:r>
            <a:endParaRPr lang="fr-CA" sz="2000" smtClean="0">
              <a:latin typeface="Arial" charset="0"/>
              <a:cs typeface="Arial" charset="0"/>
            </a:endParaRPr>
          </a:p>
          <a:p>
            <a:pPr marL="609600" indent="-609600" eaLnBrk="1" hangingPunct="1">
              <a:spcBef>
                <a:spcPct val="0"/>
              </a:spcBef>
              <a:buSzTx/>
              <a:buFont typeface="Wingdings 2" pitchFamily="18" charset="2"/>
              <a:buNone/>
            </a:pPr>
            <a:endParaRPr lang="fr-C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rot="18322345">
            <a:off x="1496482" y="2967335"/>
            <a:ext cx="61510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Karine St-Denis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22530" name="Titr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/>
          <a:lstStyle/>
          <a:p>
            <a:pPr algn="ctr"/>
            <a:r>
              <a:rPr lang="fr-CA" sz="4000" b="1" smtClean="0">
                <a:solidFill>
                  <a:schemeClr val="bg2"/>
                </a:solidFill>
                <a:latin typeface="Arial" charset="0"/>
                <a:cs typeface="Arial" charset="0"/>
              </a:rPr>
              <a:t>Source principale</a:t>
            </a:r>
            <a:endParaRPr lang="fr-CA" sz="4000" smtClean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fr-CA" sz="2400" dirty="0" smtClean="0"/>
          </a:p>
          <a:p>
            <a:pPr indent="-19050">
              <a:buFont typeface="Wingdings" pitchFamily="2" charset="2"/>
              <a:buNone/>
              <a:defRPr/>
            </a:pPr>
            <a:r>
              <a:rPr lang="fr-CA" sz="2400" b="1" dirty="0" smtClean="0"/>
              <a:t>ST-DENIS Karine (2012) </a:t>
            </a:r>
            <a:r>
              <a:rPr lang="fr-CA" sz="2400" b="1" i="1" dirty="0" smtClean="0"/>
              <a:t>Portrait sociologique de la profession des pompiers du Québec</a:t>
            </a:r>
            <a:r>
              <a:rPr lang="fr-CA" sz="2400" b="1" dirty="0" smtClean="0"/>
              <a:t>, </a:t>
            </a:r>
            <a:r>
              <a:rPr lang="fr-CA" sz="2400" dirty="0" smtClean="0"/>
              <a:t>École nationale des pompiers du Québec, 120 pages.</a:t>
            </a:r>
          </a:p>
          <a:p>
            <a:pPr indent="-19050">
              <a:buFont typeface="Wingdings" pitchFamily="2" charset="2"/>
              <a:buNone/>
              <a:defRPr/>
            </a:pPr>
            <a:endParaRPr lang="fr-CA" sz="2400" b="1" dirty="0" smtClean="0"/>
          </a:p>
          <a:p>
            <a:pPr indent="-19050">
              <a:buFont typeface="Wingdings" pitchFamily="2" charset="2"/>
              <a:buNone/>
              <a:defRPr/>
            </a:pPr>
            <a:r>
              <a:rPr lang="fr-CA" sz="2400" dirty="0" smtClean="0"/>
              <a:t>Disponible via web : </a:t>
            </a:r>
            <a:r>
              <a:rPr lang="fr-CA" sz="2400" dirty="0" smtClean="0">
                <a:hlinkClick r:id="rId2"/>
              </a:rPr>
              <a:t>http://collections.banq.qc.ca/ark:/52327/2243144</a:t>
            </a:r>
            <a:endParaRPr lang="fr-CA" sz="2400" dirty="0" smtClean="0"/>
          </a:p>
          <a:p>
            <a:pPr indent="-19050">
              <a:buFont typeface="Wingdings" pitchFamily="2" charset="2"/>
              <a:buNone/>
              <a:defRPr/>
            </a:pPr>
            <a:endParaRPr lang="fr-CA" sz="2400" dirty="0" smtClean="0"/>
          </a:p>
        </p:txBody>
      </p:sp>
      <p:sp>
        <p:nvSpPr>
          <p:cNvPr id="22532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CA" smtClean="0"/>
              <a:t>(c) 2013 Karine St-Denis</a:t>
            </a:r>
          </a:p>
        </p:txBody>
      </p:sp>
      <p:sp>
        <p:nvSpPr>
          <p:cNvPr id="22533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1372B0-B8A7-4447-B129-448A249B282D}" type="slidenum">
              <a:rPr lang="fr-CA" smtClean="0"/>
              <a:pPr/>
              <a:t>20</a:t>
            </a:fld>
            <a:endParaRPr lang="fr-CA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rot="18322345">
            <a:off x="1496482" y="2967335"/>
            <a:ext cx="61510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Karine St-Denis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fr-CA" sz="2400" cap="all" dirty="0" smtClean="0"/>
          </a:p>
          <a:p>
            <a:pPr marL="0" indent="0" algn="just">
              <a:buFont typeface="Wingdings" pitchFamily="2" charset="2"/>
              <a:buNone/>
              <a:defRPr/>
            </a:pPr>
            <a:r>
              <a:rPr lang="fr-CA" sz="2400" cap="all" dirty="0" smtClean="0"/>
              <a:t>Gouvernement du Québec</a:t>
            </a:r>
            <a:r>
              <a:rPr lang="fr-CA" sz="2400" dirty="0" smtClean="0"/>
              <a:t> (2000) </a:t>
            </a:r>
            <a:r>
              <a:rPr lang="fr-CA" sz="2400" i="1" dirty="0" smtClean="0"/>
              <a:t>Loi sur la sécurité incendie</a:t>
            </a:r>
            <a:r>
              <a:rPr lang="fr-CA" sz="2400" dirty="0" smtClean="0"/>
              <a:t>. L.R.Q., chapitre S-3.4.</a:t>
            </a:r>
          </a:p>
          <a:p>
            <a:pPr marL="0" indent="0" algn="just">
              <a:buFont typeface="Wingdings" pitchFamily="2" charset="2"/>
              <a:buNone/>
              <a:defRPr/>
            </a:pPr>
            <a:endParaRPr lang="fr-CA" sz="1100" dirty="0" smtClean="0"/>
          </a:p>
          <a:p>
            <a:pPr marL="0" indent="0" algn="just">
              <a:buFont typeface="Wingdings" pitchFamily="2" charset="2"/>
              <a:buNone/>
              <a:defRPr/>
            </a:pPr>
            <a:r>
              <a:rPr lang="fr-CA" sz="2400" dirty="0" smtClean="0"/>
              <a:t>DOUESNARD Jacinthe (2012) </a:t>
            </a:r>
            <a:r>
              <a:rPr lang="fr-CA" sz="2400" i="1" dirty="0" smtClean="0"/>
              <a:t>La santé psychologique des pompiers</a:t>
            </a:r>
            <a:r>
              <a:rPr lang="fr-CA" sz="2400" dirty="0" smtClean="0"/>
              <a:t>. Presses de l’Université du Québec, 130 pages. </a:t>
            </a:r>
          </a:p>
          <a:p>
            <a:pPr marL="0" indent="0" algn="just">
              <a:buFont typeface="Wingdings" pitchFamily="2" charset="2"/>
              <a:buNone/>
              <a:defRPr/>
            </a:pPr>
            <a:endParaRPr lang="fr-CA" sz="1000" dirty="0" smtClean="0"/>
          </a:p>
          <a:p>
            <a:pPr marL="0" indent="0" algn="just">
              <a:buFont typeface="Wingdings" pitchFamily="2" charset="2"/>
              <a:buNone/>
              <a:defRPr/>
            </a:pPr>
            <a:r>
              <a:rPr lang="en-CA" sz="2400" dirty="0" smtClean="0"/>
              <a:t>THOMPSON Mary Catherine (1997) </a:t>
            </a:r>
            <a:r>
              <a:rPr lang="en-CA" sz="2400" i="1" dirty="0" smtClean="0"/>
              <a:t>Volunteer Firefighters : Our Silent Heroes</a:t>
            </a:r>
            <a:r>
              <a:rPr lang="en-CA" sz="2400" dirty="0" smtClean="0"/>
              <a:t>, Doctoral Dissertation, Doctor of Philosophy, Department of Sociology, Calgary, University of Calgary, 322 pages. </a:t>
            </a:r>
            <a:endParaRPr lang="fr-CA" sz="2400" dirty="0" smtClean="0"/>
          </a:p>
          <a:p>
            <a:pPr>
              <a:buFont typeface="Wingdings" pitchFamily="2" charset="2"/>
              <a:buNone/>
              <a:defRPr/>
            </a:pPr>
            <a:endParaRPr lang="fr-CA" dirty="0"/>
          </a:p>
        </p:txBody>
      </p:sp>
      <p:sp>
        <p:nvSpPr>
          <p:cNvPr id="23555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CA" smtClean="0"/>
              <a:t>(c) 2013 Karine St-Denis</a:t>
            </a:r>
          </a:p>
        </p:txBody>
      </p:sp>
      <p:sp>
        <p:nvSpPr>
          <p:cNvPr id="23556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2F0C61-E553-4B5A-B64D-2ECA48F3A331}" type="slidenum">
              <a:rPr lang="fr-CA" smtClean="0"/>
              <a:pPr/>
              <a:t>21</a:t>
            </a:fld>
            <a:endParaRPr lang="fr-CA" smtClean="0"/>
          </a:p>
        </p:txBody>
      </p:sp>
      <p:sp>
        <p:nvSpPr>
          <p:cNvPr id="23557" name="Titr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/>
          <a:lstStyle/>
          <a:p>
            <a:pPr algn="ctr"/>
            <a:r>
              <a:rPr lang="fr-CA" sz="4000" b="1" smtClean="0">
                <a:solidFill>
                  <a:schemeClr val="bg2"/>
                </a:solidFill>
                <a:latin typeface="Arial" charset="0"/>
                <a:cs typeface="Arial" charset="0"/>
              </a:rPr>
              <a:t>Sources citées</a:t>
            </a:r>
            <a:endParaRPr lang="fr-CA" sz="40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18322345">
            <a:off x="1496482" y="2967335"/>
            <a:ext cx="61510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Karine St-Denis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5122" name="Rectangle 6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CA" smtClean="0"/>
              <a:t>(c) 2013 Karine St-Denis</a:t>
            </a:r>
          </a:p>
        </p:txBody>
      </p:sp>
      <p:sp>
        <p:nvSpPr>
          <p:cNvPr id="5123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890BF6-54AC-4730-B17F-9F7B824CA531}" type="slidenum">
              <a:rPr lang="fr-CA" smtClean="0"/>
              <a:pPr/>
              <a:t>3</a:t>
            </a:fld>
            <a:endParaRPr lang="fr-CA" smtClean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pPr algn="ctr" eaLnBrk="1" hangingPunct="1"/>
            <a:r>
              <a:rPr lang="fr-CA" sz="4000" b="1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Une ethnographie chez les pompiers québécois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rot="18322345">
            <a:off x="1496482" y="2967335"/>
            <a:ext cx="61510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Karine St-Denis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6146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CA" smtClean="0"/>
              <a:t>(c) 2013 Karine St-Denis</a:t>
            </a:r>
          </a:p>
        </p:txBody>
      </p:sp>
      <p:sp>
        <p:nvSpPr>
          <p:cNvPr id="614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F9CED41-9FC9-435C-8594-11D50184C344}" type="slidenum">
              <a:rPr lang="fr-CA" smtClean="0"/>
              <a:pPr/>
              <a:t>4</a:t>
            </a:fld>
            <a:endParaRPr lang="fr-CA" smtClean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228600" y="381000"/>
            <a:ext cx="8686800" cy="1143000"/>
          </a:xfrm>
        </p:spPr>
        <p:txBody>
          <a:bodyPr/>
          <a:lstStyle/>
          <a:p>
            <a:pPr algn="ctr" eaLnBrk="1" hangingPunct="1"/>
            <a:r>
              <a:rPr lang="fr-CA" sz="4000" b="1" smtClean="0">
                <a:solidFill>
                  <a:schemeClr val="bg2"/>
                </a:solidFill>
                <a:latin typeface="Arial" charset="0"/>
                <a:cs typeface="Arial" charset="0"/>
              </a:rPr>
              <a:t>Du devis à la collecte de données</a:t>
            </a:r>
            <a:r>
              <a:rPr lang="fr-CA" sz="4000" smtClean="0"/>
              <a:t> 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marL="609600" indent="-520700" eaLnBrk="1" hangingPunct="1">
              <a:lnSpc>
                <a:spcPct val="80000"/>
              </a:lnSpc>
              <a:buFont typeface="Wingdings" pitchFamily="2" charset="2"/>
              <a:buNone/>
              <a:tabLst>
                <a:tab pos="0" algn="l"/>
              </a:tabLst>
            </a:pPr>
            <a:endParaRPr lang="fr-CA" sz="2400" b="1" smtClean="0">
              <a:solidFill>
                <a:schemeClr val="bg2"/>
              </a:solidFill>
              <a:latin typeface="Arial" charset="0"/>
            </a:endParaRPr>
          </a:p>
          <a:p>
            <a:pPr marL="609600" indent="-520700" eaLnBrk="1" hangingPunct="1">
              <a:lnSpc>
                <a:spcPct val="80000"/>
              </a:lnSpc>
              <a:buFont typeface="Wingdings" pitchFamily="2" charset="2"/>
              <a:buNone/>
              <a:tabLst>
                <a:tab pos="0" algn="l"/>
              </a:tabLst>
            </a:pPr>
            <a:r>
              <a:rPr lang="fr-CA" sz="2400" b="1" smtClean="0">
                <a:solidFill>
                  <a:schemeClr val="bg2"/>
                </a:solidFill>
                <a:latin typeface="Arial" charset="0"/>
              </a:rPr>
              <a:t>Une profession méconnue </a:t>
            </a:r>
          </a:p>
          <a:p>
            <a:pPr marL="609600" indent="-520700" eaLnBrk="1" hangingPunct="1">
              <a:lnSpc>
                <a:spcPct val="80000"/>
              </a:lnSpc>
              <a:buFont typeface="Wingdings" pitchFamily="2" charset="2"/>
              <a:buNone/>
              <a:tabLst>
                <a:tab pos="0" algn="l"/>
              </a:tabLst>
            </a:pPr>
            <a:endParaRPr lang="fr-CA" sz="1400" smtClean="0">
              <a:latin typeface="Arial" charset="0"/>
            </a:endParaRPr>
          </a:p>
          <a:p>
            <a:pPr marL="1165225" lvl="1" indent="-376238" eaLnBrk="1" hangingPunct="1">
              <a:lnSpc>
                <a:spcPct val="80000"/>
              </a:lnSpc>
              <a:buSzTx/>
              <a:buFont typeface="Wingdings" pitchFamily="2" charset="2"/>
              <a:buChar char="§"/>
              <a:tabLst>
                <a:tab pos="0" algn="l"/>
              </a:tabLst>
            </a:pPr>
            <a:r>
              <a:rPr lang="fr-CA" sz="2400" smtClean="0">
                <a:latin typeface="Arial" charset="0"/>
              </a:rPr>
              <a:t>Peu de données ministérielles. Les statistiques disponibles : fréquence et nature des incendies</a:t>
            </a:r>
            <a:r>
              <a:rPr lang="fr-CA" smtClean="0">
                <a:latin typeface="Arial" charset="0"/>
              </a:rPr>
              <a:t> </a:t>
            </a:r>
          </a:p>
          <a:p>
            <a:pPr marL="1165225" lvl="1" indent="-376238" eaLnBrk="1" hangingPunct="1">
              <a:lnSpc>
                <a:spcPct val="80000"/>
              </a:lnSpc>
              <a:buSzTx/>
              <a:buFont typeface="Wingdings" pitchFamily="2" charset="2"/>
              <a:buNone/>
              <a:tabLst>
                <a:tab pos="0" algn="l"/>
              </a:tabLst>
            </a:pPr>
            <a:endParaRPr lang="fr-CA" sz="1400" smtClean="0">
              <a:latin typeface="Arial" charset="0"/>
            </a:endParaRPr>
          </a:p>
          <a:p>
            <a:pPr marL="1165225" lvl="1" indent="-376238" eaLnBrk="1" hangingPunct="1">
              <a:lnSpc>
                <a:spcPct val="80000"/>
              </a:lnSpc>
              <a:buSzTx/>
              <a:buFont typeface="Wingdings" pitchFamily="2" charset="2"/>
              <a:buChar char="§"/>
              <a:tabLst>
                <a:tab pos="0" algn="l"/>
              </a:tabLst>
            </a:pPr>
            <a:r>
              <a:rPr lang="fr-CA" sz="2400" smtClean="0">
                <a:latin typeface="Arial" charset="0"/>
              </a:rPr>
              <a:t>Une réforme de la sécurité incendie méconnue (</a:t>
            </a:r>
            <a:r>
              <a:rPr lang="fr-CA" sz="2400" b="1" smtClean="0">
                <a:latin typeface="Arial" charset="0"/>
              </a:rPr>
              <a:t>L.R.Q. S-3.4, 2000</a:t>
            </a:r>
            <a:r>
              <a:rPr lang="fr-CA" sz="2400" smtClean="0">
                <a:latin typeface="Arial" charset="0"/>
              </a:rPr>
              <a:t>)</a:t>
            </a:r>
          </a:p>
          <a:p>
            <a:pPr marL="1165225" lvl="1" indent="-376238" eaLnBrk="1" hangingPunct="1">
              <a:lnSpc>
                <a:spcPct val="80000"/>
              </a:lnSpc>
              <a:buSzTx/>
              <a:buFont typeface="Wingdings" pitchFamily="2" charset="2"/>
              <a:buNone/>
              <a:tabLst>
                <a:tab pos="0" algn="l"/>
              </a:tabLst>
            </a:pPr>
            <a:endParaRPr lang="fr-CA" sz="1400" smtClean="0">
              <a:latin typeface="Arial" charset="0"/>
            </a:endParaRPr>
          </a:p>
          <a:p>
            <a:pPr marL="609600" indent="-520700" eaLnBrk="1" hangingPunct="1">
              <a:lnSpc>
                <a:spcPct val="80000"/>
              </a:lnSpc>
              <a:buFont typeface="Wingdings" pitchFamily="2" charset="2"/>
              <a:buNone/>
              <a:tabLst>
                <a:tab pos="0" algn="l"/>
              </a:tabLst>
            </a:pPr>
            <a:endParaRPr lang="fr-CA" sz="1200" b="1" smtClean="0">
              <a:solidFill>
                <a:schemeClr val="bg2"/>
              </a:solidFill>
              <a:latin typeface="Arial" charset="0"/>
            </a:endParaRPr>
          </a:p>
          <a:p>
            <a:pPr marL="1165225" lvl="1" indent="-376238" eaLnBrk="1" hangingPunct="1">
              <a:lnSpc>
                <a:spcPct val="80000"/>
              </a:lnSpc>
              <a:buSzTx/>
              <a:buFont typeface="Wingdings" pitchFamily="2" charset="2"/>
              <a:buChar char="§"/>
              <a:tabLst>
                <a:tab pos="0" algn="l"/>
              </a:tabLst>
            </a:pPr>
            <a:r>
              <a:rPr lang="fr-CA" sz="2400" smtClean="0">
                <a:latin typeface="Arial" charset="0"/>
              </a:rPr>
              <a:t>Rareté des travaux en sciences sociales ; que deux études sociales au Canada (</a:t>
            </a:r>
            <a:r>
              <a:rPr lang="fr-CA" sz="2400" b="1" smtClean="0">
                <a:latin typeface="Arial" charset="0"/>
              </a:rPr>
              <a:t>Douesnard</a:t>
            </a:r>
            <a:r>
              <a:rPr lang="fr-CA" sz="2400" smtClean="0">
                <a:latin typeface="Arial" charset="0"/>
              </a:rPr>
              <a:t>, 2013 et</a:t>
            </a:r>
            <a:r>
              <a:rPr lang="fr-CA" sz="2400" b="1" smtClean="0">
                <a:latin typeface="Arial" charset="0"/>
              </a:rPr>
              <a:t> Thompson</a:t>
            </a:r>
            <a:r>
              <a:rPr lang="fr-CA" sz="2400" smtClean="0">
                <a:latin typeface="Arial" charset="0"/>
              </a:rPr>
              <a:t> 1997)</a:t>
            </a:r>
          </a:p>
          <a:p>
            <a:pPr marL="1165225" lvl="1" indent="-376238" eaLnBrk="1" hangingPunct="1">
              <a:lnSpc>
                <a:spcPct val="80000"/>
              </a:lnSpc>
              <a:buSzTx/>
              <a:buFont typeface="Wingdings" pitchFamily="2" charset="2"/>
              <a:buNone/>
              <a:tabLst>
                <a:tab pos="0" algn="l"/>
              </a:tabLst>
            </a:pPr>
            <a:endParaRPr lang="fr-CA" sz="1200" smtClean="0">
              <a:latin typeface="Arial" charset="0"/>
            </a:endParaRPr>
          </a:p>
          <a:p>
            <a:pPr marL="1165225" lvl="1" indent="-376238" eaLnBrk="1" hangingPunct="1">
              <a:lnSpc>
                <a:spcPct val="80000"/>
              </a:lnSpc>
              <a:buSzTx/>
              <a:buFont typeface="Wingdings" pitchFamily="2" charset="2"/>
              <a:buNone/>
              <a:tabLst>
                <a:tab pos="0" algn="l"/>
              </a:tabLst>
            </a:pPr>
            <a:endParaRPr lang="fr-CA" sz="24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rot="18322345">
            <a:off x="1496482" y="2967335"/>
            <a:ext cx="61510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Karine St-Denis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7170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CA" smtClean="0"/>
              <a:t>(c) 2013 Karine St-Denis</a:t>
            </a:r>
          </a:p>
        </p:txBody>
      </p:sp>
      <p:sp>
        <p:nvSpPr>
          <p:cNvPr id="7171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5C4580-C840-4851-A22D-FDAE5F27769F}" type="slidenum">
              <a:rPr lang="fr-CA" smtClean="0"/>
              <a:pPr/>
              <a:t>5</a:t>
            </a:fld>
            <a:endParaRPr lang="fr-CA" smtClean="0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81000" y="381000"/>
            <a:ext cx="8458200" cy="1143000"/>
          </a:xfrm>
        </p:spPr>
        <p:txBody>
          <a:bodyPr/>
          <a:lstStyle/>
          <a:p>
            <a:pPr eaLnBrk="1" hangingPunct="1"/>
            <a:r>
              <a:rPr lang="fr-CA" sz="4000" b="1" smtClean="0">
                <a:solidFill>
                  <a:schemeClr val="bg2"/>
                </a:solidFill>
                <a:latin typeface="Arial" charset="0"/>
                <a:cs typeface="Arial" charset="0"/>
              </a:rPr>
              <a:t>Du devis à la collecte de données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marL="533400" indent="-533400" eaLnBrk="1" hangingPunct="1">
              <a:buFont typeface="Wingdings" pitchFamily="2" charset="2"/>
              <a:buNone/>
            </a:pPr>
            <a:endParaRPr lang="fr-CA" sz="2400" b="1" smtClean="0">
              <a:solidFill>
                <a:schemeClr val="bg2"/>
              </a:solidFill>
              <a:latin typeface="Arial" charset="0"/>
            </a:endParaRP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fr-CA" sz="2400" b="1" smtClean="0">
                <a:solidFill>
                  <a:schemeClr val="bg2"/>
                </a:solidFill>
                <a:latin typeface="Arial" charset="0"/>
              </a:rPr>
              <a:t>Objectifs de recherche</a:t>
            </a:r>
          </a:p>
          <a:p>
            <a:pPr marL="533400" indent="-533400" eaLnBrk="1" hangingPunct="1">
              <a:buFont typeface="Wingdings" pitchFamily="2" charset="2"/>
              <a:buNone/>
            </a:pPr>
            <a:endParaRPr lang="fr-CA" sz="1200" b="1" smtClean="0">
              <a:solidFill>
                <a:schemeClr val="bg2"/>
              </a:solidFill>
              <a:latin typeface="Arial" charset="0"/>
            </a:endParaRPr>
          </a:p>
          <a:p>
            <a:pPr marL="928688" lvl="1" indent="-457200" eaLnBrk="1" hangingPunct="1">
              <a:buSzTx/>
              <a:buFont typeface="Wingdings" pitchFamily="2" charset="2"/>
              <a:buAutoNum type="arabicPeriod"/>
            </a:pPr>
            <a:r>
              <a:rPr lang="fr-CA" sz="2400" smtClean="0">
                <a:latin typeface="Arial" charset="0"/>
              </a:rPr>
              <a:t>Comprendre la profession des pompiers du Québec</a:t>
            </a:r>
          </a:p>
          <a:p>
            <a:pPr marL="928688" lvl="1" indent="-457200" eaLnBrk="1" hangingPunct="1">
              <a:buSzTx/>
              <a:buFont typeface="Wingdings" pitchFamily="2" charset="2"/>
              <a:buNone/>
            </a:pPr>
            <a:endParaRPr lang="fr-CA" sz="1200" smtClean="0">
              <a:latin typeface="Arial" charset="0"/>
            </a:endParaRPr>
          </a:p>
          <a:p>
            <a:pPr marL="928688" lvl="1" indent="-457200" eaLnBrk="1" hangingPunct="1">
              <a:buSzTx/>
              <a:buFont typeface="Wingdings" pitchFamily="2" charset="2"/>
              <a:buAutoNum type="arabicPeriod" startAt="2"/>
            </a:pPr>
            <a:r>
              <a:rPr lang="fr-CA" sz="2400" smtClean="0">
                <a:latin typeface="Arial" charset="0"/>
              </a:rPr>
              <a:t>Promouvoir la pertinence de l’étude scientifique des services de sécurité incendie du Québec</a:t>
            </a:r>
          </a:p>
          <a:p>
            <a:pPr marL="533400" indent="-533400" eaLnBrk="1" hangingPunct="1">
              <a:buFont typeface="Wingdings" pitchFamily="2" charset="2"/>
              <a:buNone/>
            </a:pPr>
            <a:endParaRPr lang="fr-CA" sz="24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rot="18322345">
            <a:off x="1496482" y="2967335"/>
            <a:ext cx="61510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Karine St-Denis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8194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CA" smtClean="0"/>
              <a:t>(c) 2013 Karine St-Denis</a:t>
            </a:r>
          </a:p>
        </p:txBody>
      </p:sp>
      <p:sp>
        <p:nvSpPr>
          <p:cNvPr id="819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B84161-7C6B-46E7-9720-AAB32BF2808E}" type="slidenum">
              <a:rPr lang="fr-CA" smtClean="0"/>
              <a:pPr/>
              <a:t>6</a:t>
            </a:fld>
            <a:endParaRPr lang="fr-CA" smtClean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81000" y="381000"/>
            <a:ext cx="8458200" cy="1143000"/>
          </a:xfrm>
        </p:spPr>
        <p:txBody>
          <a:bodyPr/>
          <a:lstStyle/>
          <a:p>
            <a:pPr eaLnBrk="1" hangingPunct="1"/>
            <a:r>
              <a:rPr lang="fr-CA" sz="4000" b="1" smtClean="0">
                <a:solidFill>
                  <a:schemeClr val="bg2"/>
                </a:solidFill>
                <a:latin typeface="Arial" charset="0"/>
                <a:cs typeface="Arial" charset="0"/>
              </a:rPr>
              <a:t>Du devis à la collecte de données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fr-CA" sz="2400" b="1" smtClean="0">
              <a:solidFill>
                <a:schemeClr val="bg2"/>
              </a:solidFill>
              <a:latin typeface="Arial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fr-CA" sz="2400" b="1" smtClean="0">
                <a:solidFill>
                  <a:schemeClr val="bg2"/>
                </a:solidFill>
                <a:latin typeface="Arial" charset="0"/>
              </a:rPr>
              <a:t>Une première scientifique pour les pompiers à temps partiel du Québec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fr-CA" sz="1400" b="1" smtClean="0">
              <a:solidFill>
                <a:schemeClr val="bg2"/>
              </a:solidFill>
              <a:latin typeface="Arial" charset="0"/>
            </a:endParaRPr>
          </a:p>
          <a:p>
            <a:pPr marL="1065213" lvl="1" eaLnBrk="1" hangingPunct="1">
              <a:buSzTx/>
              <a:buFont typeface="Wingdings" pitchFamily="2" charset="2"/>
              <a:buChar char="§"/>
            </a:pPr>
            <a:r>
              <a:rPr lang="fr-CA" sz="2400" smtClean="0">
                <a:latin typeface="Arial" charset="0"/>
              </a:rPr>
              <a:t>Près de </a:t>
            </a:r>
            <a:r>
              <a:rPr lang="fr-CA" sz="2400" smtClean="0">
                <a:latin typeface="Arial" charset="0"/>
                <a:cs typeface="Arial" charset="0"/>
              </a:rPr>
              <a:t>17 300 des pompiers québécois sont à temps partiel, soit 80 %.</a:t>
            </a:r>
            <a:endParaRPr lang="fr-CA" sz="2400" smtClean="0">
              <a:latin typeface="Arial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fr-CA" sz="24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18322345">
            <a:off x="1496482" y="2967335"/>
            <a:ext cx="61510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Karine St-Denis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218" name="Espace réservé du pied de pa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CA" smtClean="0"/>
              <a:t>(c) 2013 Karine St-Denis</a:t>
            </a:r>
          </a:p>
        </p:txBody>
      </p:sp>
      <p:sp>
        <p:nvSpPr>
          <p:cNvPr id="9219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85ED1D1-DF80-4D61-841A-E4A6E98566BB}" type="slidenum">
              <a:rPr lang="fr-CA" smtClean="0"/>
              <a:pPr/>
              <a:t>7</a:t>
            </a:fld>
            <a:endParaRPr lang="fr-CA" smtClean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81000" y="381000"/>
            <a:ext cx="8458200" cy="1143000"/>
          </a:xfrm>
        </p:spPr>
        <p:txBody>
          <a:bodyPr/>
          <a:lstStyle/>
          <a:p>
            <a:pPr eaLnBrk="1" hangingPunct="1"/>
            <a:r>
              <a:rPr lang="fr-CA" sz="4000" b="1" smtClean="0">
                <a:solidFill>
                  <a:schemeClr val="bg2"/>
                </a:solidFill>
                <a:latin typeface="Arial" charset="0"/>
                <a:cs typeface="Arial" charset="0"/>
              </a:rPr>
              <a:t>Du devis à la collecte de données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sz="half" idx="1"/>
            <p:custDataLst>
              <p:tags r:id="rId2"/>
            </p:custDataLst>
          </p:nvPr>
        </p:nvSpPr>
        <p:spPr>
          <a:xfrm>
            <a:off x="533400" y="1905000"/>
            <a:ext cx="3962400" cy="4302125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fr-CA" sz="1000" b="1" smtClean="0">
              <a:latin typeface="Arial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fr-CA" sz="2400" b="1" smtClean="0">
                <a:solidFill>
                  <a:schemeClr val="bg2"/>
                </a:solidFill>
                <a:latin typeface="Arial" charset="0"/>
              </a:rPr>
              <a:t>Collecte documentaire</a:t>
            </a:r>
          </a:p>
          <a:p>
            <a:pPr marL="0" indent="0" algn="ctr" eaLnBrk="1" hangingPunct="1">
              <a:buFont typeface="Wingdings" pitchFamily="2" charset="2"/>
              <a:buNone/>
            </a:pPr>
            <a:endParaRPr lang="fr-CA" sz="2400" smtClean="0">
              <a:latin typeface="Arial" charset="0"/>
              <a:cs typeface="Arial" charset="0"/>
            </a:endParaRPr>
          </a:p>
          <a:p>
            <a:pPr marL="449263" lvl="1" indent="-269875" eaLnBrk="1" hangingPunct="1">
              <a:spcBef>
                <a:spcPct val="0"/>
              </a:spcBef>
              <a:buSzTx/>
              <a:buFont typeface="Wingdings" pitchFamily="2" charset="2"/>
              <a:buChar char="§"/>
            </a:pPr>
            <a:r>
              <a:rPr lang="fr-CA" smtClean="0">
                <a:latin typeface="Arial" charset="0"/>
                <a:cs typeface="Arial" charset="0"/>
              </a:rPr>
              <a:t>Littérature scientifique</a:t>
            </a:r>
          </a:p>
          <a:p>
            <a:pPr marL="449263" lvl="1" indent="-269875" eaLnBrk="1" hangingPunct="1">
              <a:spcBef>
                <a:spcPct val="0"/>
              </a:spcBef>
              <a:buSzTx/>
              <a:buFont typeface="Wingdings" pitchFamily="2" charset="2"/>
              <a:buNone/>
            </a:pPr>
            <a:endParaRPr lang="fr-CA" sz="1400" smtClean="0">
              <a:latin typeface="Arial" charset="0"/>
              <a:cs typeface="Arial" charset="0"/>
            </a:endParaRPr>
          </a:p>
          <a:p>
            <a:pPr marL="449263" lvl="1" indent="-269875" eaLnBrk="1" hangingPunct="1">
              <a:spcBef>
                <a:spcPct val="0"/>
              </a:spcBef>
              <a:buSzTx/>
              <a:buFont typeface="Wingdings" pitchFamily="2" charset="2"/>
              <a:buChar char="§"/>
            </a:pPr>
            <a:r>
              <a:rPr lang="fr-CA" smtClean="0">
                <a:latin typeface="Arial" charset="0"/>
                <a:cs typeface="Arial" charset="0"/>
              </a:rPr>
              <a:t>26 documents gouvernementaux</a:t>
            </a:r>
          </a:p>
          <a:p>
            <a:pPr marL="449263" lvl="1" indent="-269875" eaLnBrk="1" hangingPunct="1">
              <a:spcBef>
                <a:spcPct val="0"/>
              </a:spcBef>
              <a:buSzTx/>
              <a:buFont typeface="Wingdings" pitchFamily="2" charset="2"/>
              <a:buNone/>
            </a:pPr>
            <a:endParaRPr lang="fr-CA" sz="1400" smtClean="0">
              <a:latin typeface="Arial" charset="0"/>
              <a:cs typeface="Arial" charset="0"/>
            </a:endParaRPr>
          </a:p>
          <a:p>
            <a:pPr marL="449263" lvl="1" indent="-269875" eaLnBrk="1" hangingPunct="1">
              <a:spcBef>
                <a:spcPct val="0"/>
              </a:spcBef>
              <a:buSzTx/>
              <a:buFont typeface="Wingdings" pitchFamily="2" charset="2"/>
              <a:buChar char="§"/>
            </a:pPr>
            <a:r>
              <a:rPr lang="fr-CA" smtClean="0">
                <a:latin typeface="Arial" charset="0"/>
                <a:cs typeface="Arial" charset="0"/>
              </a:rPr>
              <a:t>Analyse de contenu thématique - mixte</a:t>
            </a:r>
            <a:endParaRPr lang="fr-CA" smtClean="0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648200" y="1905000"/>
            <a:ext cx="4038600" cy="4302125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 typeface="Wingdings" pitchFamily="2" charset="2"/>
              <a:buNone/>
              <a:tabLst>
                <a:tab pos="357188" algn="l"/>
              </a:tabLst>
            </a:pPr>
            <a:endParaRPr lang="fr-CA" sz="1200" b="1" smtClean="0">
              <a:solidFill>
                <a:schemeClr val="bg2"/>
              </a:solidFill>
              <a:latin typeface="Arial" charset="0"/>
            </a:endParaRPr>
          </a:p>
          <a:p>
            <a:pPr marL="0" indent="0" algn="ctr" eaLnBrk="1" hangingPunct="1">
              <a:spcBef>
                <a:spcPct val="0"/>
              </a:spcBef>
              <a:buFont typeface="Wingdings" pitchFamily="2" charset="2"/>
              <a:buNone/>
              <a:tabLst>
                <a:tab pos="357188" algn="l"/>
              </a:tabLst>
            </a:pPr>
            <a:r>
              <a:rPr lang="fr-CA" sz="2400" b="1" smtClean="0">
                <a:solidFill>
                  <a:schemeClr val="bg2"/>
                </a:solidFill>
                <a:latin typeface="Arial" charset="0"/>
              </a:rPr>
              <a:t>Collecte directe</a:t>
            </a:r>
          </a:p>
          <a:p>
            <a:pPr marL="0" indent="0" algn="ctr" eaLnBrk="1" hangingPunct="1">
              <a:spcBef>
                <a:spcPct val="0"/>
              </a:spcBef>
              <a:buFont typeface="Wingdings" pitchFamily="2" charset="2"/>
              <a:buNone/>
              <a:tabLst>
                <a:tab pos="357188" algn="l"/>
              </a:tabLst>
            </a:pPr>
            <a:endParaRPr lang="fr-CA" sz="2400" smtClean="0">
              <a:latin typeface="Arial" charset="0"/>
            </a:endParaRPr>
          </a:p>
          <a:p>
            <a:pPr marL="542925" lvl="1" indent="-363538" eaLnBrk="1" hangingPunct="1">
              <a:spcBef>
                <a:spcPct val="0"/>
              </a:spcBef>
              <a:buSzTx/>
              <a:buFont typeface="Wingdings" pitchFamily="2" charset="2"/>
              <a:buChar char="§"/>
              <a:tabLst>
                <a:tab pos="357188" algn="l"/>
              </a:tabLst>
            </a:pPr>
            <a:r>
              <a:rPr lang="fr-CA" smtClean="0">
                <a:latin typeface="Arial" charset="0"/>
                <a:cs typeface="Arial" charset="0"/>
              </a:rPr>
              <a:t>103 heures d’observations directes</a:t>
            </a:r>
          </a:p>
          <a:p>
            <a:pPr marL="542925" lvl="1" indent="-363538" eaLnBrk="1" hangingPunct="1">
              <a:spcBef>
                <a:spcPct val="0"/>
              </a:spcBef>
              <a:buSzTx/>
              <a:buFont typeface="Wingdings" pitchFamily="2" charset="2"/>
              <a:buNone/>
              <a:tabLst>
                <a:tab pos="357188" algn="l"/>
              </a:tabLst>
            </a:pPr>
            <a:endParaRPr lang="fr-CA" smtClean="0">
              <a:latin typeface="Arial" charset="0"/>
              <a:cs typeface="Arial" charset="0"/>
            </a:endParaRPr>
          </a:p>
          <a:p>
            <a:pPr marL="542925" lvl="1" indent="-363538" eaLnBrk="1" hangingPunct="1">
              <a:spcBef>
                <a:spcPct val="0"/>
              </a:spcBef>
              <a:buSzTx/>
              <a:buFont typeface="Wingdings" pitchFamily="2" charset="2"/>
              <a:buChar char="§"/>
              <a:tabLst>
                <a:tab pos="357188" algn="l"/>
              </a:tabLst>
            </a:pPr>
            <a:r>
              <a:rPr lang="fr-CA" smtClean="0">
                <a:latin typeface="Arial" charset="0"/>
                <a:cs typeface="Arial" charset="0"/>
              </a:rPr>
              <a:t>Entrevues auprès de 15 pompiers</a:t>
            </a:r>
            <a:r>
              <a:rPr lang="fr-CA" sz="2800" smtClean="0">
                <a:latin typeface="Arial" charset="0"/>
                <a:cs typeface="Arial" charset="0"/>
              </a:rPr>
              <a:t> </a:t>
            </a:r>
          </a:p>
          <a:p>
            <a:pPr marL="542925" lvl="1" indent="-363538" eaLnBrk="1" hangingPunct="1">
              <a:spcBef>
                <a:spcPct val="0"/>
              </a:spcBef>
              <a:buSzTx/>
              <a:buFont typeface="Wingdings" pitchFamily="2" charset="2"/>
              <a:buNone/>
              <a:tabLst>
                <a:tab pos="357188" algn="l"/>
              </a:tabLst>
            </a:pPr>
            <a:endParaRPr lang="fr-CA" sz="1400" smtClean="0">
              <a:latin typeface="Arial" charset="0"/>
              <a:cs typeface="Arial" charset="0"/>
            </a:endParaRPr>
          </a:p>
          <a:p>
            <a:pPr marL="542925" lvl="1" indent="-363538" eaLnBrk="1" hangingPunct="1">
              <a:spcBef>
                <a:spcPct val="0"/>
              </a:spcBef>
              <a:buSzTx/>
              <a:buFont typeface="Wingdings" pitchFamily="2" charset="2"/>
              <a:buChar char="§"/>
              <a:tabLst>
                <a:tab pos="357188" algn="l"/>
              </a:tabLst>
            </a:pPr>
            <a:r>
              <a:rPr lang="fr-CA" smtClean="0">
                <a:latin typeface="Arial" charset="0"/>
                <a:cs typeface="Arial" charset="0"/>
              </a:rPr>
              <a:t>7 services de sécurité incendie / 4 régions</a:t>
            </a:r>
          </a:p>
          <a:p>
            <a:pPr marL="0" indent="0" eaLnBrk="1" hangingPunct="1">
              <a:tabLst>
                <a:tab pos="357188" algn="l"/>
              </a:tabLst>
            </a:pPr>
            <a:endParaRPr lang="fr-CA" sz="2400" smtClean="0"/>
          </a:p>
        </p:txBody>
      </p:sp>
      <p:sp>
        <p:nvSpPr>
          <p:cNvPr id="9223" name="Line 7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4572000" y="2057400"/>
            <a:ext cx="0" cy="3657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18322345">
            <a:off x="1496482" y="2967335"/>
            <a:ext cx="61510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Karine St-Denis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242" name="Espace réservé du pied de pa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CA" smtClean="0"/>
              <a:t>(c) 2013 Karine St-Denis</a:t>
            </a:r>
          </a:p>
        </p:txBody>
      </p:sp>
      <p:sp>
        <p:nvSpPr>
          <p:cNvPr id="10243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FC4774-32B3-4965-A7CA-EC42244F7FAF}" type="slidenum">
              <a:rPr lang="fr-CA" smtClean="0"/>
              <a:pPr/>
              <a:t>8</a:t>
            </a:fld>
            <a:endParaRPr lang="fr-CA" smtClean="0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ctr" eaLnBrk="1" hangingPunct="1"/>
            <a:r>
              <a:rPr lang="fr-CA" sz="4000" b="1" smtClean="0">
                <a:solidFill>
                  <a:schemeClr val="bg2"/>
                </a:solidFill>
                <a:latin typeface="Arial" charset="0"/>
                <a:cs typeface="Arial" charset="0"/>
              </a:rPr>
              <a:t>Principaux résultats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sz="half" idx="1"/>
            <p:custDataLst>
              <p:tags r:id="rId2"/>
            </p:custDataLst>
          </p:nvPr>
        </p:nvSpPr>
        <p:spPr>
          <a:xfrm>
            <a:off x="457200" y="1828800"/>
            <a:ext cx="7620000" cy="4302125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fr-CA" sz="2000" b="1" smtClean="0">
              <a:latin typeface="Arial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fr-CA" sz="2000" b="1" smtClean="0">
              <a:latin typeface="Arial" charset="0"/>
            </a:endParaRPr>
          </a:p>
        </p:txBody>
      </p:sp>
      <p:graphicFrame>
        <p:nvGraphicFramePr>
          <p:cNvPr id="62493" name="Group 29"/>
          <p:cNvGraphicFramePr>
            <a:graphicFrameLocks noGrp="1"/>
          </p:cNvGraphicFramePr>
          <p:nvPr>
            <p:ph sz="half" idx="2"/>
            <p:custDataLst>
              <p:tags r:id="rId3"/>
            </p:custDataLst>
          </p:nvPr>
        </p:nvGraphicFramePr>
        <p:xfrm>
          <a:off x="1752600" y="2438400"/>
          <a:ext cx="5791200" cy="2551114"/>
        </p:xfrm>
        <a:graphic>
          <a:graphicData uri="http://schemas.openxmlformats.org/drawingml/2006/table">
            <a:tbl>
              <a:tblPr/>
              <a:tblGrid>
                <a:gridCol w="3581400"/>
                <a:gridCol w="2209800"/>
              </a:tblGrid>
              <a:tr h="5746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Les motivations professionnelles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Les appels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73,3 %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L’aide aux citoyens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66,7 %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1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Faire partie d’un groupe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60,0 %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rot="18322345">
            <a:off x="1496482" y="2967335"/>
            <a:ext cx="61510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Karine St-Denis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266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CA" smtClean="0"/>
              <a:t>(c) 2013 Karine St-Denis</a:t>
            </a:r>
          </a:p>
        </p:txBody>
      </p:sp>
      <p:sp>
        <p:nvSpPr>
          <p:cNvPr id="1126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3FF49C-F4B8-4F89-B55A-28BBD3CCF026}" type="slidenum">
              <a:rPr lang="fr-CA" smtClean="0"/>
              <a:pPr/>
              <a:t>9</a:t>
            </a:fld>
            <a:endParaRPr lang="fr-CA" smtClean="0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ctr" eaLnBrk="1" hangingPunct="1"/>
            <a:r>
              <a:rPr lang="fr-CA" sz="4000" b="1" smtClean="0">
                <a:solidFill>
                  <a:schemeClr val="bg2"/>
                </a:solidFill>
                <a:latin typeface="Arial" charset="0"/>
                <a:cs typeface="Arial" charset="0"/>
              </a:rPr>
              <a:t>Principaux résultats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marL="265113" indent="-265113" eaLnBrk="1" hangingPunct="1">
              <a:spcBef>
                <a:spcPct val="0"/>
              </a:spcBef>
              <a:buFont typeface="Wingdings" pitchFamily="2" charset="2"/>
              <a:buNone/>
            </a:pPr>
            <a:endParaRPr lang="fr-CA" sz="2400" b="1" smtClean="0">
              <a:latin typeface="Arial" charset="0"/>
              <a:cs typeface="Arial" charset="0"/>
            </a:endParaRPr>
          </a:p>
          <a:p>
            <a:pPr marL="265113" indent="-265113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fr-CA" sz="2400" b="1" smtClean="0">
                <a:solidFill>
                  <a:schemeClr val="bg2"/>
                </a:solidFill>
                <a:latin typeface="Arial" charset="0"/>
                <a:cs typeface="Arial" charset="0"/>
              </a:rPr>
              <a:t>Extrait 2 : L’aide aux citoyens</a:t>
            </a:r>
          </a:p>
          <a:p>
            <a:pPr marL="265113" indent="-265113" eaLnBrk="1" hangingPunct="1">
              <a:spcBef>
                <a:spcPct val="0"/>
              </a:spcBef>
              <a:buFont typeface="Wingdings" pitchFamily="2" charset="2"/>
              <a:buNone/>
            </a:pPr>
            <a:endParaRPr lang="fr-CA" sz="2400" b="1" smtClean="0">
              <a:latin typeface="Arial" charset="0"/>
              <a:cs typeface="Arial" charset="0"/>
            </a:endParaRPr>
          </a:p>
          <a:p>
            <a:pPr marL="265113" indent="-265113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fr-CA" sz="2400" smtClean="0">
                <a:latin typeface="Arial" charset="0"/>
                <a:cs typeface="Arial" charset="0"/>
              </a:rPr>
              <a:t>« Tu es dans municipalité chez vous donc, tu connais à peu près toutes les résidences. […]</a:t>
            </a:r>
          </a:p>
          <a:p>
            <a:pPr marL="265113" indent="-265113" eaLnBrk="1" hangingPunct="1">
              <a:spcBef>
                <a:spcPct val="0"/>
              </a:spcBef>
              <a:buFont typeface="Wingdings" pitchFamily="2" charset="2"/>
              <a:buNone/>
            </a:pPr>
            <a:endParaRPr lang="fr-CA" sz="1200" smtClean="0">
              <a:latin typeface="Arial" charset="0"/>
              <a:cs typeface="Arial" charset="0"/>
            </a:endParaRPr>
          </a:p>
          <a:p>
            <a:pPr marL="265113" indent="-265113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fr-CA" sz="2400" smtClean="0">
                <a:latin typeface="Arial" charset="0"/>
                <a:cs typeface="Arial" charset="0"/>
              </a:rPr>
              <a:t>   C’est plus fréquent dans les petits services ça. D’arriver sur un accident pis : « </a:t>
            </a:r>
            <a:r>
              <a:rPr lang="fr-CA" sz="2400" i="1" smtClean="0">
                <a:latin typeface="Arial" charset="0"/>
                <a:cs typeface="Arial" charset="0"/>
              </a:rPr>
              <a:t>C’est mon oncle, comment je fais pour le sortir ?</a:t>
            </a:r>
            <a:r>
              <a:rPr lang="fr-CA" sz="2400" smtClean="0">
                <a:latin typeface="Arial" charset="0"/>
                <a:cs typeface="Arial" charset="0"/>
              </a:rPr>
              <a:t> ».</a:t>
            </a:r>
            <a:endParaRPr lang="fr-CA" sz="2400" smtClean="0">
              <a:latin typeface="Arial" charset="0"/>
            </a:endParaRPr>
          </a:p>
          <a:p>
            <a:pPr marL="265113" indent="-265113" algn="r" eaLnBrk="1" hangingPunct="1">
              <a:buFont typeface="Wingdings" pitchFamily="2" charset="2"/>
              <a:buNone/>
            </a:pPr>
            <a:endParaRPr lang="fr-CA" sz="1800" smtClean="0">
              <a:latin typeface="Arial" charset="0"/>
            </a:endParaRPr>
          </a:p>
          <a:p>
            <a:pPr marL="265113" indent="-265113" algn="r" eaLnBrk="1" hangingPunct="1">
              <a:buFont typeface="Wingdings" pitchFamily="2" charset="2"/>
              <a:buNone/>
            </a:pPr>
            <a:r>
              <a:rPr lang="fr-CA" sz="1600" smtClean="0">
                <a:latin typeface="Arial" charset="0"/>
              </a:rPr>
              <a:t>St-Denis (2012) : 55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Quadrant">
  <a:themeElements>
    <a:clrScheme name="Quadrant 13">
      <a:dk1>
        <a:srgbClr val="000000"/>
      </a:dk1>
      <a:lt1>
        <a:srgbClr val="FFFFFF"/>
      </a:lt1>
      <a:dk2>
        <a:srgbClr val="000000"/>
      </a:dk2>
      <a:lt2>
        <a:srgbClr val="003366"/>
      </a:lt2>
      <a:accent1>
        <a:srgbClr val="003366"/>
      </a:accent1>
      <a:accent2>
        <a:srgbClr val="990000"/>
      </a:accent2>
      <a:accent3>
        <a:srgbClr val="FFFFFF"/>
      </a:accent3>
      <a:accent4>
        <a:srgbClr val="000000"/>
      </a:accent4>
      <a:accent5>
        <a:srgbClr val="AAADB8"/>
      </a:accent5>
      <a:accent6>
        <a:srgbClr val="8A0000"/>
      </a:accent6>
      <a:hlink>
        <a:srgbClr val="003366"/>
      </a:hlink>
      <a:folHlink>
        <a:srgbClr val="003366"/>
      </a:folHlink>
    </a:clrScheme>
    <a:fontScheme name="Quadra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10">
        <a:dk1>
          <a:srgbClr val="000000"/>
        </a:dk1>
        <a:lt1>
          <a:srgbClr val="FFFFFF"/>
        </a:lt1>
        <a:dk2>
          <a:srgbClr val="420000"/>
        </a:dk2>
        <a:lt2>
          <a:srgbClr val="990000"/>
        </a:lt2>
        <a:accent1>
          <a:srgbClr val="003366"/>
        </a:accent1>
        <a:accent2>
          <a:srgbClr val="990000"/>
        </a:accent2>
        <a:accent3>
          <a:srgbClr val="FFFFFF"/>
        </a:accent3>
        <a:accent4>
          <a:srgbClr val="000000"/>
        </a:accent4>
        <a:accent5>
          <a:srgbClr val="AAADB8"/>
        </a:accent5>
        <a:accent6>
          <a:srgbClr val="8A0000"/>
        </a:accent6>
        <a:hlink>
          <a:srgbClr val="990000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11">
        <a:dk1>
          <a:srgbClr val="000000"/>
        </a:dk1>
        <a:lt1>
          <a:srgbClr val="FFFFFF"/>
        </a:lt1>
        <a:dk2>
          <a:srgbClr val="420000"/>
        </a:dk2>
        <a:lt2>
          <a:srgbClr val="003366"/>
        </a:lt2>
        <a:accent1>
          <a:srgbClr val="003366"/>
        </a:accent1>
        <a:accent2>
          <a:srgbClr val="990000"/>
        </a:accent2>
        <a:accent3>
          <a:srgbClr val="FFFFFF"/>
        </a:accent3>
        <a:accent4>
          <a:srgbClr val="000000"/>
        </a:accent4>
        <a:accent5>
          <a:srgbClr val="AAADB8"/>
        </a:accent5>
        <a:accent6>
          <a:srgbClr val="8A0000"/>
        </a:accent6>
        <a:hlink>
          <a:srgbClr val="990000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12">
        <a:dk1>
          <a:srgbClr val="000000"/>
        </a:dk1>
        <a:lt1>
          <a:srgbClr val="FFFFFF"/>
        </a:lt1>
        <a:dk2>
          <a:srgbClr val="420000"/>
        </a:dk2>
        <a:lt2>
          <a:srgbClr val="003366"/>
        </a:lt2>
        <a:accent1>
          <a:srgbClr val="003366"/>
        </a:accent1>
        <a:accent2>
          <a:srgbClr val="990000"/>
        </a:accent2>
        <a:accent3>
          <a:srgbClr val="FFFFFF"/>
        </a:accent3>
        <a:accent4>
          <a:srgbClr val="000000"/>
        </a:accent4>
        <a:accent5>
          <a:srgbClr val="AAADB8"/>
        </a:accent5>
        <a:accent6>
          <a:srgbClr val="8A0000"/>
        </a:accent6>
        <a:hlink>
          <a:srgbClr val="003366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13">
        <a:dk1>
          <a:srgbClr val="000000"/>
        </a:dk1>
        <a:lt1>
          <a:srgbClr val="FFFFFF"/>
        </a:lt1>
        <a:dk2>
          <a:srgbClr val="000000"/>
        </a:dk2>
        <a:lt2>
          <a:srgbClr val="003366"/>
        </a:lt2>
        <a:accent1>
          <a:srgbClr val="003366"/>
        </a:accent1>
        <a:accent2>
          <a:srgbClr val="990000"/>
        </a:accent2>
        <a:accent3>
          <a:srgbClr val="FFFFFF"/>
        </a:accent3>
        <a:accent4>
          <a:srgbClr val="000000"/>
        </a:accent4>
        <a:accent5>
          <a:srgbClr val="AAADB8"/>
        </a:accent5>
        <a:accent6>
          <a:srgbClr val="8A0000"/>
        </a:accent6>
        <a:hlink>
          <a:srgbClr val="003366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787</TotalTime>
  <Words>763</Words>
  <Application>Microsoft Office PowerPoint</Application>
  <PresentationFormat>Affichage à l'écran (4:3)</PresentationFormat>
  <Paragraphs>259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6" baseType="lpstr">
      <vt:lpstr>Arial</vt:lpstr>
      <vt:lpstr>Times New Roman</vt:lpstr>
      <vt:lpstr>Wingdings</vt:lpstr>
      <vt:lpstr>Wingdings 2</vt:lpstr>
      <vt:lpstr>Quadrant</vt:lpstr>
      <vt:lpstr>Une anthropologue chez les pompiers   Contexte et défis d’une recherche ethnographique professionnelle</vt:lpstr>
      <vt:lpstr>Plan de la conférence</vt:lpstr>
      <vt:lpstr>Une ethnographie chez les pompiers québécois</vt:lpstr>
      <vt:lpstr>Du devis à la collecte de données </vt:lpstr>
      <vt:lpstr>Du devis à la collecte de données</vt:lpstr>
      <vt:lpstr>Du devis à la collecte de données</vt:lpstr>
      <vt:lpstr>Du devis à la collecte de données</vt:lpstr>
      <vt:lpstr>Principaux résultats</vt:lpstr>
      <vt:lpstr>Principaux résultats</vt:lpstr>
      <vt:lpstr>Principaux résultats</vt:lpstr>
      <vt:lpstr>Principaux résultats</vt:lpstr>
      <vt:lpstr>Principaux résultats</vt:lpstr>
      <vt:lpstr>Principaux résultats</vt:lpstr>
      <vt:lpstr>Les défis d’une recherche professionnelle</vt:lpstr>
      <vt:lpstr>Justification de l’anthropologie</vt:lpstr>
      <vt:lpstr>Les modalités d’accès au terrain</vt:lpstr>
      <vt:lpstr> La vulgarisation des résultats</vt:lpstr>
      <vt:lpstr> Le rôle de l’anthropologue</vt:lpstr>
      <vt:lpstr> Conclusion</vt:lpstr>
      <vt:lpstr>Source principale</vt:lpstr>
      <vt:lpstr>Sources citées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Isora</dc:creator>
  <cp:lastModifiedBy>Sophie Haberbüsch</cp:lastModifiedBy>
  <cp:revision>86</cp:revision>
  <cp:lastPrinted>1601-01-01T00:00:00Z</cp:lastPrinted>
  <dcterms:created xsi:type="dcterms:W3CDTF">1601-01-01T00:00:00Z</dcterms:created>
  <dcterms:modified xsi:type="dcterms:W3CDTF">2014-01-20T09:34:18Z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